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92.jpg" ContentType="image/jpeg"/>
  <Override PartName="/ppt/media/image93.jpg" ContentType="image/jpeg"/>
  <Override PartName="/ppt/media/image94.JPG" ContentType="image/jpeg"/>
  <Override PartName="/ppt/media/image95.jpg" ContentType="image/jpeg"/>
  <Override PartName="/ppt/media/image9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36"/>
  </p:notesMasterIdLst>
  <p:handoutMasterIdLst>
    <p:handoutMasterId r:id="rId37"/>
  </p:handoutMasterIdLst>
  <p:sldIdLst>
    <p:sldId id="428" r:id="rId5"/>
    <p:sldId id="317" r:id="rId6"/>
    <p:sldId id="1393" r:id="rId7"/>
    <p:sldId id="337" r:id="rId8"/>
    <p:sldId id="378" r:id="rId9"/>
    <p:sldId id="1392" r:id="rId10"/>
    <p:sldId id="483" r:id="rId11"/>
    <p:sldId id="380" r:id="rId12"/>
    <p:sldId id="544" r:id="rId13"/>
    <p:sldId id="545" r:id="rId14"/>
    <p:sldId id="4208" r:id="rId15"/>
    <p:sldId id="546" r:id="rId16"/>
    <p:sldId id="1399" r:id="rId17"/>
    <p:sldId id="1400" r:id="rId18"/>
    <p:sldId id="1402" r:id="rId19"/>
    <p:sldId id="4249" r:id="rId20"/>
    <p:sldId id="4247" r:id="rId21"/>
    <p:sldId id="548" r:id="rId22"/>
    <p:sldId id="4242" r:id="rId23"/>
    <p:sldId id="666" r:id="rId24"/>
    <p:sldId id="523" r:id="rId25"/>
    <p:sldId id="541" r:id="rId26"/>
    <p:sldId id="4214" r:id="rId27"/>
    <p:sldId id="4241" r:id="rId28"/>
    <p:sldId id="4251" r:id="rId29"/>
    <p:sldId id="4250" r:id="rId30"/>
    <p:sldId id="4196" r:id="rId31"/>
    <p:sldId id="525" r:id="rId32"/>
    <p:sldId id="543" r:id="rId33"/>
    <p:sldId id="4248" r:id="rId34"/>
    <p:sldId id="279"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868"/>
    <a:srgbClr val="0F8A32"/>
    <a:srgbClr val="3DB465"/>
    <a:srgbClr val="0968B1"/>
    <a:srgbClr val="031530"/>
    <a:srgbClr val="F1F4F1"/>
    <a:srgbClr val="0E1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688"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71E952-4B5C-7AA9-C310-60A95691DB1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1E460F-3105-7540-B27B-3F981D5BEF1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73BA526-2113-4E77-B000-209ABA57028F}" type="datetimeFigureOut">
              <a:rPr lang="en-US" smtClean="0"/>
              <a:t>4/8/2026</a:t>
            </a:fld>
            <a:endParaRPr lang="en-US"/>
          </a:p>
        </p:txBody>
      </p:sp>
      <p:sp>
        <p:nvSpPr>
          <p:cNvPr id="4" name="Footer Placeholder 3">
            <a:extLst>
              <a:ext uri="{FF2B5EF4-FFF2-40B4-BE49-F238E27FC236}">
                <a16:creationId xmlns:a16="http://schemas.microsoft.com/office/drawing/2014/main" id="{0090B097-E388-8A8C-2FB7-F1C9BC46E88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19904C-D771-07D1-293E-96B383B5654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16692B4-0163-4D57-96FE-9A798BF4A680}" type="slidenum">
              <a:rPr lang="en-US" smtClean="0"/>
              <a:t>‹#›</a:t>
            </a:fld>
            <a:endParaRPr lang="en-US"/>
          </a:p>
        </p:txBody>
      </p:sp>
    </p:spTree>
    <p:extLst>
      <p:ext uri="{BB962C8B-B14F-4D97-AF65-F5344CB8AC3E}">
        <p14:creationId xmlns:p14="http://schemas.microsoft.com/office/powerpoint/2010/main" val="3870192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6"/>
          </a:xfrm>
          <a:prstGeom prst="rect">
            <a:avLst/>
          </a:prstGeom>
        </p:spPr>
        <p:txBody>
          <a:bodyPr vert="horz" lIns="96645" tIns="48323" rIns="96645" bIns="48323" rtlCol="0"/>
          <a:lstStyle>
            <a:lvl1pPr algn="l">
              <a:defRPr sz="1300"/>
            </a:lvl1pPr>
          </a:lstStyle>
          <a:p>
            <a:endParaRPr lang="en-GB"/>
          </a:p>
        </p:txBody>
      </p:sp>
      <p:sp>
        <p:nvSpPr>
          <p:cNvPr id="3" name="Date Placeholder 2"/>
          <p:cNvSpPr>
            <a:spLocks noGrp="1"/>
          </p:cNvSpPr>
          <p:nvPr>
            <p:ph type="dt" idx="1"/>
          </p:nvPr>
        </p:nvSpPr>
        <p:spPr>
          <a:xfrm>
            <a:off x="4143588" y="1"/>
            <a:ext cx="3169920" cy="481726"/>
          </a:xfrm>
          <a:prstGeom prst="rect">
            <a:avLst/>
          </a:prstGeom>
        </p:spPr>
        <p:txBody>
          <a:bodyPr vert="horz" lIns="96645" tIns="48323" rIns="96645" bIns="48323" rtlCol="0"/>
          <a:lstStyle>
            <a:lvl1pPr algn="r">
              <a:defRPr sz="1300"/>
            </a:lvl1pPr>
          </a:lstStyle>
          <a:p>
            <a:fld id="{4BA44265-3AFC-7A48-AC65-7E0CE2F0D7E3}" type="datetimeFigureOut">
              <a:rPr lang="en-GB" smtClean="0"/>
              <a:t>08/04/2026</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5" tIns="48323" rIns="96645" bIns="48323"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5" tIns="48323" rIns="96645"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119475"/>
            <a:ext cx="3169920" cy="481726"/>
          </a:xfrm>
          <a:prstGeom prst="rect">
            <a:avLst/>
          </a:prstGeom>
        </p:spPr>
        <p:txBody>
          <a:bodyPr vert="horz" lIns="96645" tIns="48323" rIns="96645" bIns="48323" rtlCol="0" anchor="b"/>
          <a:lstStyle>
            <a:lvl1pPr algn="l">
              <a:defRPr sz="1300"/>
            </a:lvl1pPr>
          </a:lstStyle>
          <a:p>
            <a:endParaRPr lang="en-GB"/>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5" tIns="48323" rIns="96645" bIns="48323" rtlCol="0" anchor="b"/>
          <a:lstStyle>
            <a:lvl1pPr algn="r">
              <a:defRPr sz="1300"/>
            </a:lvl1pPr>
          </a:lstStyle>
          <a:p>
            <a:fld id="{26913EED-A0A0-7A4D-B097-3E4FE9FB0385}" type="slidenum">
              <a:rPr lang="en-GB" smtClean="0"/>
              <a:t>‹#›</a:t>
            </a:fld>
            <a:endParaRPr lang="en-GB"/>
          </a:p>
        </p:txBody>
      </p:sp>
    </p:spTree>
    <p:extLst>
      <p:ext uri="{BB962C8B-B14F-4D97-AF65-F5344CB8AC3E}">
        <p14:creationId xmlns:p14="http://schemas.microsoft.com/office/powerpoint/2010/main" val="9891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13EED-A0A0-7A4D-B097-3E4FE9FB0385}" type="slidenum">
              <a:rPr lang="en-GB" smtClean="0"/>
              <a:t>1</a:t>
            </a:fld>
            <a:endParaRPr lang="en-GB"/>
          </a:p>
        </p:txBody>
      </p:sp>
    </p:spTree>
    <p:extLst>
      <p:ext uri="{BB962C8B-B14F-4D97-AF65-F5344CB8AC3E}">
        <p14:creationId xmlns:p14="http://schemas.microsoft.com/office/powerpoint/2010/main" val="195767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14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14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309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26913EED-A0A0-7A4D-B097-3E4FE9FB0385}" type="slidenum">
              <a:rPr lang="en-GB" smtClean="0"/>
              <a:t>3</a:t>
            </a:fld>
            <a:endParaRPr lang="en-GB"/>
          </a:p>
        </p:txBody>
      </p:sp>
    </p:spTree>
    <p:extLst>
      <p:ext uri="{BB962C8B-B14F-4D97-AF65-F5344CB8AC3E}">
        <p14:creationId xmlns:p14="http://schemas.microsoft.com/office/powerpoint/2010/main" val="389901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26913EED-A0A0-7A4D-B097-3E4FE9FB0385}" type="slidenum">
              <a:rPr lang="en-GB" smtClean="0"/>
              <a:t>4</a:t>
            </a:fld>
            <a:endParaRPr lang="en-GB"/>
          </a:p>
        </p:txBody>
      </p:sp>
    </p:spTree>
    <p:extLst>
      <p:ext uri="{BB962C8B-B14F-4D97-AF65-F5344CB8AC3E}">
        <p14:creationId xmlns:p14="http://schemas.microsoft.com/office/powerpoint/2010/main" val="19779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3DE1-B679-257D-7580-67B839D3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188DE-BD82-2832-8E3A-DB309AAE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8C80-BA66-6621-48BE-2A25DD166C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EC68DC-ACCD-554E-6BDE-3F57E64AD5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9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B37B-9B89-93F4-EFE8-A18BEF7CD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2BEC4-19AF-2966-D8B7-6CBC0B4E1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828C2-B052-2EED-995F-444EFA6E1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77974A-D196-51FB-6FDB-F4E914ED61CB}"/>
              </a:ext>
            </a:extLst>
          </p:cNvPr>
          <p:cNvSpPr>
            <a:spLocks noGrp="1"/>
          </p:cNvSpPr>
          <p:nvPr>
            <p:ph type="sldNum" sz="quarter" idx="5"/>
          </p:nvPr>
        </p:nvSpPr>
        <p:spPr/>
        <p:txBody>
          <a:bodyPr/>
          <a:lstStyle/>
          <a:p>
            <a:fld id="{26913EED-A0A0-7A4D-B097-3E4FE9FB0385}" type="slidenum">
              <a:rPr lang="en-GB" smtClean="0"/>
              <a:t>10</a:t>
            </a:fld>
            <a:endParaRPr lang="en-GB"/>
          </a:p>
        </p:txBody>
      </p:sp>
    </p:spTree>
    <p:extLst>
      <p:ext uri="{BB962C8B-B14F-4D97-AF65-F5344CB8AC3E}">
        <p14:creationId xmlns:p14="http://schemas.microsoft.com/office/powerpoint/2010/main" val="425107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11</a:t>
            </a:fld>
            <a:endParaRPr lang="en-GB"/>
          </a:p>
        </p:txBody>
      </p:sp>
    </p:spTree>
    <p:extLst>
      <p:ext uri="{BB962C8B-B14F-4D97-AF65-F5344CB8AC3E}">
        <p14:creationId xmlns:p14="http://schemas.microsoft.com/office/powerpoint/2010/main" val="547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7B7B-E4FD-3C06-68ED-B62E4FFB9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C8213-E58A-21CF-4AD5-27C5CE9DA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2C87D-FFA3-3600-81EF-DD528E7C44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3C31E-645E-C120-560E-59DEA9F4D064}"/>
              </a:ext>
            </a:extLst>
          </p:cNvPr>
          <p:cNvSpPr>
            <a:spLocks noGrp="1"/>
          </p:cNvSpPr>
          <p:nvPr>
            <p:ph type="sldNum" sz="quarter" idx="5"/>
          </p:nvPr>
        </p:nvSpPr>
        <p:spPr/>
        <p:txBody>
          <a:bodyPr/>
          <a:lstStyle/>
          <a:p>
            <a:fld id="{26913EED-A0A0-7A4D-B097-3E4FE9FB0385}" type="slidenum">
              <a:rPr lang="en-GB" smtClean="0"/>
              <a:t>17</a:t>
            </a:fld>
            <a:endParaRPr lang="en-GB"/>
          </a:p>
        </p:txBody>
      </p:sp>
    </p:spTree>
    <p:extLst>
      <p:ext uri="{BB962C8B-B14F-4D97-AF65-F5344CB8AC3E}">
        <p14:creationId xmlns:p14="http://schemas.microsoft.com/office/powerpoint/2010/main" val="14667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74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162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descr="A picture containing text, dishware, tableware, plate&#10;&#10;Description automatically generated">
            <a:extLst>
              <a:ext uri="{FF2B5EF4-FFF2-40B4-BE49-F238E27FC236}">
                <a16:creationId xmlns:a16="http://schemas.microsoft.com/office/drawing/2014/main" id="{D309D1E9-664A-0C40-B8FF-F7A6D0862C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sp>
        <p:nvSpPr>
          <p:cNvPr id="10" name="Title 1">
            <a:extLst>
              <a:ext uri="{FF2B5EF4-FFF2-40B4-BE49-F238E27FC236}">
                <a16:creationId xmlns:a16="http://schemas.microsoft.com/office/drawing/2014/main" id="{DCD93D70-C896-C449-8C1B-D4C2B1F21E77}"/>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66434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s only">
    <p:bg>
      <p:bgPr>
        <a:solidFill>
          <a:schemeClr val="bg1"/>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Content Placeholder 11">
            <a:extLst>
              <a:ext uri="{FF2B5EF4-FFF2-40B4-BE49-F238E27FC236}">
                <a16:creationId xmlns:a16="http://schemas.microsoft.com/office/drawing/2014/main" id="{65F5FE0B-0E8A-9349-A4AF-44254DBDDB50}"/>
              </a:ext>
            </a:extLst>
          </p:cNvPr>
          <p:cNvSpPr>
            <a:spLocks noGrp="1"/>
          </p:cNvSpPr>
          <p:nvPr>
            <p:ph sz="quarter" idx="16" hasCustomPrompt="1"/>
          </p:nvPr>
        </p:nvSpPr>
        <p:spPr>
          <a:xfrm>
            <a:off x="838200"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4" name="Content Placeholder 11">
            <a:extLst>
              <a:ext uri="{FF2B5EF4-FFF2-40B4-BE49-F238E27FC236}">
                <a16:creationId xmlns:a16="http://schemas.microsoft.com/office/drawing/2014/main" id="{E99F2EA1-C512-114B-AE20-E8EED9BFADFA}"/>
              </a:ext>
            </a:extLst>
          </p:cNvPr>
          <p:cNvSpPr>
            <a:spLocks noGrp="1"/>
          </p:cNvSpPr>
          <p:nvPr>
            <p:ph sz="quarter" idx="17" hasCustomPrompt="1"/>
          </p:nvPr>
        </p:nvSpPr>
        <p:spPr>
          <a:xfrm>
            <a:off x="5938345"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5" name="Content Placeholder 11">
            <a:extLst>
              <a:ext uri="{FF2B5EF4-FFF2-40B4-BE49-F238E27FC236}">
                <a16:creationId xmlns:a16="http://schemas.microsoft.com/office/drawing/2014/main" id="{370F812B-614F-5346-86D4-B03715FB337E}"/>
              </a:ext>
            </a:extLst>
          </p:cNvPr>
          <p:cNvSpPr>
            <a:spLocks noGrp="1"/>
          </p:cNvSpPr>
          <p:nvPr>
            <p:ph sz="quarter" idx="18" hasCustomPrompt="1"/>
          </p:nvPr>
        </p:nvSpPr>
        <p:spPr>
          <a:xfrm>
            <a:off x="5938345" y="3457508"/>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6" name="Title 10">
            <a:extLst>
              <a:ext uri="{FF2B5EF4-FFF2-40B4-BE49-F238E27FC236}">
                <a16:creationId xmlns:a16="http://schemas.microsoft.com/office/drawing/2014/main" id="{9BF023BB-8AC6-FA4F-A1F2-32E3F9279CEE}"/>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7" name="Date Placeholder 3">
            <a:extLst>
              <a:ext uri="{FF2B5EF4-FFF2-40B4-BE49-F238E27FC236}">
                <a16:creationId xmlns:a16="http://schemas.microsoft.com/office/drawing/2014/main" id="{8F357019-D2C4-3B4A-9F5E-D181AD3A755E}"/>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8" name="Footer Placeholder 4">
            <a:extLst>
              <a:ext uri="{FF2B5EF4-FFF2-40B4-BE49-F238E27FC236}">
                <a16:creationId xmlns:a16="http://schemas.microsoft.com/office/drawing/2014/main" id="{05E61234-69CC-624C-9251-A60D28902293}"/>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D137EFD0-1D22-1B43-8601-7A19AB56919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20" name="Picture 19" descr="Logo&#10;&#10;Description automatically generated">
            <a:extLst>
              <a:ext uri="{FF2B5EF4-FFF2-40B4-BE49-F238E27FC236}">
                <a16:creationId xmlns:a16="http://schemas.microsoft.com/office/drawing/2014/main" id="{B77011D0-0BC1-3D40-AB6E-50D32D717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3" name="Picture Placeholder 8">
            <a:extLst>
              <a:ext uri="{FF2B5EF4-FFF2-40B4-BE49-F238E27FC236}">
                <a16:creationId xmlns:a16="http://schemas.microsoft.com/office/drawing/2014/main" id="{0D7B81DA-0530-6B4D-A6B6-325208FC2AAB}"/>
              </a:ext>
            </a:extLst>
          </p:cNvPr>
          <p:cNvSpPr>
            <a:spLocks noGrp="1"/>
          </p:cNvSpPr>
          <p:nvPr>
            <p:ph type="pic" sz="quarter" idx="19"/>
          </p:nvPr>
        </p:nvSpPr>
        <p:spPr>
          <a:xfrm>
            <a:off x="5938343" y="1608138"/>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24" name="Picture Placeholder 8">
            <a:extLst>
              <a:ext uri="{FF2B5EF4-FFF2-40B4-BE49-F238E27FC236}">
                <a16:creationId xmlns:a16="http://schemas.microsoft.com/office/drawing/2014/main" id="{113FF26E-73CE-924B-AF93-F9F98902DA73}"/>
              </a:ext>
            </a:extLst>
          </p:cNvPr>
          <p:cNvSpPr>
            <a:spLocks noGrp="1"/>
          </p:cNvSpPr>
          <p:nvPr>
            <p:ph type="pic" sz="quarter" idx="20"/>
          </p:nvPr>
        </p:nvSpPr>
        <p:spPr>
          <a:xfrm>
            <a:off x="5938343" y="3906770"/>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26" name="Picture 25" descr="A picture containing icon&#10;&#10;Description automatically generated">
            <a:extLst>
              <a:ext uri="{FF2B5EF4-FFF2-40B4-BE49-F238E27FC236}">
                <a16:creationId xmlns:a16="http://schemas.microsoft.com/office/drawing/2014/main" id="{8218A9F9-C453-B045-B7C3-62DD40654765}"/>
              </a:ext>
            </a:extLst>
          </p:cNvPr>
          <p:cNvPicPr>
            <a:picLocks noChangeAspect="1"/>
          </p:cNvPicPr>
          <p:nvPr userDrawn="1"/>
        </p:nvPicPr>
        <p:blipFill>
          <a:blip r:embed="rId4"/>
          <a:stretch>
            <a:fillRect/>
          </a:stretch>
        </p:blipFill>
        <p:spPr>
          <a:xfrm>
            <a:off x="5719311" y="1458110"/>
            <a:ext cx="1590633" cy="1632937"/>
          </a:xfrm>
          <a:prstGeom prst="rect">
            <a:avLst/>
          </a:prstGeom>
          <a:effectLst/>
        </p:spPr>
      </p:pic>
      <p:pic>
        <p:nvPicPr>
          <p:cNvPr id="27" name="Picture 26" descr="A picture containing icon&#10;&#10;Description automatically generated">
            <a:extLst>
              <a:ext uri="{FF2B5EF4-FFF2-40B4-BE49-F238E27FC236}">
                <a16:creationId xmlns:a16="http://schemas.microsoft.com/office/drawing/2014/main" id="{6BBECE96-1175-2F46-97AD-70A6D35DA025}"/>
              </a:ext>
            </a:extLst>
          </p:cNvPr>
          <p:cNvPicPr>
            <a:picLocks noChangeAspect="1"/>
          </p:cNvPicPr>
          <p:nvPr userDrawn="1"/>
        </p:nvPicPr>
        <p:blipFill>
          <a:blip r:embed="rId4"/>
          <a:stretch>
            <a:fillRect/>
          </a:stretch>
        </p:blipFill>
        <p:spPr>
          <a:xfrm>
            <a:off x="5719311" y="3762410"/>
            <a:ext cx="1590633" cy="1632937"/>
          </a:xfrm>
          <a:prstGeom prst="rect">
            <a:avLst/>
          </a:prstGeom>
          <a:effectLst/>
        </p:spPr>
      </p:pic>
      <p:sp>
        <p:nvSpPr>
          <p:cNvPr id="66" name="Picture Placeholder 8">
            <a:extLst>
              <a:ext uri="{FF2B5EF4-FFF2-40B4-BE49-F238E27FC236}">
                <a16:creationId xmlns:a16="http://schemas.microsoft.com/office/drawing/2014/main" id="{B38A001B-6B75-9D4B-8FA1-D4EFBAC20747}"/>
              </a:ext>
            </a:extLst>
          </p:cNvPr>
          <p:cNvSpPr>
            <a:spLocks noGrp="1"/>
          </p:cNvSpPr>
          <p:nvPr>
            <p:ph type="pic" sz="quarter" idx="13"/>
          </p:nvPr>
        </p:nvSpPr>
        <p:spPr>
          <a:xfrm>
            <a:off x="838199" y="1608138"/>
            <a:ext cx="4881109"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67" name="Picture 66" descr="A picture containing icon&#10;&#10;Description automatically generated">
            <a:extLst>
              <a:ext uri="{FF2B5EF4-FFF2-40B4-BE49-F238E27FC236}">
                <a16:creationId xmlns:a16="http://schemas.microsoft.com/office/drawing/2014/main" id="{BF59F4F8-3AF2-5E46-BF38-8404D3A1FA03}"/>
              </a:ext>
            </a:extLst>
          </p:cNvPr>
          <p:cNvPicPr>
            <a:picLocks noChangeAspect="1"/>
          </p:cNvPicPr>
          <p:nvPr userDrawn="1"/>
        </p:nvPicPr>
        <p:blipFill>
          <a:blip r:embed="rId4"/>
          <a:stretch>
            <a:fillRect/>
          </a:stretch>
        </p:blipFill>
        <p:spPr>
          <a:xfrm>
            <a:off x="578439" y="1422401"/>
            <a:ext cx="1590633" cy="1632937"/>
          </a:xfrm>
          <a:prstGeom prst="rect">
            <a:avLst/>
          </a:prstGeom>
          <a:effectLst/>
        </p:spPr>
      </p:pic>
    </p:spTree>
    <p:extLst>
      <p:ext uri="{BB962C8B-B14F-4D97-AF65-F5344CB8AC3E}">
        <p14:creationId xmlns:p14="http://schemas.microsoft.com/office/powerpoint/2010/main" val="169545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27883A8E-EF0A-1743-976A-27FC7F2299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0" name="Slide Number Placeholder 5">
            <a:extLst>
              <a:ext uri="{FF2B5EF4-FFF2-40B4-BE49-F238E27FC236}">
                <a16:creationId xmlns:a16="http://schemas.microsoft.com/office/drawing/2014/main" id="{D3940DB0-40AD-F64A-98A9-4DE1E726E22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BB69755D-3364-A94C-8BC0-BAB39D0239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800482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80698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181598" y="560546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10">
            <a:extLst>
              <a:ext uri="{FF2B5EF4-FFF2-40B4-BE49-F238E27FC236}">
                <a16:creationId xmlns:a16="http://schemas.microsoft.com/office/drawing/2014/main" id="{07826DD4-8E9D-9F46-B2EE-C9B01E34DB3B}"/>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EBD14763-FA8B-EC43-B16D-DF6B40805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9" name="Picture 18" descr="Logo&#10;&#10;Description automatically generated">
            <a:extLst>
              <a:ext uri="{FF2B5EF4-FFF2-40B4-BE49-F238E27FC236}">
                <a16:creationId xmlns:a16="http://schemas.microsoft.com/office/drawing/2014/main" id="{3F2021AD-2047-3844-8739-2DE32803B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1" name="Picture Placeholder 8">
            <a:extLst>
              <a:ext uri="{FF2B5EF4-FFF2-40B4-BE49-F238E27FC236}">
                <a16:creationId xmlns:a16="http://schemas.microsoft.com/office/drawing/2014/main" id="{761128CF-C985-9840-9087-77B9E787A071}"/>
              </a:ext>
            </a:extLst>
          </p:cNvPr>
          <p:cNvSpPr>
            <a:spLocks noGrp="1"/>
          </p:cNvSpPr>
          <p:nvPr>
            <p:ph type="pic" sz="quarter" idx="13"/>
          </p:nvPr>
        </p:nvSpPr>
        <p:spPr>
          <a:xfrm>
            <a:off x="5181598" y="1307087"/>
            <a:ext cx="6170614" cy="4041090"/>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3" name="Picture 2" descr="A picture containing icon&#10;&#10;Description automatically generated">
            <a:extLst>
              <a:ext uri="{FF2B5EF4-FFF2-40B4-BE49-F238E27FC236}">
                <a16:creationId xmlns:a16="http://schemas.microsoft.com/office/drawing/2014/main" id="{5E06894C-86E6-E447-A8DE-FDE0068729FD}"/>
              </a:ext>
            </a:extLst>
          </p:cNvPr>
          <p:cNvPicPr>
            <a:picLocks noChangeAspect="1"/>
          </p:cNvPicPr>
          <p:nvPr userDrawn="1"/>
        </p:nvPicPr>
        <p:blipFill>
          <a:blip r:embed="rId4"/>
          <a:stretch>
            <a:fillRect/>
          </a:stretch>
        </p:blipFill>
        <p:spPr>
          <a:xfrm>
            <a:off x="4899619" y="1118449"/>
            <a:ext cx="2043441" cy="2097788"/>
          </a:xfrm>
          <a:prstGeom prst="rect">
            <a:avLst/>
          </a:prstGeom>
          <a:effectLst/>
        </p:spPr>
      </p:pic>
    </p:spTree>
    <p:extLst>
      <p:ext uri="{BB962C8B-B14F-4D97-AF65-F5344CB8AC3E}">
        <p14:creationId xmlns:p14="http://schemas.microsoft.com/office/powerpoint/2010/main" val="1387937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9388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126259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ishware, tableware, plate&#10;&#10;Description automatically generated">
            <a:extLst>
              <a:ext uri="{FF2B5EF4-FFF2-40B4-BE49-F238E27FC236}">
                <a16:creationId xmlns:a16="http://schemas.microsoft.com/office/drawing/2014/main" id="{718398DE-CAD1-8040-8D1F-0D1A848C4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4"/>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5"/>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6"/>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sp>
        <p:nvSpPr>
          <p:cNvPr id="3" name="Text Placeholder 2">
            <a:extLst>
              <a:ext uri="{FF2B5EF4-FFF2-40B4-BE49-F238E27FC236}">
                <a16:creationId xmlns:a16="http://schemas.microsoft.com/office/drawing/2014/main" id="{2524D28C-32F4-4C42-84A8-4AD961ABDDA2}"/>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1" name="Text Placeholder 2">
            <a:extLst>
              <a:ext uri="{FF2B5EF4-FFF2-40B4-BE49-F238E27FC236}">
                <a16:creationId xmlns:a16="http://schemas.microsoft.com/office/drawing/2014/main" id="{9C90204A-DB0E-8E40-92B3-63E567E9936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966642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722738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426997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24526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77262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82710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sp>
        <p:nvSpPr>
          <p:cNvPr id="8" name="Vertical Text Placeholder 2">
            <a:extLst>
              <a:ext uri="{FF2B5EF4-FFF2-40B4-BE49-F238E27FC236}">
                <a16:creationId xmlns:a16="http://schemas.microsoft.com/office/drawing/2014/main" id="{15FF75EF-FCD7-9346-9407-B581F73E5830}"/>
              </a:ext>
            </a:extLst>
          </p:cNvPr>
          <p:cNvSpPr>
            <a:spLocks noGrp="1"/>
          </p:cNvSpPr>
          <p:nvPr>
            <p:ph type="body" orient="vert" idx="1"/>
          </p:nvPr>
        </p:nvSpPr>
        <p:spPr>
          <a:xfrm rot="16200000">
            <a:off x="5541016" y="-1862591"/>
            <a:ext cx="627864" cy="9637891"/>
          </a:xfrm>
        </p:spPr>
        <p:txBody>
          <a:bodyPr vert="eaVert" wrap="square">
            <a:spAutoFit/>
          </a:bodyPr>
          <a:lstStyle>
            <a:lvl1pPr marL="0" indent="0">
              <a:buNone/>
              <a:defRPr sz="3200" b="1">
                <a:solidFill>
                  <a:schemeClr val="bg1"/>
                </a:solidFill>
                <a:latin typeface="GOTHAM-BOOK" panose="02000504050000020004" pitchFamily="2" charset="0"/>
              </a:defRPr>
            </a:lvl1pPr>
            <a:lvl2pPr>
              <a:defRPr sz="2800">
                <a:solidFill>
                  <a:schemeClr val="bg1"/>
                </a:solidFill>
                <a:latin typeface="Conthrax Sb" panose="020B0707020201080204" pitchFamily="34" charset="0"/>
              </a:defRPr>
            </a:lvl2pPr>
            <a:lvl3pPr>
              <a:defRPr sz="2400">
                <a:solidFill>
                  <a:schemeClr val="bg1"/>
                </a:solidFill>
                <a:latin typeface="Conthrax Sb" panose="020B0707020201080204" pitchFamily="34" charset="0"/>
              </a:defRPr>
            </a:lvl3pPr>
            <a:lvl4pPr>
              <a:defRPr sz="2000">
                <a:solidFill>
                  <a:schemeClr val="bg1"/>
                </a:solidFill>
                <a:latin typeface="Conthrax Sb" panose="020B0707020201080204" pitchFamily="34" charset="0"/>
              </a:defRPr>
            </a:lvl4pPr>
            <a:lvl5pPr>
              <a:defRPr sz="2000">
                <a:solidFill>
                  <a:schemeClr val="bg1"/>
                </a:solidFill>
                <a:latin typeface="Conthrax Sb" panose="020B0707020201080204" pitchFamily="34" charset="0"/>
              </a:defRPr>
            </a:lvl5pPr>
          </a:lstStyle>
          <a:p>
            <a:pPr lvl="0"/>
            <a:r>
              <a:rPr lang="en-US"/>
              <a:t>Click to edit Master text styles</a:t>
            </a:r>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12" name="Content Placeholder 2" descr="Shape, circle&#10;&#10;Description automatically generated">
            <a:extLst>
              <a:ext uri="{FF2B5EF4-FFF2-40B4-BE49-F238E27FC236}">
                <a16:creationId xmlns:a16="http://schemas.microsoft.com/office/drawing/2014/main" id="{40CB29AF-9610-3E74-C682-1AE25ABE6C1C}"/>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2786500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656218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842579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3373063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194199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2" descr="Shape, circle&#10;&#10;Description automatically generated">
            <a:extLst>
              <a:ext uri="{FF2B5EF4-FFF2-40B4-BE49-F238E27FC236}">
                <a16:creationId xmlns:a16="http://schemas.microsoft.com/office/drawing/2014/main" id="{90BE0BC0-946B-A570-42CA-D42D7C8EDD78}"/>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49291757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0134"/>
            <a:ext cx="10972800" cy="1650708"/>
          </a:xfrm>
        </p:spPr>
        <p:txBody>
          <a:bodyPr wrap="square">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C27FE77A-773E-0CCD-B24A-20D9E2C0A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25" name="Picture 24" descr="Shape, circle&#10;&#10;Description automatically generated">
            <a:extLst>
              <a:ext uri="{FF2B5EF4-FFF2-40B4-BE49-F238E27FC236}">
                <a16:creationId xmlns:a16="http://schemas.microsoft.com/office/drawing/2014/main" id="{0ACC422F-7972-8A04-77AB-E6C74DB8A9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0" name="Subtitle 2">
            <a:extLst>
              <a:ext uri="{FF2B5EF4-FFF2-40B4-BE49-F238E27FC236}">
                <a16:creationId xmlns:a16="http://schemas.microsoft.com/office/drawing/2014/main" id="{B917DC28-BDA2-094A-B8BB-962D0F617F39}"/>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Date Placeholder 3">
            <a:extLst>
              <a:ext uri="{FF2B5EF4-FFF2-40B4-BE49-F238E27FC236}">
                <a16:creationId xmlns:a16="http://schemas.microsoft.com/office/drawing/2014/main" id="{76B92A6A-3B42-E3A1-F0D1-26BCB47C9BFE}"/>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14" name="Footer Placeholder 4">
            <a:extLst>
              <a:ext uri="{FF2B5EF4-FFF2-40B4-BE49-F238E27FC236}">
                <a16:creationId xmlns:a16="http://schemas.microsoft.com/office/drawing/2014/main" id="{91D7D915-90F3-9B53-E0D2-9C7B55CB8878}"/>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Tree>
    <p:extLst>
      <p:ext uri="{BB962C8B-B14F-4D97-AF65-F5344CB8AC3E}">
        <p14:creationId xmlns:p14="http://schemas.microsoft.com/office/powerpoint/2010/main" val="3551394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
        <p:nvSpPr>
          <p:cNvPr id="12" name="Title 10">
            <a:extLst>
              <a:ext uri="{FF2B5EF4-FFF2-40B4-BE49-F238E27FC236}">
                <a16:creationId xmlns:a16="http://schemas.microsoft.com/office/drawing/2014/main" id="{92B9806B-DA07-7212-9F1A-6E37C01E60CD}"/>
              </a:ext>
            </a:extLst>
          </p:cNvPr>
          <p:cNvSpPr>
            <a:spLocks noGrp="1"/>
          </p:cNvSpPr>
          <p:nvPr>
            <p:ph type="title" hasCustomPrompt="1"/>
          </p:nvPr>
        </p:nvSpPr>
        <p:spPr>
          <a:xfrm>
            <a:off x="609600" y="527941"/>
            <a:ext cx="10972800" cy="550527"/>
          </a:xfrm>
        </p:spPr>
        <p:txBody>
          <a:bodyPr/>
          <a:lstStyle>
            <a:lvl1pPr>
              <a:defRPr>
                <a:solidFill>
                  <a:schemeClr val="bg1"/>
                </a:solidFill>
              </a:defRPr>
            </a:lvl1pPr>
          </a:lstStyle>
          <a:p>
            <a:r>
              <a:rPr lang="en-US"/>
              <a:t>CLICK TO EDIT TITLE</a:t>
            </a:r>
            <a:endParaRPr lang="en-VN"/>
          </a:p>
        </p:txBody>
      </p:sp>
      <p:sp>
        <p:nvSpPr>
          <p:cNvPr id="13" name="Subtitle 2">
            <a:extLst>
              <a:ext uri="{FF2B5EF4-FFF2-40B4-BE49-F238E27FC236}">
                <a16:creationId xmlns:a16="http://schemas.microsoft.com/office/drawing/2014/main" id="{78468F1E-0D20-BD19-A0AB-CFECC5251ADB}"/>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4" name="Content Placeholder 2" descr="Shape, circle&#10;&#10;Description automatically generated">
            <a:extLst>
              <a:ext uri="{FF2B5EF4-FFF2-40B4-BE49-F238E27FC236}">
                <a16:creationId xmlns:a16="http://schemas.microsoft.com/office/drawing/2014/main" id="{F376D6F3-F397-F25E-7DF3-DCEAFAE15174}"/>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1303524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675-1DB7-98D0-F625-0346B0E66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60A81-1F45-CD54-D17F-783A850FE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973D6-5B64-C3A9-9075-C1D95B17B8F9}"/>
              </a:ext>
            </a:extLst>
          </p:cNvPr>
          <p:cNvSpPr>
            <a:spLocks noGrp="1"/>
          </p:cNvSpPr>
          <p:nvPr>
            <p:ph type="dt" sz="half" idx="10"/>
          </p:nvPr>
        </p:nvSpPr>
        <p:spPr/>
        <p:txBody>
          <a:bodyPr/>
          <a:lstStyle/>
          <a:p>
            <a:fld id="{B8716AF7-B455-4D1E-A80D-2CE9980F335B}" type="datetimeFigureOut">
              <a:rPr lang="en-US" smtClean="0"/>
              <a:t>4/8/2026</a:t>
            </a:fld>
            <a:endParaRPr lang="en-US"/>
          </a:p>
        </p:txBody>
      </p:sp>
      <p:sp>
        <p:nvSpPr>
          <p:cNvPr id="5" name="Footer Placeholder 4">
            <a:extLst>
              <a:ext uri="{FF2B5EF4-FFF2-40B4-BE49-F238E27FC236}">
                <a16:creationId xmlns:a16="http://schemas.microsoft.com/office/drawing/2014/main" id="{37F228CF-7197-68CE-E2B7-26277FC66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A5E69-D66D-AB58-1874-D5176CD4B18F}"/>
              </a:ext>
            </a:extLst>
          </p:cNvPr>
          <p:cNvSpPr>
            <a:spLocks noGrp="1"/>
          </p:cNvSpPr>
          <p:nvPr>
            <p:ph type="sldNum" sz="quarter" idx="12"/>
          </p:nvPr>
        </p:nvSpPr>
        <p:spPr/>
        <p:txBody>
          <a:bodyPr/>
          <a:lstStyle/>
          <a:p>
            <a:fld id="{123F3EE8-FDFE-46A7-908C-10524DA575DE}" type="slidenum">
              <a:rPr lang="en-US" smtClean="0"/>
              <a:t>‹#›</a:t>
            </a:fld>
            <a:endParaRPr lang="en-US"/>
          </a:p>
        </p:txBody>
      </p:sp>
    </p:spTree>
    <p:extLst>
      <p:ext uri="{BB962C8B-B14F-4D97-AF65-F5344CB8AC3E}">
        <p14:creationId xmlns:p14="http://schemas.microsoft.com/office/powerpoint/2010/main" val="342963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04611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609600" y="1690134"/>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411786" y="589027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FEA5DA3C-575A-CF42-BD85-E3A94EE6EC19}" type="slidenum">
              <a:rPr lang="en-GB" smtClean="0"/>
              <a:pPr/>
              <a:t>‹#›</a:t>
            </a:fld>
            <a:endParaRPr lang="en-GB" dirty="0"/>
          </a:p>
        </p:txBody>
      </p:sp>
      <p:sp>
        <p:nvSpPr>
          <p:cNvPr id="26" name="Picture Placeholder 25">
            <a:extLst>
              <a:ext uri="{FF2B5EF4-FFF2-40B4-BE49-F238E27FC236}">
                <a16:creationId xmlns:a16="http://schemas.microsoft.com/office/drawing/2014/main" id="{64F80DAD-A2EC-C95A-67BE-C3490E92E4C2}"/>
              </a:ext>
            </a:extLst>
          </p:cNvPr>
          <p:cNvSpPr>
            <a:spLocks noGrp="1"/>
          </p:cNvSpPr>
          <p:nvPr>
            <p:ph type="pic" sz="quarter" idx="13"/>
          </p:nvPr>
        </p:nvSpPr>
        <p:spPr>
          <a:xfrm>
            <a:off x="5411786" y="1693265"/>
            <a:ext cx="6170614" cy="4041090"/>
          </a:xfrm>
          <a:custGeom>
            <a:avLst/>
            <a:gdLst>
              <a:gd name="connsiteX0" fmla="*/ 1470637 w 6170614"/>
              <a:gd name="connsiteY0" fmla="*/ 0 h 4041090"/>
              <a:gd name="connsiteX1" fmla="*/ 3709443 w 6170614"/>
              <a:gd name="connsiteY1" fmla="*/ 0 h 4041090"/>
              <a:gd name="connsiteX2" fmla="*/ 4303488 w 6170614"/>
              <a:gd name="connsiteY2" fmla="*/ 318 h 4041090"/>
              <a:gd name="connsiteX3" fmla="*/ 4303488 w 6170614"/>
              <a:gd name="connsiteY3" fmla="*/ 0 h 4041090"/>
              <a:gd name="connsiteX4" fmla="*/ 6170614 w 6170614"/>
              <a:gd name="connsiteY4" fmla="*/ 0 h 4041090"/>
              <a:gd name="connsiteX5" fmla="*/ 6170614 w 6170614"/>
              <a:gd name="connsiteY5" fmla="*/ 3119770 h 4041090"/>
              <a:gd name="connsiteX6" fmla="*/ 6170614 w 6170614"/>
              <a:gd name="connsiteY6" fmla="*/ 4041090 h 4041090"/>
              <a:gd name="connsiteX7" fmla="*/ 4303488 w 6170614"/>
              <a:gd name="connsiteY7" fmla="*/ 4041090 h 4041090"/>
              <a:gd name="connsiteX8" fmla="*/ 0 w 6170614"/>
              <a:gd name="connsiteY8" fmla="*/ 4041090 h 4041090"/>
              <a:gd name="connsiteX9" fmla="*/ 0 w 6170614"/>
              <a:gd name="connsiteY9" fmla="*/ 3966306 h 4041090"/>
              <a:gd name="connsiteX10" fmla="*/ 0 w 6170614"/>
              <a:gd name="connsiteY10" fmla="*/ 3119770 h 4041090"/>
              <a:gd name="connsiteX11" fmla="*/ 74 w 6170614"/>
              <a:gd name="connsiteY11" fmla="*/ 3119770 h 4041090"/>
              <a:gd name="connsiteX12" fmla="*/ 215 w 6170614"/>
              <a:gd name="connsiteY12" fmla="*/ 1509712 h 4041090"/>
              <a:gd name="connsiteX13" fmla="*/ 1351274 w 6170614"/>
              <a:gd name="connsiteY13" fmla="*/ 9949 h 40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614" h="4041090">
                <a:moveTo>
                  <a:pt x="1470637" y="0"/>
                </a:moveTo>
                <a:lnTo>
                  <a:pt x="3709443" y="0"/>
                </a:lnTo>
                <a:lnTo>
                  <a:pt x="4303488" y="318"/>
                </a:lnTo>
                <a:lnTo>
                  <a:pt x="4303488" y="0"/>
                </a:lnTo>
                <a:lnTo>
                  <a:pt x="6170614" y="0"/>
                </a:lnTo>
                <a:lnTo>
                  <a:pt x="6170614" y="3119770"/>
                </a:lnTo>
                <a:lnTo>
                  <a:pt x="6170614" y="4041090"/>
                </a:lnTo>
                <a:lnTo>
                  <a:pt x="4303488" y="4041090"/>
                </a:lnTo>
                <a:lnTo>
                  <a:pt x="0" y="4041090"/>
                </a:lnTo>
                <a:lnTo>
                  <a:pt x="0" y="3966306"/>
                </a:lnTo>
                <a:lnTo>
                  <a:pt x="0" y="3119770"/>
                </a:lnTo>
                <a:lnTo>
                  <a:pt x="74" y="3119770"/>
                </a:lnTo>
                <a:lnTo>
                  <a:pt x="215" y="1509712"/>
                </a:lnTo>
                <a:cubicBezTo>
                  <a:pt x="28913" y="623903"/>
                  <a:pt x="683050" y="95324"/>
                  <a:pt x="1351274" y="9949"/>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dirty="0"/>
              <a:t>Click icon to add picture</a:t>
            </a:r>
            <a:endParaRPr lang="en-GB" dirty="0"/>
          </a:p>
        </p:txBody>
      </p:sp>
      <p:pic>
        <p:nvPicPr>
          <p:cNvPr id="14" name="Picture 13" descr="Shape, circle&#10;&#10;Description automatically generated">
            <a:extLst>
              <a:ext uri="{FF2B5EF4-FFF2-40B4-BE49-F238E27FC236}">
                <a16:creationId xmlns:a16="http://schemas.microsoft.com/office/drawing/2014/main" id="{AA689A9D-B97D-E5CE-CA1F-CE5B6F2E8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27" name="Title 10">
            <a:extLst>
              <a:ext uri="{FF2B5EF4-FFF2-40B4-BE49-F238E27FC236}">
                <a16:creationId xmlns:a16="http://schemas.microsoft.com/office/drawing/2014/main" id="{8EFA1087-255D-56EE-4F1E-F7F40E519EB1}"/>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28" name="Subtitle 2">
            <a:extLst>
              <a:ext uri="{FF2B5EF4-FFF2-40B4-BE49-F238E27FC236}">
                <a16:creationId xmlns:a16="http://schemas.microsoft.com/office/drawing/2014/main" id="{DFE3BABB-279C-4C47-2EE7-AD12D9AA5B48}"/>
              </a:ext>
            </a:extLst>
          </p:cNvPr>
          <p:cNvSpPr>
            <a:spLocks noGrp="1"/>
          </p:cNvSpPr>
          <p:nvPr>
            <p:ph type="subTitle" idx="22"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descr="Logo&#10;&#10;Description automatically generated">
            <a:extLst>
              <a:ext uri="{FF2B5EF4-FFF2-40B4-BE49-F238E27FC236}">
                <a16:creationId xmlns:a16="http://schemas.microsoft.com/office/drawing/2014/main" id="{02C9D087-693E-321B-63BB-29791BF8E8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41708882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223662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105991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864243" y="2948869"/>
            <a:ext cx="8630830" cy="480131"/>
          </a:xfrm>
        </p:spPr>
        <p:txBody>
          <a:bodyPr wrap="square" anchor="b">
            <a:spAutoFit/>
          </a:bodyPr>
          <a:lstStyle>
            <a:lvl1pPr algn="l">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864243" y="3783531"/>
            <a:ext cx="8630830" cy="313932"/>
          </a:xfrm>
        </p:spPr>
        <p:txBody>
          <a:bodyPr wrap="square" anchor="t">
            <a:spAutoFit/>
          </a:bodyPr>
          <a:lstStyle>
            <a:lvl1pPr marL="0" indent="0" algn="l">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864243"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512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329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6222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5404945" cy="1650708"/>
          </a:xfrm>
        </p:spPr>
        <p:txBody>
          <a:bodyPr>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13" name="Picture 12" descr="Logo&#10;&#10;Description automatically generated">
            <a:extLst>
              <a:ext uri="{FF2B5EF4-FFF2-40B4-BE49-F238E27FC236}">
                <a16:creationId xmlns:a16="http://schemas.microsoft.com/office/drawing/2014/main" id="{126D1E05-2A65-C243-A722-72F59B26B0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9" name="Picture Placeholder 8">
            <a:extLst>
              <a:ext uri="{FF2B5EF4-FFF2-40B4-BE49-F238E27FC236}">
                <a16:creationId xmlns:a16="http://schemas.microsoft.com/office/drawing/2014/main" id="{0CBA6063-1401-BA4C-BFE6-941BBDD3790D}"/>
              </a:ext>
            </a:extLst>
          </p:cNvPr>
          <p:cNvSpPr>
            <a:spLocks noGrp="1"/>
          </p:cNvSpPr>
          <p:nvPr>
            <p:ph type="pic" sz="quarter" idx="13"/>
          </p:nvPr>
        </p:nvSpPr>
        <p:spPr>
          <a:xfrm>
            <a:off x="6842125" y="1608138"/>
            <a:ext cx="4511676"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6842125" y="57261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2" name="Picture 11" descr="A picture containing icon&#10;&#10;Description automatically generated">
            <a:extLst>
              <a:ext uri="{FF2B5EF4-FFF2-40B4-BE49-F238E27FC236}">
                <a16:creationId xmlns:a16="http://schemas.microsoft.com/office/drawing/2014/main" id="{DAB13792-D56F-5C45-8E04-E79FFD052625}"/>
              </a:ext>
            </a:extLst>
          </p:cNvPr>
          <p:cNvPicPr>
            <a:picLocks noChangeAspect="1"/>
          </p:cNvPicPr>
          <p:nvPr userDrawn="1"/>
        </p:nvPicPr>
        <p:blipFill>
          <a:blip r:embed="rId4"/>
          <a:stretch>
            <a:fillRect/>
          </a:stretch>
        </p:blipFill>
        <p:spPr>
          <a:xfrm>
            <a:off x="6623092" y="1455709"/>
            <a:ext cx="1590633" cy="1632937"/>
          </a:xfrm>
          <a:prstGeom prst="rect">
            <a:avLst/>
          </a:prstGeom>
          <a:effectLst/>
        </p:spPr>
      </p:pic>
      <p:pic>
        <p:nvPicPr>
          <p:cNvPr id="14" name="Content Placeholder 2" descr="Shape, circle&#10;&#10;Description automatically generated">
            <a:extLst>
              <a:ext uri="{FF2B5EF4-FFF2-40B4-BE49-F238E27FC236}">
                <a16:creationId xmlns:a16="http://schemas.microsoft.com/office/drawing/2014/main" id="{BAD38261-3539-3E47-8420-54E4B49F8432}"/>
              </a:ext>
            </a:extLst>
          </p:cNvPr>
          <p:cNvPicPr>
            <a:picLocks noChangeAspect="1"/>
          </p:cNvPicPr>
          <p:nvPr userDrawn="1"/>
        </p:nvPicPr>
        <p:blipFill>
          <a:blip r:embed="rId5"/>
          <a:stretch>
            <a:fillRect/>
          </a:stretch>
        </p:blipFill>
        <p:spPr>
          <a:xfrm>
            <a:off x="6842125" y="1589181"/>
            <a:ext cx="1649350" cy="1651000"/>
          </a:xfrm>
          <a:prstGeom prst="rect">
            <a:avLst/>
          </a:prstGeom>
        </p:spPr>
      </p:pic>
    </p:spTree>
    <p:extLst>
      <p:ext uri="{BB962C8B-B14F-4D97-AF65-F5344CB8AC3E}">
        <p14:creationId xmlns:p14="http://schemas.microsoft.com/office/powerpoint/2010/main" val="294684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172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6F2CE-1BCB-7645-AD51-501C44A42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6EF55A-6C83-3A47-B573-374DB198E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045679-0664-274E-9932-959833CF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01/12/2021</a:t>
            </a:r>
            <a:endParaRPr lang="en-GB"/>
          </a:p>
        </p:txBody>
      </p:sp>
      <p:sp>
        <p:nvSpPr>
          <p:cNvPr id="5" name="Footer Placeholder 4">
            <a:extLst>
              <a:ext uri="{FF2B5EF4-FFF2-40B4-BE49-F238E27FC236}">
                <a16:creationId xmlns:a16="http://schemas.microsoft.com/office/drawing/2014/main" id="{19591B5E-FA47-3D46-BDD6-7F446FECA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2E85014-442E-BC4E-A5AA-1EF0AD92B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41414049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8" r:id="rId21"/>
    <p:sldLayoutId id="2147483750" r:id="rId22"/>
    <p:sldLayoutId id="2147483751" r:id="rId23"/>
    <p:sldLayoutId id="2147483756" r:id="rId24"/>
    <p:sldLayoutId id="2147483757" r:id="rId25"/>
    <p:sldLayoutId id="2147483758" r:id="rId26"/>
    <p:sldLayoutId id="2147483759" r:id="rId27"/>
    <p:sldLayoutId id="2147483762" r:id="rId28"/>
    <p:sldLayoutId id="2147483763" r:id="rId29"/>
    <p:sldLayoutId id="2147483764" r:id="rId30"/>
  </p:sldLayoutIdLst>
  <p:hf hdr="0" ftr="0" dt="0"/>
  <p:txStyles>
    <p:titleStyle>
      <a:lvl1pPr algn="l" defTabSz="914400" rtl="0" eaLnBrk="1" latinLnBrk="0" hangingPunct="1">
        <a:lnSpc>
          <a:spcPct val="90000"/>
        </a:lnSpc>
        <a:spcBef>
          <a:spcPct val="0"/>
        </a:spcBef>
        <a:buNone/>
        <a:defRPr sz="2800" kern="1200">
          <a:solidFill>
            <a:schemeClr val="bg1"/>
          </a:solidFill>
          <a:latin typeface="Conthrax Bold" panose="020B080702020108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48.emf"/><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0.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0.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68.jpg"/><Relationship Id="rId4" Type="http://schemas.openxmlformats.org/officeDocument/2006/relationships/image" Target="../media/image67.jpg"/></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71.jpg"/><Relationship Id="rId4" Type="http://schemas.openxmlformats.org/officeDocument/2006/relationships/image" Target="../media/image70.jpg"/></Relationships>
</file>

<file path=ppt/slides/_rels/slide2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30.xml"/><Relationship Id="rId5" Type="http://schemas.openxmlformats.org/officeDocument/2006/relationships/image" Target="../media/image75.jpeg"/><Relationship Id="rId4" Type="http://schemas.openxmlformats.org/officeDocument/2006/relationships/image" Target="../media/image74.emf"/></Relationships>
</file>

<file path=ppt/slides/_rels/slide24.xml.rels><?xml version="1.0" encoding="UTF-8" standalone="yes"?>
<Relationships xmlns="http://schemas.openxmlformats.org/package/2006/relationships"><Relationship Id="rId3" Type="http://schemas.openxmlformats.org/officeDocument/2006/relationships/image" Target="../media/image77.jfif"/><Relationship Id="rId2" Type="http://schemas.openxmlformats.org/officeDocument/2006/relationships/image" Target="../media/image76.jfif"/><Relationship Id="rId1" Type="http://schemas.openxmlformats.org/officeDocument/2006/relationships/slideLayout" Target="../slideLayouts/slideLayout30.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81.jpg"/><Relationship Id="rId4" Type="http://schemas.openxmlformats.org/officeDocument/2006/relationships/image" Target="../media/image80.jp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7.xml"/><Relationship Id="rId5" Type="http://schemas.openxmlformats.org/officeDocument/2006/relationships/image" Target="../media/image87.jpg"/><Relationship Id="rId4" Type="http://schemas.openxmlformats.org/officeDocument/2006/relationships/image" Target="../media/image86.jpg"/></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90.jpg"/><Relationship Id="rId4" Type="http://schemas.openxmlformats.org/officeDocument/2006/relationships/image" Target="../media/image89.jpg"/></Relationships>
</file>

<file path=ppt/slides/_rels/slide29.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png"/><Relationship Id="rId7" Type="http://schemas.openxmlformats.org/officeDocument/2006/relationships/image" Target="../media/image95.jp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3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svg"/><Relationship Id="rId7" Type="http://schemas.openxmlformats.org/officeDocument/2006/relationships/image" Target="../media/image34.svg"/><Relationship Id="rId2" Type="http://schemas.openxmlformats.org/officeDocument/2006/relationships/image" Target="../media/image20.svg"/><Relationship Id="rId1" Type="http://schemas.openxmlformats.org/officeDocument/2006/relationships/slideLayout" Target="../slideLayouts/slideLayout28.xml"/><Relationship Id="rId6" Type="http://schemas.openxmlformats.org/officeDocument/2006/relationships/image" Target="../media/image21.svg"/><Relationship Id="rId5" Type="http://schemas.openxmlformats.org/officeDocument/2006/relationships/image" Target="../media/image33.sv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2E01-D544-764B-B744-E3EDA972BDD7}"/>
              </a:ext>
            </a:extLst>
          </p:cNvPr>
          <p:cNvSpPr>
            <a:spLocks noGrp="1"/>
          </p:cNvSpPr>
          <p:nvPr>
            <p:ph type="ctrTitle"/>
          </p:nvPr>
        </p:nvSpPr>
        <p:spPr>
          <a:xfrm>
            <a:off x="831925" y="2012597"/>
            <a:ext cx="5819396" cy="1421928"/>
          </a:xfrm>
        </p:spPr>
        <p:txBody>
          <a:bodyPr/>
          <a:lstStyle/>
          <a:p>
            <a:r>
              <a:rPr lang="en-US" sz="3200" dirty="0"/>
              <a:t>INFRASTRUCTURE PROJECTS</a:t>
            </a:r>
            <a:br>
              <a:rPr lang="en-US" sz="3200" dirty="0"/>
            </a:br>
            <a:r>
              <a:rPr lang="en-US" sz="3200" dirty="0"/>
              <a:t>PRESENTATION</a:t>
            </a:r>
            <a:endParaRPr lang="en-VN" sz="3200" dirty="0"/>
          </a:p>
        </p:txBody>
      </p:sp>
      <p:sp>
        <p:nvSpPr>
          <p:cNvPr id="4" name="Text Placeholder 3">
            <a:extLst>
              <a:ext uri="{FF2B5EF4-FFF2-40B4-BE49-F238E27FC236}">
                <a16:creationId xmlns:a16="http://schemas.microsoft.com/office/drawing/2014/main" id="{169056F3-8EFA-7A42-BC47-A63B20788C3E}"/>
              </a:ext>
            </a:extLst>
          </p:cNvPr>
          <p:cNvSpPr>
            <a:spLocks noGrp="1" noRot="1" noMove="1" noResize="1" noEditPoints="1" noAdjustHandles="1" noChangeArrowheads="1" noChangeShapeType="1"/>
          </p:cNvSpPr>
          <p:nvPr>
            <p:ph type="body" sz="quarter" idx="13"/>
          </p:nvPr>
        </p:nvSpPr>
        <p:spPr/>
        <p:txBody>
          <a:bodyPr>
            <a:normAutofit fontScale="92500" lnSpcReduction="20000"/>
          </a:bodyPr>
          <a:lstStyle/>
          <a:p>
            <a:r>
              <a:rPr lang="en-US">
                <a:latin typeface="GOTHAM-BOOK"/>
              </a:rPr>
              <a:t>03</a:t>
            </a:r>
            <a:r>
              <a:rPr lang="en-US" baseline="30000">
                <a:latin typeface="GOTHAM-BOOK"/>
              </a:rPr>
              <a:t>th</a:t>
            </a:r>
            <a:r>
              <a:rPr lang="en-US">
                <a:latin typeface="GOTHAM-BOOK"/>
              </a:rPr>
              <a:t> Apr </a:t>
            </a:r>
            <a:r>
              <a:rPr lang="en-US"/>
              <a:t>2026</a:t>
            </a:r>
            <a:endParaRPr lang="en-VN" dirty="0"/>
          </a:p>
        </p:txBody>
      </p:sp>
      <p:sp>
        <p:nvSpPr>
          <p:cNvPr id="3" name="Google Shape;393;p2">
            <a:extLst>
              <a:ext uri="{FF2B5EF4-FFF2-40B4-BE49-F238E27FC236}">
                <a16:creationId xmlns:a16="http://schemas.microsoft.com/office/drawing/2014/main" id="{918B6363-4177-AFBE-1E93-C772D79E2286}"/>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1</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850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7A2E-6EEA-217D-41A8-59F1325A09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B3EE2D-3F0D-8655-4FFC-E7FB3677FE8D}"/>
              </a:ext>
            </a:extLst>
          </p:cNvPr>
          <p:cNvSpPr txBox="1">
            <a:spLocks noGrp="1" noRot="1" noMove="1" noResize="1" noEditPoints="1" noAdjustHandles="1" noChangeArrowheads="1" noChangeShapeType="1"/>
          </p:cNvSpPr>
          <p:nvPr/>
        </p:nvSpPr>
        <p:spPr>
          <a:xfrm>
            <a:off x="1134708" y="5943834"/>
            <a:ext cx="1011156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i="0" u="none" strike="noStrike" kern="1200" spc="0" normalizeH="0" noProof="0">
                <a:ln w="50800"/>
                <a:solidFill>
                  <a:srgbClr val="000000"/>
                </a:solidFill>
                <a:effectLst/>
                <a:uLnTx/>
                <a:uFillTx/>
                <a:latin typeface="Gotham" pitchFamily="2" charset="0"/>
                <a:cs typeface="Gotham" pitchFamily="2" charset="0"/>
              </a:rPr>
              <a:t>ISO-certified own operations in Thailand, Australia, Singapore, USA, Vietnam, Taiwan, Indonesia, Malaysia, India and Myanmar. </a:t>
            </a:r>
            <a:endParaRPr kumimoji="0" lang="en-US" sz="1200" i="0" u="none" strike="noStrike" kern="1200" spc="0" normalizeH="0" noProof="0">
              <a:ln>
                <a:noFill/>
              </a:ln>
              <a:solidFill>
                <a:srgbClr val="000000"/>
              </a:solidFill>
              <a:effectLst/>
              <a:uLnTx/>
              <a:uFillTx/>
              <a:latin typeface="Gotham" pitchFamily="2" charset="0"/>
              <a:cs typeface="Gotham" pitchFamily="2" charset="0"/>
              <a:sym typeface="Wingdings" panose="05000000000000000000" pitchFamily="2" charset="2"/>
            </a:endParaRPr>
          </a:p>
        </p:txBody>
      </p:sp>
      <p:pic>
        <p:nvPicPr>
          <p:cNvPr id="7" name="Picture 6" descr="A close-up of a certificate&#10;&#10;Description automatically generated">
            <a:extLst>
              <a:ext uri="{FF2B5EF4-FFF2-40B4-BE49-F238E27FC236}">
                <a16:creationId xmlns:a16="http://schemas.microsoft.com/office/drawing/2014/main" id="{6E1691AA-6912-D952-E7E9-4D28F0D47802}"/>
              </a:ext>
            </a:extLst>
          </p:cNvPr>
          <p:cNvPicPr>
            <a:picLocks noGrp="1" noRot="1" noChangeAspect="1" noMove="1" noResize="1" noEditPoints="1" noAdjustHandles="1" noChangeArrowheads="1" noChangeShapeType="1" noCrop="1"/>
          </p:cNvPicPr>
          <p:nvPr/>
        </p:nvPicPr>
        <p:blipFill>
          <a:blip r:embed="rId3"/>
          <a:stretch>
            <a:fillRect/>
          </a:stretch>
        </p:blipFill>
        <p:spPr>
          <a:xfrm>
            <a:off x="922303" y="1483242"/>
            <a:ext cx="2710063" cy="3891516"/>
          </a:xfrm>
          <a:prstGeom prst="rect">
            <a:avLst/>
          </a:prstGeom>
        </p:spPr>
      </p:pic>
      <p:pic>
        <p:nvPicPr>
          <p:cNvPr id="10" name="Picture 9" descr="A close-up of a certificate&#10;&#10;Description automatically generated">
            <a:extLst>
              <a:ext uri="{FF2B5EF4-FFF2-40B4-BE49-F238E27FC236}">
                <a16:creationId xmlns:a16="http://schemas.microsoft.com/office/drawing/2014/main" id="{8F71ED5E-A0C3-8356-D92E-AD247AEDAA5C}"/>
              </a:ext>
            </a:extLst>
          </p:cNvPr>
          <p:cNvPicPr>
            <a:picLocks noGrp="1" noRot="1" noChangeAspect="1" noMove="1" noResize="1" noEditPoints="1" noAdjustHandles="1" noChangeArrowheads="1" noChangeShapeType="1" noCrop="1"/>
          </p:cNvPicPr>
          <p:nvPr/>
        </p:nvPicPr>
        <p:blipFill>
          <a:blip r:embed="rId4"/>
          <a:stretch>
            <a:fillRect/>
          </a:stretch>
        </p:blipFill>
        <p:spPr>
          <a:xfrm>
            <a:off x="4666383" y="1427014"/>
            <a:ext cx="2722848" cy="4038121"/>
          </a:xfrm>
          <a:prstGeom prst="rect">
            <a:avLst/>
          </a:prstGeom>
        </p:spPr>
      </p:pic>
      <p:pic>
        <p:nvPicPr>
          <p:cNvPr id="15" name="Picture 14" descr="A certificate with a blue triangle and text&#10;&#10;Description automatically generated">
            <a:extLst>
              <a:ext uri="{FF2B5EF4-FFF2-40B4-BE49-F238E27FC236}">
                <a16:creationId xmlns:a16="http://schemas.microsoft.com/office/drawing/2014/main" id="{05151117-422E-AE71-B0DE-D16CCD8D623A}"/>
              </a:ext>
            </a:extLst>
          </p:cNvPr>
          <p:cNvPicPr>
            <a:picLocks noGrp="1" noRot="1" noChangeAspect="1" noMove="1" noResize="1" noEditPoints="1" noAdjustHandles="1" noChangeArrowheads="1" noChangeShapeType="1" noCrop="1"/>
          </p:cNvPicPr>
          <p:nvPr/>
        </p:nvPicPr>
        <p:blipFill>
          <a:blip r:embed="rId5"/>
          <a:stretch>
            <a:fillRect/>
          </a:stretch>
        </p:blipFill>
        <p:spPr>
          <a:xfrm>
            <a:off x="8277369" y="1427013"/>
            <a:ext cx="2665043" cy="4038121"/>
          </a:xfrm>
          <a:prstGeom prst="rect">
            <a:avLst/>
          </a:prstGeom>
        </p:spPr>
      </p:pic>
      <p:sp>
        <p:nvSpPr>
          <p:cNvPr id="16" name="Content Placeholder 2">
            <a:extLst>
              <a:ext uri="{FF2B5EF4-FFF2-40B4-BE49-F238E27FC236}">
                <a16:creationId xmlns:a16="http://schemas.microsoft.com/office/drawing/2014/main" id="{CABE84C2-BAE3-A015-B9E3-D53DF993E251}"/>
              </a:ext>
            </a:extLst>
          </p:cNvPr>
          <p:cNvSpPr txBox="1">
            <a:spLocks/>
          </p:cNvSpPr>
          <p:nvPr/>
        </p:nvSpPr>
        <p:spPr>
          <a:xfrm>
            <a:off x="888271" y="5471309"/>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45001:2018 CERTIFICATE</a:t>
            </a:r>
          </a:p>
        </p:txBody>
      </p:sp>
      <p:sp>
        <p:nvSpPr>
          <p:cNvPr id="21" name="Content Placeholder 2">
            <a:extLst>
              <a:ext uri="{FF2B5EF4-FFF2-40B4-BE49-F238E27FC236}">
                <a16:creationId xmlns:a16="http://schemas.microsoft.com/office/drawing/2014/main" id="{E48E2615-A10C-44D5-A03E-2962982D4F89}"/>
              </a:ext>
            </a:extLst>
          </p:cNvPr>
          <p:cNvSpPr txBox="1">
            <a:spLocks/>
          </p:cNvSpPr>
          <p:nvPr/>
        </p:nvSpPr>
        <p:spPr>
          <a:xfrm>
            <a:off x="8208736" y="5474852"/>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9001:2015 CERTIFICATE</a:t>
            </a:r>
          </a:p>
        </p:txBody>
      </p:sp>
      <p:sp>
        <p:nvSpPr>
          <p:cNvPr id="22" name="Content Placeholder 2">
            <a:extLst>
              <a:ext uri="{FF2B5EF4-FFF2-40B4-BE49-F238E27FC236}">
                <a16:creationId xmlns:a16="http://schemas.microsoft.com/office/drawing/2014/main" id="{11B7089E-3006-ED94-E897-3930BF801D3D}"/>
              </a:ext>
            </a:extLst>
          </p:cNvPr>
          <p:cNvSpPr txBox="1">
            <a:spLocks/>
          </p:cNvSpPr>
          <p:nvPr/>
        </p:nvSpPr>
        <p:spPr>
          <a:xfrm>
            <a:off x="4582820" y="5481081"/>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4001:2015 CERTIFICATE</a:t>
            </a:r>
          </a:p>
        </p:txBody>
      </p:sp>
      <p:sp>
        <p:nvSpPr>
          <p:cNvPr id="13" name="Text Placeholder 2">
            <a:extLst>
              <a:ext uri="{FF2B5EF4-FFF2-40B4-BE49-F238E27FC236}">
                <a16:creationId xmlns:a16="http://schemas.microsoft.com/office/drawing/2014/main" id="{5B5EA1AD-DB3B-330D-E60B-2ACF774121AE}"/>
              </a:ext>
            </a:extLst>
          </p:cNvPr>
          <p:cNvSpPr txBox="1">
            <a:spLocks/>
          </p:cNvSpPr>
          <p:nvPr/>
        </p:nvSpPr>
        <p:spPr>
          <a:xfrm>
            <a:off x="567508" y="759090"/>
            <a:ext cx="8928483" cy="724152"/>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a:t>SAFETY, QUALITY &amp; INTERNATIONAL COMPLIANCE</a:t>
            </a:r>
            <a:endParaRPr lang="en-US" sz="2400">
              <a:solidFill>
                <a:srgbClr val="3DB465"/>
              </a:solidFill>
              <a:latin typeface="Gotham" pitchFamily="2" charset="0"/>
              <a:cs typeface="Gotham" pitchFamily="2" charset="0"/>
            </a:endParaRPr>
          </a:p>
        </p:txBody>
      </p:sp>
      <p:sp>
        <p:nvSpPr>
          <p:cNvPr id="18" name="Google Shape;395;p44">
            <a:extLst>
              <a:ext uri="{FF2B5EF4-FFF2-40B4-BE49-F238E27FC236}">
                <a16:creationId xmlns:a16="http://schemas.microsoft.com/office/drawing/2014/main" id="{25E983D3-C2E1-714F-D830-F38169D92524}"/>
              </a:ext>
            </a:extLst>
          </p:cNvPr>
          <p:cNvSpPr txBox="1">
            <a:spLocks/>
          </p:cNvSpPr>
          <p:nvPr/>
        </p:nvSpPr>
        <p:spPr>
          <a:xfrm>
            <a:off x="567508" y="380742"/>
            <a:ext cx="9077739" cy="433147"/>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HSEQ Procedures</a:t>
            </a:r>
          </a:p>
          <a:p>
            <a:endParaRPr lang="en-US">
              <a:latin typeface="CONTHRAX HEAVY" panose="020B0907020201080204" pitchFamily="34" charset="0"/>
              <a:ea typeface="Montserrat"/>
              <a:cs typeface="Montserrat"/>
              <a:sym typeface="Montserrat"/>
            </a:endParaRPr>
          </a:p>
        </p:txBody>
      </p:sp>
      <p:sp>
        <p:nvSpPr>
          <p:cNvPr id="2" name="Google Shape;393;p2">
            <a:extLst>
              <a:ext uri="{FF2B5EF4-FFF2-40B4-BE49-F238E27FC236}">
                <a16:creationId xmlns:a16="http://schemas.microsoft.com/office/drawing/2014/main" id="{31C68AC3-CF0E-1FF2-5DFF-233868D2EFA9}"/>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10</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61718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7FF660-C79E-3ED7-7FFD-670F3E73E827}"/>
              </a:ext>
            </a:extLst>
          </p:cNvPr>
          <p:cNvGrpSpPr/>
          <p:nvPr/>
        </p:nvGrpSpPr>
        <p:grpSpPr>
          <a:xfrm>
            <a:off x="609600" y="1835088"/>
            <a:ext cx="10972800" cy="2735716"/>
            <a:chOff x="609600" y="1835088"/>
            <a:chExt cx="10972800" cy="2735716"/>
          </a:xfrm>
        </p:grpSpPr>
        <p:pic>
          <p:nvPicPr>
            <p:cNvPr id="8" name="Picture 7" descr="Icon&#10;&#10;Description automatically generated">
              <a:extLst>
                <a:ext uri="{FF2B5EF4-FFF2-40B4-BE49-F238E27FC236}">
                  <a16:creationId xmlns:a16="http://schemas.microsoft.com/office/drawing/2014/main" id="{5E4B1F12-87AE-0718-9EC3-EF3235A114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57" y="1835088"/>
              <a:ext cx="818507" cy="818507"/>
            </a:xfrm>
            <a:prstGeom prst="rect">
              <a:avLst/>
            </a:prstGeom>
          </p:spPr>
        </p:pic>
        <p:grpSp>
          <p:nvGrpSpPr>
            <p:cNvPr id="18" name="Group 17">
              <a:extLst>
                <a:ext uri="{FF2B5EF4-FFF2-40B4-BE49-F238E27FC236}">
                  <a16:creationId xmlns:a16="http://schemas.microsoft.com/office/drawing/2014/main" id="{E6145619-48AE-9037-DE9E-05A47150E05A}"/>
                </a:ext>
              </a:extLst>
            </p:cNvPr>
            <p:cNvGrpSpPr/>
            <p:nvPr/>
          </p:nvGrpSpPr>
          <p:grpSpPr>
            <a:xfrm>
              <a:off x="609600" y="2792123"/>
              <a:ext cx="3361981" cy="1778681"/>
              <a:chOff x="609600" y="2982623"/>
              <a:chExt cx="3199021" cy="1778681"/>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QUALITY ASSURANCE</a:t>
                </a:r>
                <a:endParaRPr lang="en-US" sz="1400" b="1">
                  <a:latin typeface="Gotham Bold" panose="02000504050000020004" pitchFamily="2" charset="0"/>
                  <a:cs typeface="Gotham" pitchFamily="2" charset="0"/>
                </a:endParaRPr>
              </a:p>
            </p:txBody>
          </p:sp>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FLS Quality Management Systems meet all our customer’s applicable statutory and regulatory requirements. </a:t>
                </a:r>
              </a:p>
              <a:p>
                <a:pPr marL="171450" indent="-171450" algn="just">
                  <a:lnSpc>
                    <a:spcPct val="150000"/>
                  </a:lnSpc>
                  <a:buClr>
                    <a:srgbClr val="6AB36F"/>
                  </a:buClr>
                  <a:buFont typeface="Arial" panose="020B0604020202020204" pitchFamily="34" charset="0"/>
                  <a:buChar char="•"/>
                </a:pPr>
                <a:r>
                  <a:rPr lang="en-US" sz="1100">
                    <a:cs typeface="Gotham" pitchFamily="2" charset="0"/>
                  </a:rPr>
                  <a:t>We use one of the world’s leading modular enterprise systems to streamline operations, accounting and business development.</a:t>
                </a:r>
                <a:endParaRPr lang="en-US" sz="300">
                  <a:cs typeface="Gotham" pitchFamily="2" charset="0"/>
                </a:endParaRPr>
              </a:p>
            </p:txBody>
          </p:sp>
        </p:grpSp>
        <p:grpSp>
          <p:nvGrpSpPr>
            <p:cNvPr id="5" name="Group 4">
              <a:extLst>
                <a:ext uri="{FF2B5EF4-FFF2-40B4-BE49-F238E27FC236}">
                  <a16:creationId xmlns:a16="http://schemas.microsoft.com/office/drawing/2014/main" id="{7AF083A1-A1CD-C4F3-67AF-8DD482825310}"/>
                </a:ext>
              </a:extLst>
            </p:cNvPr>
            <p:cNvGrpSpPr/>
            <p:nvPr/>
          </p:nvGrpSpPr>
          <p:grpSpPr>
            <a:xfrm>
              <a:off x="4415009" y="1869192"/>
              <a:ext cx="3361981" cy="2701612"/>
              <a:chOff x="8220419" y="1869192"/>
              <a:chExt cx="3361981" cy="2701612"/>
            </a:xfrm>
          </p:grpSpPr>
          <p:pic>
            <p:nvPicPr>
              <p:cNvPr id="6" name="Picture 5" descr="Icon&#10;&#10;Description automatically generated">
                <a:extLst>
                  <a:ext uri="{FF2B5EF4-FFF2-40B4-BE49-F238E27FC236}">
                    <a16:creationId xmlns:a16="http://schemas.microsoft.com/office/drawing/2014/main" id="{F484960C-748A-423E-9199-9A1A4DF246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6231" y="1869192"/>
                <a:ext cx="818508" cy="750299"/>
              </a:xfrm>
              <a:prstGeom prst="rect">
                <a:avLst/>
              </a:prstGeom>
            </p:spPr>
          </p:pic>
          <p:grpSp>
            <p:nvGrpSpPr>
              <p:cNvPr id="22" name="Group 21">
                <a:extLst>
                  <a:ext uri="{FF2B5EF4-FFF2-40B4-BE49-F238E27FC236}">
                    <a16:creationId xmlns:a16="http://schemas.microsoft.com/office/drawing/2014/main" id="{E9A0F744-A4CB-C9CB-D82F-4094F9A2AD51}"/>
                  </a:ext>
                </a:extLst>
              </p:cNvPr>
              <p:cNvGrpSpPr/>
              <p:nvPr/>
            </p:nvGrpSpPr>
            <p:grpSpPr>
              <a:xfrm>
                <a:off x="8220419" y="2792123"/>
                <a:ext cx="3361981" cy="1778681"/>
                <a:chOff x="609600" y="2982623"/>
                <a:chExt cx="3199021" cy="1778681"/>
              </a:xfrm>
            </p:grpSpPr>
            <p:sp>
              <p:nvSpPr>
                <p:cNvPr id="23" name="Content Placeholder 5">
                  <a:extLst>
                    <a:ext uri="{FF2B5EF4-FFF2-40B4-BE49-F238E27FC236}">
                      <a16:creationId xmlns:a16="http://schemas.microsoft.com/office/drawing/2014/main" id="{DC96AD2E-2851-999D-8A5C-8BE6C9D2B0D6}"/>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HEALTH &amp; SAFETY</a:t>
                  </a:r>
                  <a:endParaRPr lang="en-US" sz="1400" b="1">
                    <a:latin typeface="Gotham Bold" panose="02000504050000020004" pitchFamily="2" charset="0"/>
                    <a:cs typeface="Gotham" pitchFamily="2" charset="0"/>
                  </a:endParaRPr>
                </a:p>
              </p:txBody>
            </p:sp>
            <p:sp>
              <p:nvSpPr>
                <p:cNvPr id="24" name="Content Placeholder 5">
                  <a:extLst>
                    <a:ext uri="{FF2B5EF4-FFF2-40B4-BE49-F238E27FC236}">
                      <a16:creationId xmlns:a16="http://schemas.microsoft.com/office/drawing/2014/main" id="{E6EBB0D0-6D85-66FC-5D0A-9024C5F0B77A}"/>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Provide Health &amp; Safety training for all members of staff as well as blue-collar and sub-contracting parties. </a:t>
                  </a:r>
                </a:p>
                <a:p>
                  <a:pPr marL="171450" indent="-171450" algn="just">
                    <a:lnSpc>
                      <a:spcPct val="150000"/>
                    </a:lnSpc>
                    <a:buClr>
                      <a:srgbClr val="6AB36F"/>
                    </a:buClr>
                    <a:buFont typeface="Arial" panose="020B0604020202020204" pitchFamily="34" charset="0"/>
                    <a:buChar char="•"/>
                  </a:pPr>
                  <a:r>
                    <a:rPr lang="en-US" sz="1100">
                      <a:cs typeface="Gotham" pitchFamily="2" charset="0"/>
                    </a:rPr>
                    <a:t>Follow international rules and guidelines to foster a safe and healthy working environment for our teams.</a:t>
                  </a:r>
                </a:p>
                <a:p>
                  <a:pPr marL="171450" indent="-171450" algn="just">
                    <a:lnSpc>
                      <a:spcPct val="150000"/>
                    </a:lnSpc>
                    <a:buClr>
                      <a:srgbClr val="6AB36F"/>
                    </a:buClr>
                    <a:buFont typeface="Arial" panose="020B0604020202020204" pitchFamily="34" charset="0"/>
                    <a:buChar char="•"/>
                  </a:pPr>
                  <a:r>
                    <a:rPr lang="en-US" sz="1100">
                      <a:cs typeface="Gotham" pitchFamily="2" charset="0"/>
                    </a:rPr>
                    <a:t>Ensure that each project and every shipment is handled in a safe, timely, systematic, and efficient manner.</a:t>
                  </a:r>
                </a:p>
              </p:txBody>
            </p:sp>
          </p:grpSp>
        </p:grpSp>
        <p:grpSp>
          <p:nvGrpSpPr>
            <p:cNvPr id="25" name="Group 24">
              <a:extLst>
                <a:ext uri="{FF2B5EF4-FFF2-40B4-BE49-F238E27FC236}">
                  <a16:creationId xmlns:a16="http://schemas.microsoft.com/office/drawing/2014/main" id="{2677D7D0-CF72-8DB4-1488-C7CF3CACF775}"/>
                </a:ext>
              </a:extLst>
            </p:cNvPr>
            <p:cNvGrpSpPr/>
            <p:nvPr/>
          </p:nvGrpSpPr>
          <p:grpSpPr>
            <a:xfrm>
              <a:off x="8220419" y="1869192"/>
              <a:ext cx="3361981" cy="2701612"/>
              <a:chOff x="4415009" y="1832861"/>
              <a:chExt cx="3361981" cy="2701612"/>
            </a:xfrm>
          </p:grpSpPr>
          <p:pic>
            <p:nvPicPr>
              <p:cNvPr id="26" name="Picture 25">
                <a:extLst>
                  <a:ext uri="{FF2B5EF4-FFF2-40B4-BE49-F238E27FC236}">
                    <a16:creationId xmlns:a16="http://schemas.microsoft.com/office/drawing/2014/main" id="{2FFD3A0C-E8FF-664D-9238-186133ECF677}"/>
                  </a:ext>
                </a:extLst>
              </p:cNvPr>
              <p:cNvPicPr>
                <a:picLocks noChangeAspect="1"/>
              </p:cNvPicPr>
              <p:nvPr/>
            </p:nvPicPr>
            <p:blipFill>
              <a:blip r:embed="rId5"/>
              <a:stretch>
                <a:fillRect/>
              </a:stretch>
            </p:blipFill>
            <p:spPr>
              <a:xfrm>
                <a:off x="4513809" y="1832861"/>
                <a:ext cx="737829" cy="822960"/>
              </a:xfrm>
              <a:prstGeom prst="rect">
                <a:avLst/>
              </a:prstGeom>
            </p:spPr>
          </p:pic>
          <p:grpSp>
            <p:nvGrpSpPr>
              <p:cNvPr id="27" name="Group 26">
                <a:extLst>
                  <a:ext uri="{FF2B5EF4-FFF2-40B4-BE49-F238E27FC236}">
                    <a16:creationId xmlns:a16="http://schemas.microsoft.com/office/drawing/2014/main" id="{B47715A5-73E8-4657-E483-ABCE420EBD4C}"/>
                  </a:ext>
                </a:extLst>
              </p:cNvPr>
              <p:cNvGrpSpPr/>
              <p:nvPr/>
            </p:nvGrpSpPr>
            <p:grpSpPr>
              <a:xfrm>
                <a:off x="4415009" y="2755792"/>
                <a:ext cx="3361981" cy="1778681"/>
                <a:chOff x="609600" y="2946292"/>
                <a:chExt cx="3199021" cy="1778681"/>
              </a:xfrm>
            </p:grpSpPr>
            <p:sp>
              <p:nvSpPr>
                <p:cNvPr id="28" name="Content Placeholder 5">
                  <a:extLst>
                    <a:ext uri="{FF2B5EF4-FFF2-40B4-BE49-F238E27FC236}">
                      <a16:creationId xmlns:a16="http://schemas.microsoft.com/office/drawing/2014/main" id="{41EC120E-46D0-7CFB-AA83-EC37D02BBCDE}"/>
                    </a:ext>
                  </a:extLst>
                </p:cNvPr>
                <p:cNvSpPr txBox="1">
                  <a:spLocks/>
                </p:cNvSpPr>
                <p:nvPr/>
              </p:nvSpPr>
              <p:spPr>
                <a:xfrm>
                  <a:off x="609600" y="2946292"/>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OUR STANDARDS</a:t>
                  </a:r>
                </a:p>
              </p:txBody>
            </p:sp>
            <p:sp>
              <p:nvSpPr>
                <p:cNvPr id="29" name="Content Placeholder 5">
                  <a:extLst>
                    <a:ext uri="{FF2B5EF4-FFF2-40B4-BE49-F238E27FC236}">
                      <a16:creationId xmlns:a16="http://schemas.microsoft.com/office/drawing/2014/main" id="{958CD80E-8901-B3F1-68FF-B836676A1DC5}"/>
                    </a:ext>
                  </a:extLst>
                </p:cNvPr>
                <p:cNvSpPr txBox="1">
                  <a:spLocks/>
                </p:cNvSpPr>
                <p:nvPr/>
              </p:nvSpPr>
              <p:spPr>
                <a:xfrm>
                  <a:off x="609601" y="3286076"/>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300"/>
                    </a:spcBef>
                    <a:buClr>
                      <a:schemeClr val="accent2"/>
                    </a:buClr>
                  </a:pPr>
                  <a:r>
                    <a:rPr lang="en-US" sz="1100">
                      <a:cs typeface="Gotham" pitchFamily="2" charset="0"/>
                    </a:rPr>
                    <a:t>We select and work only with agents and partners who:</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are fully certified to international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fulfill our own strict quality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sufficient insurance coverage</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operate with well-maintained and regularly tested equipment</a:t>
                  </a:r>
                </a:p>
                <a:p>
                  <a:pPr marL="171450" indent="-171450">
                    <a:lnSpc>
                      <a:spcPct val="150000"/>
                    </a:lnSpc>
                    <a:spcBef>
                      <a:spcPts val="300"/>
                    </a:spcBef>
                    <a:buClr>
                      <a:srgbClr val="6AB36F"/>
                    </a:buClr>
                    <a:buFont typeface="Arial" panose="020B0604020202020204" pitchFamily="34" charset="0"/>
                    <a:buChar char="•"/>
                  </a:pPr>
                  <a:r>
                    <a:rPr lang="en-US" sz="1100" spc="-10">
                      <a:cs typeface="Gotham" pitchFamily="2" charset="0"/>
                    </a:rPr>
                    <a:t>are well managed and staff regularly trained</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a long successful history and proven track record.</a:t>
                  </a:r>
                  <a:endParaRPr lang="en-US" sz="1050">
                    <a:cs typeface="Gotham" pitchFamily="2" charset="0"/>
                  </a:endParaRPr>
                </a:p>
              </p:txBody>
            </p:sp>
          </p:grpSp>
        </p:grpSp>
      </p:grpSp>
      <p:sp>
        <p:nvSpPr>
          <p:cNvPr id="11" name="Google Shape;395;p44">
            <a:extLst>
              <a:ext uri="{FF2B5EF4-FFF2-40B4-BE49-F238E27FC236}">
                <a16:creationId xmlns:a16="http://schemas.microsoft.com/office/drawing/2014/main" id="{57DAFDDE-3CAA-59EE-7685-E9559CE6D78D}"/>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SAFETY, QUALITY </a:t>
            </a:r>
          </a:p>
          <a:p>
            <a:r>
              <a:rPr lang="en-US">
                <a:latin typeface="CONTHRAX HEAVY" panose="020B0907020201080204" pitchFamily="34" charset="0"/>
                <a:ea typeface="Montserrat"/>
                <a:cs typeface="Montserrat"/>
                <a:sym typeface="Montserrat"/>
              </a:rPr>
              <a:t>&amp; INTERNATIONAL COMPLIANCE</a:t>
            </a:r>
          </a:p>
        </p:txBody>
      </p:sp>
      <p:sp>
        <p:nvSpPr>
          <p:cNvPr id="4" name="Google Shape;393;p2">
            <a:extLst>
              <a:ext uri="{FF2B5EF4-FFF2-40B4-BE49-F238E27FC236}">
                <a16:creationId xmlns:a16="http://schemas.microsoft.com/office/drawing/2014/main" id="{3A0DC473-2714-FCB7-0FF2-2B4392974870}"/>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11</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7482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4867276" y="1627618"/>
            <a:ext cx="6715124"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Comply with all relevant legislations and corporate requirements of OHSE;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Meet specified customer requirements and ensure continuous customer satisfaction;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Protect, and strive for improvement of, the health, safety and security of our people at all time;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Eliminate accidents and minimize potential risks;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Set OHSE performance objectives, measure results, assess and continuously improve processes and services, through the use of an effective management system;</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Plan for, respond to and recover from any emergency, crisis and business disruption;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Minimize our impact on the environment through pollution prevention, reduction of natural resource consumption and emissions, and the reduction and recycling of waste;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Apply our technical skills to all OHSE aspects in the design and engineering of our services;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Communicate openly with stakeholders and ensure an understanding of our OHSE policies, standards, programs and performance. Reward outstanding OHSE performance;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Improve our performance on issues relevant to our stakeholders that are global concern and on which we can have an impact and share with them our knowledge of successful OHSE programs and initiatives.</a:t>
            </a:r>
          </a:p>
        </p:txBody>
      </p:sp>
      <p:grpSp>
        <p:nvGrpSpPr>
          <p:cNvPr id="4" name="Group 3">
            <a:extLst>
              <a:ext uri="{FF2B5EF4-FFF2-40B4-BE49-F238E27FC236}">
                <a16:creationId xmlns:a16="http://schemas.microsoft.com/office/drawing/2014/main" id="{9F312A8B-9023-87E9-9BCD-72FC27FCEFE8}"/>
              </a:ext>
            </a:extLst>
          </p:cNvPr>
          <p:cNvGrpSpPr/>
          <p:nvPr/>
        </p:nvGrpSpPr>
        <p:grpSpPr>
          <a:xfrm>
            <a:off x="609600" y="1667702"/>
            <a:ext cx="4067175" cy="2335580"/>
            <a:chOff x="609600" y="3066515"/>
            <a:chExt cx="4067175" cy="2335580"/>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3066515"/>
              <a:ext cx="4067175" cy="5233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altLang="de-DE" sz="1600" b="1">
                  <a:solidFill>
                    <a:srgbClr val="00B050"/>
                  </a:solidFill>
                  <a:latin typeface="Gotham Bold" panose="02000504050000020004" pitchFamily="2" charset="0"/>
                  <a:cs typeface="Gotham" pitchFamily="2" charset="0"/>
                </a:rPr>
                <a:t>FLS requires the active commitment to, and accountability for, occupational health, safety and environment from all employees and contractors.</a:t>
              </a:r>
            </a:p>
          </p:txBody>
        </p:sp>
        <p:pic>
          <p:nvPicPr>
            <p:cNvPr id="16" name="Picture 14" descr="I:\___FLS\___edit\_graphics\graphics\logistics\____hse\HSE-Directory.png">
              <a:extLst>
                <a:ext uri="{FF2B5EF4-FFF2-40B4-BE49-F238E27FC236}">
                  <a16:creationId xmlns:a16="http://schemas.microsoft.com/office/drawing/2014/main" id="{E5E2D360-8FB7-8106-4F33-B4C8C465443A}"/>
                </a:ext>
              </a:extLst>
            </p:cNvPr>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1188" y="4591001"/>
              <a:ext cx="3751761" cy="811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95;p44">
            <a:extLst>
              <a:ext uri="{FF2B5EF4-FFF2-40B4-BE49-F238E27FC236}">
                <a16:creationId xmlns:a16="http://schemas.microsoft.com/office/drawing/2014/main" id="{0BBFF603-48AD-B0D1-B216-F4BFFDE7C14C}"/>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OCCUPATIONAL HEALTH, SAFETY </a:t>
            </a:r>
            <a:br>
              <a:rPr lang="en-US">
                <a:latin typeface="CONTHRAX HEAVY" panose="020B0907020201080204" pitchFamily="34" charset="0"/>
                <a:ea typeface="Montserrat"/>
                <a:cs typeface="Montserrat"/>
                <a:sym typeface="Montserrat"/>
              </a:rPr>
            </a:br>
            <a:r>
              <a:rPr lang="en-US">
                <a:latin typeface="CONTHRAX HEAVY" panose="020B0907020201080204" pitchFamily="34" charset="0"/>
                <a:ea typeface="Montserrat"/>
                <a:cs typeface="Montserrat"/>
                <a:sym typeface="Montserrat"/>
              </a:rPr>
              <a:t>AND ENVIRONMENTAL POLICY</a:t>
            </a:r>
          </a:p>
        </p:txBody>
      </p:sp>
      <p:sp>
        <p:nvSpPr>
          <p:cNvPr id="3" name="Google Shape;393;p2">
            <a:extLst>
              <a:ext uri="{FF2B5EF4-FFF2-40B4-BE49-F238E27FC236}">
                <a16:creationId xmlns:a16="http://schemas.microsoft.com/office/drawing/2014/main" id="{6203A02F-752B-98F6-45B6-E9FAC2C1B7A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12</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81882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7862B-CD9F-DBCF-B438-B1C767526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80" y="7538"/>
            <a:ext cx="12326759" cy="6918726"/>
          </a:xfrm>
          <a:prstGeom prst="rect">
            <a:avLst/>
          </a:prstGeom>
        </p:spPr>
      </p:pic>
      <p:sp>
        <p:nvSpPr>
          <p:cNvPr id="2" name="TextBox 1">
            <a:extLst>
              <a:ext uri="{FF2B5EF4-FFF2-40B4-BE49-F238E27FC236}">
                <a16:creationId xmlns:a16="http://schemas.microsoft.com/office/drawing/2014/main" id="{F1C8BA4E-E83E-239E-8907-0D0E1631AC25}"/>
              </a:ext>
            </a:extLst>
          </p:cNvPr>
          <p:cNvSpPr txBox="1"/>
          <p:nvPr/>
        </p:nvSpPr>
        <p:spPr>
          <a:xfrm>
            <a:off x="3582674" y="558071"/>
            <a:ext cx="5026650" cy="874085"/>
          </a:xfrm>
          <a:prstGeom prst="rect">
            <a:avLst/>
          </a:prstGeom>
          <a:noFill/>
        </p:spPr>
        <p:txBody>
          <a:bodyPr wrap="square" rtlCol="0">
            <a:spAutoFit/>
          </a:bodyPr>
          <a:lstStyle/>
          <a:p>
            <a:pPr algn="ctr"/>
            <a:r>
              <a:rPr lang="en-VN" sz="2540">
                <a:solidFill>
                  <a:schemeClr val="bg1"/>
                </a:solidFill>
                <a:latin typeface="CONTHRAX HEAVY" panose="020B0907020201080204" pitchFamily="34" charset="0"/>
              </a:rPr>
              <a:t>WE’LL FIND YOU</a:t>
            </a:r>
          </a:p>
          <a:p>
            <a:pPr algn="ctr"/>
            <a:r>
              <a:rPr lang="en-VN" sz="2540">
                <a:solidFill>
                  <a:schemeClr val="bg1"/>
                </a:solidFill>
                <a:latin typeface="CONTHRAX HEAVY" panose="020B0907020201080204" pitchFamily="34" charset="0"/>
              </a:rPr>
              <a:t>THE PERFECT MATCH</a:t>
            </a:r>
          </a:p>
        </p:txBody>
      </p:sp>
      <p:pic>
        <p:nvPicPr>
          <p:cNvPr id="3" name="Content Placeholder 2" descr="Shape, circle&#10;&#10;Description automatically generated">
            <a:extLst>
              <a:ext uri="{FF2B5EF4-FFF2-40B4-BE49-F238E27FC236}">
                <a16:creationId xmlns:a16="http://schemas.microsoft.com/office/drawing/2014/main" id="{BD0CB849-C4D0-7248-53DD-45E56364C00E}"/>
              </a:ext>
            </a:extLst>
          </p:cNvPr>
          <p:cNvPicPr>
            <a:picLocks noChangeAspect="1"/>
          </p:cNvPicPr>
          <p:nvPr/>
        </p:nvPicPr>
        <p:blipFill>
          <a:blip r:embed="rId3"/>
          <a:stretch>
            <a:fillRect/>
          </a:stretch>
        </p:blipFill>
        <p:spPr>
          <a:xfrm>
            <a:off x="-67381" y="7538"/>
            <a:ext cx="1132485" cy="1133618"/>
          </a:xfrm>
          <a:prstGeom prst="rect">
            <a:avLst/>
          </a:prstGeom>
        </p:spPr>
      </p:pic>
    </p:spTree>
    <p:extLst>
      <p:ext uri="{BB962C8B-B14F-4D97-AF65-F5344CB8AC3E}">
        <p14:creationId xmlns:p14="http://schemas.microsoft.com/office/powerpoint/2010/main" val="3470671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rochure&#10;&#10;Description automatically generated">
            <a:extLst>
              <a:ext uri="{FF2B5EF4-FFF2-40B4-BE49-F238E27FC236}">
                <a16:creationId xmlns:a16="http://schemas.microsoft.com/office/drawing/2014/main" id="{AB0598A2-712E-008E-D729-718E6EE24751}"/>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0" y="0"/>
            <a:ext cx="12246198" cy="6888487"/>
          </a:xfrm>
          <a:prstGeom prst="rect">
            <a:avLst/>
          </a:prstGeom>
        </p:spPr>
      </p:pic>
      <p:pic>
        <p:nvPicPr>
          <p:cNvPr id="2" name="Picture 1">
            <a:extLst>
              <a:ext uri="{FF2B5EF4-FFF2-40B4-BE49-F238E27FC236}">
                <a16:creationId xmlns:a16="http://schemas.microsoft.com/office/drawing/2014/main" id="{D9ADF998-1B1B-50BE-9AD3-C020EBA2D9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14300"/>
            <a:ext cx="12257977" cy="7002788"/>
          </a:xfrm>
          <a:prstGeom prst="rect">
            <a:avLst/>
          </a:prstGeom>
        </p:spPr>
      </p:pic>
      <p:sp>
        <p:nvSpPr>
          <p:cNvPr id="4" name="TextBox 3">
            <a:extLst>
              <a:ext uri="{FF2B5EF4-FFF2-40B4-BE49-F238E27FC236}">
                <a16:creationId xmlns:a16="http://schemas.microsoft.com/office/drawing/2014/main" id="{E5C44B24-4DE5-A667-83DB-5538E50DCAB9}"/>
              </a:ext>
            </a:extLst>
          </p:cNvPr>
          <p:cNvSpPr txBox="1"/>
          <p:nvPr/>
        </p:nvSpPr>
        <p:spPr>
          <a:xfrm>
            <a:off x="2034267" y="223842"/>
            <a:ext cx="7142390" cy="830997"/>
          </a:xfrm>
          <a:prstGeom prst="rect">
            <a:avLst/>
          </a:prstGeom>
          <a:noFill/>
        </p:spPr>
        <p:txBody>
          <a:bodyPr wrap="square">
            <a:spAutoFit/>
          </a:bodyPr>
          <a:lstStyle/>
          <a:p>
            <a:r>
              <a:rPr lang="en-VN" sz="2400">
                <a:solidFill>
                  <a:schemeClr val="bg1"/>
                </a:solidFill>
                <a:latin typeface="CONTHRAX HEAVY" panose="020B0907020201080204" pitchFamily="34" charset="0"/>
              </a:rPr>
              <a:t>THE RIGHT VESSEL AT THE</a:t>
            </a:r>
          </a:p>
          <a:p>
            <a:r>
              <a:rPr lang="en-VN" sz="2400">
                <a:solidFill>
                  <a:schemeClr val="bg1"/>
                </a:solidFill>
                <a:latin typeface="CONTHRAX HEAVY" panose="020B0907020201080204" pitchFamily="34" charset="0"/>
              </a:rPr>
              <a:t>RIGHT PRICE AT THE RIGHT TIME</a:t>
            </a:r>
          </a:p>
        </p:txBody>
      </p:sp>
      <p:cxnSp>
        <p:nvCxnSpPr>
          <p:cNvPr id="7" name="Straight Connector 6">
            <a:extLst>
              <a:ext uri="{FF2B5EF4-FFF2-40B4-BE49-F238E27FC236}">
                <a16:creationId xmlns:a16="http://schemas.microsoft.com/office/drawing/2014/main" id="{AA6265F4-EB7D-B953-E89D-A2E88F5A39FC}"/>
              </a:ext>
            </a:extLst>
          </p:cNvPr>
          <p:cNvCxnSpPr/>
          <p:nvPr/>
        </p:nvCxnSpPr>
        <p:spPr>
          <a:xfrm>
            <a:off x="7837714" y="408214"/>
            <a:ext cx="20410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8B91E94-4075-121F-3F1B-3B5E87D5347B}"/>
              </a:ext>
            </a:extLst>
          </p:cNvPr>
          <p:cNvSpPr txBox="1"/>
          <p:nvPr/>
        </p:nvSpPr>
        <p:spPr>
          <a:xfrm>
            <a:off x="3046638" y="3977499"/>
            <a:ext cx="3000375" cy="2262158"/>
          </a:xfrm>
          <a:prstGeom prst="rect">
            <a:avLst/>
          </a:prstGeom>
          <a:noFill/>
        </p:spPr>
        <p:txBody>
          <a:bodyPr wrap="square">
            <a:spAutoFit/>
          </a:bodyPr>
          <a:lstStyle/>
          <a:p>
            <a:r>
              <a:rPr lang="en-VN" sz="940" b="1">
                <a:solidFill>
                  <a:schemeClr val="bg1"/>
                </a:solidFill>
                <a:latin typeface="Gotham" pitchFamily="2" charset="0"/>
                <a:cs typeface="Gotham" pitchFamily="2" charset="0"/>
              </a:rPr>
              <a:t>• Half swimmer, half diver</a:t>
            </a:r>
          </a:p>
          <a:p>
            <a:r>
              <a:rPr lang="en-VN" sz="940" b="1">
                <a:solidFill>
                  <a:schemeClr val="bg1"/>
                </a:solidFill>
                <a:latin typeface="Gotham" pitchFamily="2" charset="0"/>
                <a:cs typeface="Gotham" pitchFamily="2" charset="0"/>
              </a:rPr>
              <a:t>• The big lady of the sea</a:t>
            </a:r>
          </a:p>
          <a:p>
            <a:r>
              <a:rPr lang="en-VN" sz="940" b="1">
                <a:solidFill>
                  <a:schemeClr val="bg1"/>
                </a:solidFill>
                <a:latin typeface="Gotham" pitchFamily="2" charset="0"/>
                <a:cs typeface="Gotham" pitchFamily="2" charset="0"/>
              </a:rPr>
              <a:t>• Nothing is too big to handle</a:t>
            </a:r>
          </a:p>
          <a:p>
            <a:r>
              <a:rPr lang="en-VN" sz="940" b="1">
                <a:solidFill>
                  <a:schemeClr val="bg1"/>
                </a:solidFill>
                <a:latin typeface="Gotham" pitchFamily="2" charset="0"/>
                <a:cs typeface="Gotham" pitchFamily="2" charset="0"/>
              </a:rPr>
              <a:t>• Matched with: a 7.000 tonne-floatina drudock and a 6.000-tonne liftboat.</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Our buying power and creative solution of combining two shipments allowed us to lock in thebest pricing and the fastest shipping time, despite an extremelv short notice period. </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The float-on, float-off loading operation went smoothly and the threesome enioyed a safe journey from Vietnam to Malavsia and the Philippines.</a:t>
            </a:r>
          </a:p>
        </p:txBody>
      </p:sp>
      <p:sp>
        <p:nvSpPr>
          <p:cNvPr id="10" name="TextBox 9">
            <a:extLst>
              <a:ext uri="{FF2B5EF4-FFF2-40B4-BE49-F238E27FC236}">
                <a16:creationId xmlns:a16="http://schemas.microsoft.com/office/drawing/2014/main" id="{575085C7-C7CF-B40E-9444-3EAD38EBE7F7}"/>
              </a:ext>
            </a:extLst>
          </p:cNvPr>
          <p:cNvSpPr txBox="1"/>
          <p:nvPr/>
        </p:nvSpPr>
        <p:spPr>
          <a:xfrm>
            <a:off x="6340641" y="3941403"/>
            <a:ext cx="3000375" cy="2696123"/>
          </a:xfrm>
          <a:prstGeom prst="rect">
            <a:avLst/>
          </a:prstGeom>
          <a:noFill/>
        </p:spPr>
        <p:txBody>
          <a:bodyPr wrap="square">
            <a:spAutoFit/>
          </a:bodyPr>
          <a:lstStyle/>
          <a:p>
            <a:r>
              <a:rPr lang="en-US" sz="940" b="1">
                <a:latin typeface="Gotham" pitchFamily="2" charset="0"/>
                <a:cs typeface="Gotham" pitchFamily="2" charset="0"/>
              </a:rPr>
              <a:t>• Any port. Any cargo.</a:t>
            </a:r>
          </a:p>
          <a:p>
            <a:r>
              <a:rPr lang="en-US" sz="940" b="1">
                <a:latin typeface="Gotham" pitchFamily="2" charset="0"/>
                <a:cs typeface="Gotham" pitchFamily="2" charset="0"/>
              </a:rPr>
              <a:t>• Accommodating and spacious</a:t>
            </a:r>
          </a:p>
          <a:p>
            <a:r>
              <a:rPr lang="en-US" sz="940" b="1">
                <a:latin typeface="Gotham" pitchFamily="2" charset="0"/>
                <a:cs typeface="Gotham" pitchFamily="2" charset="0"/>
              </a:rPr>
              <a:t>• Sailing under the name of the global market</a:t>
            </a:r>
          </a:p>
          <a:p>
            <a:r>
              <a:rPr lang="en-US" sz="940" b="1">
                <a:latin typeface="Gotham" pitchFamily="2" charset="0"/>
                <a:cs typeface="Gotham" pitchFamily="2" charset="0"/>
              </a:rPr>
              <a:t>leader of ocean</a:t>
            </a:r>
          </a:p>
          <a:p>
            <a:r>
              <a:rPr lang="en-US" sz="940" b="1">
                <a:latin typeface="Gotham" pitchFamily="2" charset="0"/>
                <a:cs typeface="Gotham" pitchFamily="2" charset="0"/>
              </a:rPr>
              <a:t>• Matched with: Austal-built coast guard vessels</a:t>
            </a:r>
          </a:p>
          <a:p>
            <a:endParaRPr lang="en-US" sz="940">
              <a:latin typeface="Gotham" pitchFamily="2" charset="0"/>
              <a:cs typeface="Gotham" pitchFamily="2" charset="0"/>
            </a:endParaRPr>
          </a:p>
          <a:p>
            <a:r>
              <a:rPr lang="en-US" sz="940">
                <a:latin typeface="Gotham" pitchFamily="2" charset="0"/>
                <a:cs typeface="Gotham" pitchFamily="2" charset="0"/>
              </a:rPr>
              <a:t>As these state-of-the-art vessels are crucial assets for the Trinidad and Tobago coast guard, a best-in-class, door-to-door delivery solution was needed. After securing the reputable BBC Rushmore for these vessels. </a:t>
            </a:r>
          </a:p>
          <a:p>
            <a:endParaRPr lang="en-US" sz="940">
              <a:latin typeface="Gotham" pitchFamily="2" charset="0"/>
              <a:cs typeface="Gotham" pitchFamily="2" charset="0"/>
            </a:endParaRPr>
          </a:p>
          <a:p>
            <a:r>
              <a:rPr lang="en-US" sz="940">
                <a:latin typeface="Gotham" pitchFamily="2" charset="0"/>
                <a:cs typeface="Gotham" pitchFamily="2" charset="0"/>
              </a:rPr>
              <a:t>FLS experts designed special shipping cradles to support and protect the mono aluminum hulls during the lifting operation and arranged professional divers for a precise loading operation</a:t>
            </a:r>
            <a:endParaRPr lang="en-VN" sz="940">
              <a:latin typeface="Gotham" pitchFamily="2" charset="0"/>
              <a:cs typeface="Gotham" pitchFamily="2" charset="0"/>
            </a:endParaRPr>
          </a:p>
        </p:txBody>
      </p:sp>
      <p:pic>
        <p:nvPicPr>
          <p:cNvPr id="11" name="Content Placeholder 2" descr="Shape, circle&#10;&#10;Description automatically generated">
            <a:extLst>
              <a:ext uri="{FF2B5EF4-FFF2-40B4-BE49-F238E27FC236}">
                <a16:creationId xmlns:a16="http://schemas.microsoft.com/office/drawing/2014/main" id="{5700C23E-D2C5-1305-3272-32C6E3A760A4}"/>
              </a:ext>
            </a:extLst>
          </p:cNvPr>
          <p:cNvPicPr>
            <a:picLocks noChangeAspect="1"/>
          </p:cNvPicPr>
          <p:nvPr/>
        </p:nvPicPr>
        <p:blipFill>
          <a:blip r:embed="rId3"/>
          <a:stretch>
            <a:fillRect/>
          </a:stretch>
        </p:blipFill>
        <p:spPr>
          <a:xfrm>
            <a:off x="0" y="-114301"/>
            <a:ext cx="1132485" cy="1133618"/>
          </a:xfrm>
          <a:prstGeom prst="rect">
            <a:avLst/>
          </a:prstGeom>
        </p:spPr>
      </p:pic>
    </p:spTree>
    <p:extLst>
      <p:ext uri="{BB962C8B-B14F-4D97-AF65-F5344CB8AC3E}">
        <p14:creationId xmlns:p14="http://schemas.microsoft.com/office/powerpoint/2010/main" val="2414127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FEDE9-1240-67F7-3A1C-7A6D915047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8733"/>
            <a:ext cx="12191999" cy="6916735"/>
          </a:xfrm>
          <a:prstGeom prst="rect">
            <a:avLst/>
          </a:prstGeom>
        </p:spPr>
      </p:pic>
      <p:sp>
        <p:nvSpPr>
          <p:cNvPr id="2" name="TextBox 1">
            <a:extLst>
              <a:ext uri="{FF2B5EF4-FFF2-40B4-BE49-F238E27FC236}">
                <a16:creationId xmlns:a16="http://schemas.microsoft.com/office/drawing/2014/main" id="{3E9E2D2A-E89F-6FB6-28FD-9403586EE30F}"/>
              </a:ext>
            </a:extLst>
          </p:cNvPr>
          <p:cNvSpPr txBox="1"/>
          <p:nvPr/>
        </p:nvSpPr>
        <p:spPr>
          <a:xfrm>
            <a:off x="2962414" y="3977499"/>
            <a:ext cx="3000375" cy="2406813"/>
          </a:xfrm>
          <a:prstGeom prst="rect">
            <a:avLst/>
          </a:prstGeom>
          <a:noFill/>
        </p:spPr>
        <p:txBody>
          <a:bodyPr wrap="square">
            <a:spAutoFit/>
          </a:bodyPr>
          <a:lstStyle/>
          <a:p>
            <a:r>
              <a:rPr lang="en-US" sz="940" b="1">
                <a:solidFill>
                  <a:schemeClr val="bg1"/>
                </a:solidFill>
                <a:latin typeface="Gotham" pitchFamily="2" charset="0"/>
                <a:cs typeface="Gotham" pitchFamily="2" charset="0"/>
              </a:rPr>
              <a:t>• Born in Japan</a:t>
            </a:r>
          </a:p>
          <a:p>
            <a:r>
              <a:rPr lang="en-US" sz="940" b="1">
                <a:solidFill>
                  <a:schemeClr val="bg1"/>
                </a:solidFill>
                <a:latin typeface="Gotham" pitchFamily="2" charset="0"/>
                <a:cs typeface="Gotham" pitchFamily="2" charset="0"/>
              </a:rPr>
              <a:t>• Enjoying fantastic voyages for the last decade</a:t>
            </a:r>
          </a:p>
          <a:p>
            <a:r>
              <a:rPr lang="en-US" sz="940" b="1">
                <a:solidFill>
                  <a:schemeClr val="bg1"/>
                </a:solidFill>
                <a:latin typeface="Gotham" pitchFamily="2" charset="0"/>
                <a:cs typeface="Gotham" pitchFamily="2" charset="0"/>
              </a:rPr>
              <a:t>• Making friends across the globe</a:t>
            </a:r>
          </a:p>
          <a:p>
            <a:r>
              <a:rPr lang="en-US" sz="940" b="1">
                <a:solidFill>
                  <a:schemeClr val="bg1"/>
                </a:solidFill>
                <a:latin typeface="Gotham" pitchFamily="2" charset="0"/>
                <a:cs typeface="Gotham" pitchFamily="2" charset="0"/>
              </a:rPr>
              <a:t>• Matched with: Niles, Guernsey and Jackson</a:t>
            </a:r>
          </a:p>
          <a:p>
            <a:r>
              <a:rPr lang="en-US" sz="940" b="1">
                <a:solidFill>
                  <a:schemeClr val="bg1"/>
                </a:solidFill>
                <a:latin typeface="Gotham" pitchFamily="2" charset="0"/>
                <a:cs typeface="Gotham" pitchFamily="2" charset="0"/>
              </a:rPr>
              <a:t>combined-</a:t>
            </a:r>
            <a:r>
              <a:rPr lang="en-US" sz="940" b="1" err="1">
                <a:solidFill>
                  <a:schemeClr val="bg1"/>
                </a:solidFill>
                <a:latin typeface="Gotham" pitchFamily="2" charset="0"/>
                <a:cs typeface="Gotham" pitchFamily="2" charset="0"/>
              </a:rPr>
              <a:t>cvcle</a:t>
            </a:r>
            <a:r>
              <a:rPr lang="en-US" sz="940" b="1">
                <a:solidFill>
                  <a:schemeClr val="bg1"/>
                </a:solidFill>
                <a:latin typeface="Gotham" pitchFamily="2" charset="0"/>
                <a:cs typeface="Gotham" pitchFamily="2" charset="0"/>
              </a:rPr>
              <a:t> power plants.</a:t>
            </a:r>
          </a:p>
          <a:p>
            <a:endParaRPr lang="en-US" sz="940">
              <a:solidFill>
                <a:schemeClr val="bg1"/>
              </a:solidFill>
              <a:latin typeface="Gotham" pitchFamily="2" charset="0"/>
              <a:cs typeface="Gotham" pitchFamily="2" charset="0"/>
            </a:endParaRPr>
          </a:p>
          <a:p>
            <a:r>
              <a:rPr lang="en-US" sz="940">
                <a:solidFill>
                  <a:schemeClr val="bg1"/>
                </a:solidFill>
                <a:latin typeface="Gotham" pitchFamily="2" charset="0"/>
                <a:cs typeface="Gotham" pitchFamily="2" charset="0"/>
              </a:rPr>
              <a:t>Six successful voyages matched so far! FLS</a:t>
            </a:r>
          </a:p>
          <a:p>
            <a:r>
              <a:rPr lang="en-US" sz="940">
                <a:solidFill>
                  <a:schemeClr val="bg1"/>
                </a:solidFill>
                <a:latin typeface="Gotham" pitchFamily="2" charset="0"/>
                <a:cs typeface="Gotham" pitchFamily="2" charset="0"/>
              </a:rPr>
              <a:t>provided packaging guidance and improvement, with </a:t>
            </a:r>
            <a:r>
              <a:rPr lang="en-US" sz="940" err="1">
                <a:solidFill>
                  <a:schemeClr val="bg1"/>
                </a:solidFill>
                <a:latin typeface="Gotham" pitchFamily="2" charset="0"/>
                <a:cs typeface="Gotham" pitchFamily="2" charset="0"/>
              </a:rPr>
              <a:t>customised</a:t>
            </a:r>
            <a:r>
              <a:rPr lang="en-US" sz="940">
                <a:solidFill>
                  <a:schemeClr val="bg1"/>
                </a:solidFill>
                <a:latin typeface="Gotham" pitchFamily="2" charset="0"/>
                <a:cs typeface="Gotham" pitchFamily="2" charset="0"/>
              </a:rPr>
              <a:t> metal frames to protect the stability of the heavy cargos and our in house stevedores assisted various lifting and lashing operations. </a:t>
            </a:r>
          </a:p>
          <a:p>
            <a:r>
              <a:rPr lang="en-US" sz="940">
                <a:solidFill>
                  <a:schemeClr val="bg1"/>
                </a:solidFill>
                <a:latin typeface="Gotham" pitchFamily="2" charset="0"/>
                <a:cs typeface="Gotham" pitchFamily="2" charset="0"/>
              </a:rPr>
              <a:t>We </a:t>
            </a:r>
            <a:r>
              <a:rPr lang="en-US" sz="940" err="1">
                <a:solidFill>
                  <a:schemeClr val="bg1"/>
                </a:solidFill>
                <a:latin typeface="Gotham" pitchFamily="2" charset="0"/>
                <a:cs typeface="Gotham" pitchFamily="2" charset="0"/>
              </a:rPr>
              <a:t>successfullv</a:t>
            </a:r>
            <a:r>
              <a:rPr lang="en-US" sz="940">
                <a:solidFill>
                  <a:schemeClr val="bg1"/>
                </a:solidFill>
                <a:latin typeface="Gotham" pitchFamily="2" charset="0"/>
                <a:cs typeface="Gotham" pitchFamily="2" charset="0"/>
              </a:rPr>
              <a:t> saved costs and reduced transit time for two clients in this consolidated shipment.</a:t>
            </a:r>
            <a:endParaRPr lang="en-VN" sz="940">
              <a:solidFill>
                <a:schemeClr val="bg1"/>
              </a:solidFill>
              <a:latin typeface="Gotham" pitchFamily="2" charset="0"/>
              <a:cs typeface="Gotham" pitchFamily="2" charset="0"/>
            </a:endParaRPr>
          </a:p>
        </p:txBody>
      </p:sp>
      <p:sp>
        <p:nvSpPr>
          <p:cNvPr id="3" name="TextBox 2">
            <a:extLst>
              <a:ext uri="{FF2B5EF4-FFF2-40B4-BE49-F238E27FC236}">
                <a16:creationId xmlns:a16="http://schemas.microsoft.com/office/drawing/2014/main" id="{1814BF29-B85E-0FAB-60C2-C08562DE4F47}"/>
              </a:ext>
            </a:extLst>
          </p:cNvPr>
          <p:cNvSpPr txBox="1"/>
          <p:nvPr/>
        </p:nvSpPr>
        <p:spPr>
          <a:xfrm>
            <a:off x="6244385" y="3941403"/>
            <a:ext cx="3000375" cy="2262158"/>
          </a:xfrm>
          <a:prstGeom prst="rect">
            <a:avLst/>
          </a:prstGeom>
          <a:noFill/>
        </p:spPr>
        <p:txBody>
          <a:bodyPr wrap="square">
            <a:spAutoFit/>
          </a:bodyPr>
          <a:lstStyle/>
          <a:p>
            <a:r>
              <a:rPr lang="en-US" sz="940" b="1">
                <a:latin typeface="Gotham" pitchFamily="2" charset="0"/>
                <a:cs typeface="Gotham" pitchFamily="2" charset="0"/>
              </a:rPr>
              <a:t>• We go where cargos love to be</a:t>
            </a:r>
          </a:p>
          <a:p>
            <a:r>
              <a:rPr lang="en-US" sz="940" b="1">
                <a:latin typeface="Gotham" pitchFamily="2" charset="0"/>
                <a:cs typeface="Gotham" pitchFamily="2" charset="0"/>
              </a:rPr>
              <a:t>• Devoted to you</a:t>
            </a:r>
          </a:p>
          <a:p>
            <a:r>
              <a:rPr lang="en-US" sz="940" b="1">
                <a:latin typeface="Gotham" pitchFamily="2" charset="0"/>
                <a:cs typeface="Gotham" pitchFamily="2" charset="0"/>
              </a:rPr>
              <a:t>• Teamwork is dreamwork</a:t>
            </a:r>
          </a:p>
          <a:p>
            <a:r>
              <a:rPr lang="en-US" sz="940" b="1">
                <a:latin typeface="Gotham" pitchFamily="2" charset="0"/>
                <a:cs typeface="Gotham" pitchFamily="2" charset="0"/>
              </a:rPr>
              <a:t>• Matched with: 164 modules, around 225.000</a:t>
            </a:r>
          </a:p>
          <a:p>
            <a:r>
              <a:rPr lang="en-US" sz="940" b="1">
                <a:latin typeface="Gotham" pitchFamily="2" charset="0"/>
                <a:cs typeface="Gotham" pitchFamily="2" charset="0"/>
              </a:rPr>
              <a:t>FRT of equipment for a petrochemical plant</a:t>
            </a:r>
          </a:p>
          <a:p>
            <a:r>
              <a:rPr lang="en-US" sz="940" b="1">
                <a:latin typeface="Gotham" pitchFamily="2" charset="0"/>
                <a:cs typeface="Gotham" pitchFamily="2" charset="0"/>
              </a:rPr>
              <a:t>in Houston, USA.</a:t>
            </a:r>
          </a:p>
          <a:p>
            <a:endParaRPr lang="en-US" sz="940">
              <a:latin typeface="Gotham" pitchFamily="2" charset="0"/>
              <a:cs typeface="Gotham" pitchFamily="2" charset="0"/>
            </a:endParaRPr>
          </a:p>
          <a:p>
            <a:r>
              <a:rPr lang="en-US" sz="940">
                <a:latin typeface="Gotham" pitchFamily="2" charset="0"/>
                <a:cs typeface="Gotham" pitchFamily="2" charset="0"/>
              </a:rPr>
              <a:t>A complicated multimodal project which took us 1,5 years to complete. As well as 13 full-chartered vessels, we also provided bespoke trucking, wrapping, stowage and barging solutions. </a:t>
            </a:r>
          </a:p>
          <a:p>
            <a:r>
              <a:rPr lang="en-US" sz="940">
                <a:latin typeface="Gotham" pitchFamily="2" charset="0"/>
                <a:cs typeface="Gotham" pitchFamily="2" charset="0"/>
              </a:rPr>
              <a:t>Our good relationship with carriers and local authorities helped the cargo enjoy a comfortable journey.</a:t>
            </a:r>
            <a:endParaRPr lang="en-VN" sz="940">
              <a:latin typeface="Gotham" pitchFamily="2" charset="0"/>
              <a:cs typeface="Gotham" pitchFamily="2" charset="0"/>
            </a:endParaRPr>
          </a:p>
        </p:txBody>
      </p:sp>
      <p:sp>
        <p:nvSpPr>
          <p:cNvPr id="6" name="TextBox 5">
            <a:extLst>
              <a:ext uri="{FF2B5EF4-FFF2-40B4-BE49-F238E27FC236}">
                <a16:creationId xmlns:a16="http://schemas.microsoft.com/office/drawing/2014/main" id="{B8A3DDAE-12CC-6812-8F44-274913E2C6C4}"/>
              </a:ext>
            </a:extLst>
          </p:cNvPr>
          <p:cNvSpPr txBox="1"/>
          <p:nvPr/>
        </p:nvSpPr>
        <p:spPr>
          <a:xfrm>
            <a:off x="2427871" y="173047"/>
            <a:ext cx="7336256" cy="938719"/>
          </a:xfrm>
          <a:prstGeom prst="rect">
            <a:avLst/>
          </a:prstGeom>
          <a:noFill/>
        </p:spPr>
        <p:txBody>
          <a:bodyPr wrap="square">
            <a:spAutoFit/>
          </a:bodyPr>
          <a:lstStyle/>
          <a:p>
            <a:r>
              <a:rPr lang="en-VN" sz="1100">
                <a:solidFill>
                  <a:schemeClr val="bg1"/>
                </a:solidFill>
                <a:latin typeface="Gotham" pitchFamily="2" charset="0"/>
                <a:cs typeface="Gotham" pitchFamily="2" charset="0"/>
              </a:rPr>
              <a:t>At FLS Chartering Desk we pride ourselves on having long-standing relationships with vessel owners all around the world. This means we can find the perfect match for your needs, while also trying to fulfill your budget and time requirements.</a:t>
            </a:r>
          </a:p>
          <a:p>
            <a:endParaRPr lang="en-VN" sz="1100">
              <a:solidFill>
                <a:schemeClr val="bg1"/>
              </a:solidFill>
              <a:latin typeface="Gotham" pitchFamily="2" charset="0"/>
              <a:cs typeface="Gotham" pitchFamily="2" charset="0"/>
            </a:endParaRPr>
          </a:p>
          <a:p>
            <a:r>
              <a:rPr lang="en-VN" sz="1100">
                <a:solidFill>
                  <a:schemeClr val="bg1"/>
                </a:solidFill>
                <a:latin typeface="Gotham" pitchFamily="2" charset="0"/>
                <a:cs typeface="Gotham" pitchFamily="2" charset="0"/>
              </a:rPr>
              <a:t>Below are just a few of the perfect matches we've made for our customers.</a:t>
            </a:r>
          </a:p>
        </p:txBody>
      </p:sp>
      <p:pic>
        <p:nvPicPr>
          <p:cNvPr id="7" name="Content Placeholder 2" descr="Shape, circle&#10;&#10;Description automatically generated">
            <a:extLst>
              <a:ext uri="{FF2B5EF4-FFF2-40B4-BE49-F238E27FC236}">
                <a16:creationId xmlns:a16="http://schemas.microsoft.com/office/drawing/2014/main" id="{B65984A3-FCED-C5FB-AEBC-C1FD311C69A4}"/>
              </a:ext>
            </a:extLst>
          </p:cNvPr>
          <p:cNvPicPr>
            <a:picLocks noChangeAspect="1"/>
          </p:cNvPicPr>
          <p:nvPr/>
        </p:nvPicPr>
        <p:blipFill>
          <a:blip r:embed="rId3"/>
          <a:stretch>
            <a:fillRect/>
          </a:stretch>
        </p:blipFill>
        <p:spPr>
          <a:xfrm>
            <a:off x="0" y="-58733"/>
            <a:ext cx="1132485" cy="1133618"/>
          </a:xfrm>
          <a:prstGeom prst="rect">
            <a:avLst/>
          </a:prstGeom>
        </p:spPr>
      </p:pic>
    </p:spTree>
    <p:extLst>
      <p:ext uri="{BB962C8B-B14F-4D97-AF65-F5344CB8AC3E}">
        <p14:creationId xmlns:p14="http://schemas.microsoft.com/office/powerpoint/2010/main" val="100660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8987-A0E2-0204-1287-965C87F17FD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E8FBB54B-205C-6013-899E-0184E1938DCE}"/>
              </a:ext>
            </a:extLst>
          </p:cNvPr>
          <p:cNvSpPr/>
          <p:nvPr/>
        </p:nvSpPr>
        <p:spPr>
          <a:xfrm>
            <a:off x="0" y="0"/>
            <a:ext cx="12192000" cy="6858000"/>
          </a:xfrm>
          <a:prstGeom prst="rect">
            <a:avLst/>
          </a:prstGeom>
          <a:solidFill>
            <a:srgbClr val="0D1928">
              <a:alpha val="710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t>  </a:t>
            </a:r>
          </a:p>
        </p:txBody>
      </p:sp>
      <p:sp>
        <p:nvSpPr>
          <p:cNvPr id="29" name="TextBox 28">
            <a:extLst>
              <a:ext uri="{FF2B5EF4-FFF2-40B4-BE49-F238E27FC236}">
                <a16:creationId xmlns:a16="http://schemas.microsoft.com/office/drawing/2014/main" id="{8B895C06-022C-0A6A-6992-785C2B9B1F93}"/>
              </a:ext>
            </a:extLst>
          </p:cNvPr>
          <p:cNvSpPr txBox="1"/>
          <p:nvPr/>
        </p:nvSpPr>
        <p:spPr>
          <a:xfrm>
            <a:off x="290286" y="182513"/>
            <a:ext cx="11553371" cy="483209"/>
          </a:xfrm>
          <a:prstGeom prst="rect">
            <a:avLst/>
          </a:prstGeom>
          <a:noFill/>
        </p:spPr>
        <p:txBody>
          <a:bodyPr wrap="square" rtlCol="0">
            <a:spAutoFit/>
          </a:bodyPr>
          <a:lstStyle/>
          <a:p>
            <a:pPr algn="ctr"/>
            <a:r>
              <a:rPr lang="en-VN" sz="2540" dirty="0">
                <a:solidFill>
                  <a:schemeClr val="bg1"/>
                </a:solidFill>
                <a:latin typeface="CONTHRAX HEAVY" panose="020B0907020201080204" pitchFamily="34" charset="0"/>
              </a:rPr>
              <a:t>GLOBAL VESSEL ACCESS. PRECISION OPTIMIZATION</a:t>
            </a:r>
          </a:p>
        </p:txBody>
      </p:sp>
      <p:sp>
        <p:nvSpPr>
          <p:cNvPr id="30" name="TextBox 29">
            <a:extLst>
              <a:ext uri="{FF2B5EF4-FFF2-40B4-BE49-F238E27FC236}">
                <a16:creationId xmlns:a16="http://schemas.microsoft.com/office/drawing/2014/main" id="{0B6939A3-774D-D8AE-EF76-07D421EA74B3}"/>
              </a:ext>
            </a:extLst>
          </p:cNvPr>
          <p:cNvSpPr txBox="1"/>
          <p:nvPr/>
        </p:nvSpPr>
        <p:spPr>
          <a:xfrm>
            <a:off x="551542" y="796351"/>
            <a:ext cx="11030857" cy="430887"/>
          </a:xfrm>
          <a:prstGeom prst="rect">
            <a:avLst/>
          </a:prstGeom>
          <a:noFill/>
        </p:spPr>
        <p:txBody>
          <a:bodyPr wrap="square">
            <a:spAutoFit/>
          </a:bodyPr>
          <a:lstStyle/>
          <a:p>
            <a:r>
              <a:rPr lang="en-US" sz="1100" dirty="0">
                <a:solidFill>
                  <a:schemeClr val="bg1"/>
                </a:solidFill>
                <a:latin typeface="Gotham" pitchFamily="2" charset="0"/>
                <a:cs typeface="Gotham" pitchFamily="2" charset="0"/>
              </a:rPr>
              <a:t>FLS Chartering Desk provides direct access to a global network of vessel owners, enabling unrestricted selection across the market. Leveraging strong buying power and deep market understanding, we </a:t>
            </a:r>
            <a:r>
              <a:rPr lang="en-US" sz="1100" dirty="0" err="1">
                <a:solidFill>
                  <a:schemeClr val="bg1"/>
                </a:solidFill>
                <a:latin typeface="Gotham" pitchFamily="2" charset="0"/>
                <a:cs typeface="Gotham" pitchFamily="2" charset="0"/>
              </a:rPr>
              <a:t>optimise</a:t>
            </a:r>
            <a:r>
              <a:rPr lang="en-US" sz="1100" dirty="0">
                <a:solidFill>
                  <a:schemeClr val="bg1"/>
                </a:solidFill>
                <a:latin typeface="Gotham" pitchFamily="2" charset="0"/>
                <a:cs typeface="Gotham" pitchFamily="2" charset="0"/>
              </a:rPr>
              <a:t> every charter for cost, timing and operational performance.</a:t>
            </a:r>
            <a:endParaRPr lang="en-VN" sz="1100" dirty="0">
              <a:solidFill>
                <a:schemeClr val="bg1"/>
              </a:solidFill>
              <a:latin typeface="Gotham" pitchFamily="2" charset="0"/>
              <a:cs typeface="Gotham" pitchFamily="2" charset="0"/>
            </a:endParaRPr>
          </a:p>
        </p:txBody>
      </p:sp>
      <p:sp>
        <p:nvSpPr>
          <p:cNvPr id="31" name="Round Single Corner Rectangle 19">
            <a:extLst>
              <a:ext uri="{FF2B5EF4-FFF2-40B4-BE49-F238E27FC236}">
                <a16:creationId xmlns:a16="http://schemas.microsoft.com/office/drawing/2014/main" id="{9387975F-3EF8-A1BD-AB98-F65388BB38B7}"/>
              </a:ext>
            </a:extLst>
          </p:cNvPr>
          <p:cNvSpPr/>
          <p:nvPr/>
        </p:nvSpPr>
        <p:spPr>
          <a:xfrm flipH="1">
            <a:off x="725199"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32" name="object 12">
            <a:extLst>
              <a:ext uri="{FF2B5EF4-FFF2-40B4-BE49-F238E27FC236}">
                <a16:creationId xmlns:a16="http://schemas.microsoft.com/office/drawing/2014/main" id="{8FF2BE0B-58E8-4A8E-B239-E1F9F5F36BEF}"/>
              </a:ext>
            </a:extLst>
          </p:cNvPr>
          <p:cNvPicPr/>
          <p:nvPr/>
        </p:nvPicPr>
        <p:blipFill>
          <a:blip r:embed="rId2" cstate="print"/>
          <a:srcRect b="17960"/>
          <a:stretch>
            <a:fillRect/>
          </a:stretch>
        </p:blipFill>
        <p:spPr>
          <a:xfrm>
            <a:off x="551542" y="1357867"/>
            <a:ext cx="2191658" cy="2204027"/>
          </a:xfrm>
          <a:prstGeom prst="rect">
            <a:avLst/>
          </a:prstGeom>
          <a:effectLst>
            <a:glow>
              <a:schemeClr val="accent1">
                <a:alpha val="40000"/>
              </a:schemeClr>
            </a:glow>
          </a:effectLst>
        </p:spPr>
      </p:pic>
      <p:sp>
        <p:nvSpPr>
          <p:cNvPr id="33" name="object 10">
            <a:extLst>
              <a:ext uri="{FF2B5EF4-FFF2-40B4-BE49-F238E27FC236}">
                <a16:creationId xmlns:a16="http://schemas.microsoft.com/office/drawing/2014/main" id="{5B424A40-EE0A-BE76-F1EE-DF1CB00B2B12}"/>
              </a:ext>
            </a:extLst>
          </p:cNvPr>
          <p:cNvSpPr txBox="1"/>
          <p:nvPr/>
        </p:nvSpPr>
        <p:spPr>
          <a:xfrm>
            <a:off x="2732974" y="2925583"/>
            <a:ext cx="1451227" cy="636312"/>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CHRISTOPHER</a:t>
            </a:r>
            <a:r>
              <a:rPr lang="en-US" sz="1000" b="1" spc="-59" dirty="0">
                <a:solidFill>
                  <a:schemeClr val="bg1"/>
                </a:solidFill>
                <a:latin typeface="Conthrax Heavy" panose="020B0907020201080204" pitchFamily="34" charset="0"/>
                <a:cs typeface="Calibri"/>
              </a:rPr>
              <a:t> </a:t>
            </a:r>
            <a:r>
              <a:rPr lang="en-US" sz="1000" b="1" spc="-9" dirty="0">
                <a:solidFill>
                  <a:schemeClr val="bg1"/>
                </a:solidFill>
                <a:latin typeface="Conthrax Heavy" panose="020B0907020201080204" pitchFamily="34" charset="0"/>
                <a:cs typeface="Calibri"/>
              </a:rPr>
              <a:t>SCHNIEDERS</a:t>
            </a:r>
          </a:p>
          <a:p>
            <a:pPr marR="30532">
              <a:spcBef>
                <a:spcPts val="95"/>
              </a:spcBef>
            </a:pPr>
            <a:r>
              <a:rPr lang="en-US" sz="1000" b="1" dirty="0">
                <a:solidFill>
                  <a:srgbClr val="00B050"/>
                </a:solidFill>
                <a:latin typeface="Gotham" pitchFamily="2" charset="0"/>
              </a:rPr>
              <a:t>GLOBAL DIRECTOR PROJECTS</a:t>
            </a:r>
            <a:endParaRPr sz="1000" b="1" dirty="0">
              <a:solidFill>
                <a:srgbClr val="00B050"/>
              </a:solidFill>
              <a:latin typeface="Gotham" pitchFamily="2" charset="0"/>
            </a:endParaRPr>
          </a:p>
        </p:txBody>
      </p:sp>
      <p:sp>
        <p:nvSpPr>
          <p:cNvPr id="34" name="Round Single Corner Rectangle 25">
            <a:extLst>
              <a:ext uri="{FF2B5EF4-FFF2-40B4-BE49-F238E27FC236}">
                <a16:creationId xmlns:a16="http://schemas.microsoft.com/office/drawing/2014/main" id="{2C5BB91B-3EF9-DCAA-8E1E-F949E5A0BCAA}"/>
              </a:ext>
            </a:extLst>
          </p:cNvPr>
          <p:cNvSpPr/>
          <p:nvPr/>
        </p:nvSpPr>
        <p:spPr>
          <a:xfrm flipH="1">
            <a:off x="725199"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5" name="Round Single Corner Rectangle 28">
            <a:extLst>
              <a:ext uri="{FF2B5EF4-FFF2-40B4-BE49-F238E27FC236}">
                <a16:creationId xmlns:a16="http://schemas.microsoft.com/office/drawing/2014/main" id="{4357BCEF-7427-ABC1-25E6-851CC62F4F67}"/>
              </a:ext>
            </a:extLst>
          </p:cNvPr>
          <p:cNvSpPr/>
          <p:nvPr/>
        </p:nvSpPr>
        <p:spPr>
          <a:xfrm flipH="1">
            <a:off x="4340333"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6" name="Round Single Corner Rectangle 31">
            <a:extLst>
              <a:ext uri="{FF2B5EF4-FFF2-40B4-BE49-F238E27FC236}">
                <a16:creationId xmlns:a16="http://schemas.microsoft.com/office/drawing/2014/main" id="{CC991E6F-3D7E-2C8A-4BDE-1E28340A6C2A}"/>
              </a:ext>
            </a:extLst>
          </p:cNvPr>
          <p:cNvSpPr/>
          <p:nvPr/>
        </p:nvSpPr>
        <p:spPr>
          <a:xfrm flipH="1">
            <a:off x="4340333"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7" name="object 10">
            <a:extLst>
              <a:ext uri="{FF2B5EF4-FFF2-40B4-BE49-F238E27FC236}">
                <a16:creationId xmlns:a16="http://schemas.microsoft.com/office/drawing/2014/main" id="{F4103F64-A94E-70C6-BD96-860B3C83E558}"/>
              </a:ext>
            </a:extLst>
          </p:cNvPr>
          <p:cNvSpPr txBox="1"/>
          <p:nvPr/>
        </p:nvSpPr>
        <p:spPr>
          <a:xfrm>
            <a:off x="6414461" y="5503154"/>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KHUONG</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dirty="0">
                <a:solidFill>
                  <a:srgbClr val="00B050"/>
                </a:solidFill>
                <a:latin typeface="Gotham" pitchFamily="2" charset="0"/>
              </a:rPr>
              <a:t>PROJECT SOLUTIONS</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38" name="Picture 37" descr="A person in a suit and tie&#10;&#10;AI-generated content may be incorrect.">
            <a:extLst>
              <a:ext uri="{FF2B5EF4-FFF2-40B4-BE49-F238E27FC236}">
                <a16:creationId xmlns:a16="http://schemas.microsoft.com/office/drawing/2014/main" id="{98F05390-9EB1-4AC9-FF9A-C7CE9BE5B739}"/>
              </a:ext>
            </a:extLst>
          </p:cNvPr>
          <p:cNvPicPr>
            <a:picLocks noChangeAspect="1"/>
          </p:cNvPicPr>
          <p:nvPr/>
        </p:nvPicPr>
        <p:blipFill>
          <a:blip r:embed="rId3">
            <a:extLst>
              <a:ext uri="{28A0092B-C50C-407E-A947-70E740481C1C}">
                <a14:useLocalDpi xmlns:a14="http://schemas.microsoft.com/office/drawing/2010/main" val="0"/>
              </a:ext>
            </a:extLst>
          </a:blip>
          <a:srcRect b="12670"/>
          <a:stretch>
            <a:fillRect/>
          </a:stretch>
        </p:blipFill>
        <p:spPr>
          <a:xfrm flipH="1">
            <a:off x="4390698" y="1310844"/>
            <a:ext cx="1845246" cy="2251050"/>
          </a:xfrm>
          <a:prstGeom prst="rect">
            <a:avLst/>
          </a:prstGeom>
        </p:spPr>
      </p:pic>
      <p:sp>
        <p:nvSpPr>
          <p:cNvPr id="39" name="object 10">
            <a:extLst>
              <a:ext uri="{FF2B5EF4-FFF2-40B4-BE49-F238E27FC236}">
                <a16:creationId xmlns:a16="http://schemas.microsoft.com/office/drawing/2014/main" id="{91EC1633-E2C5-47C8-9D05-70059C986620}"/>
              </a:ext>
            </a:extLst>
          </p:cNvPr>
          <p:cNvSpPr txBox="1"/>
          <p:nvPr/>
        </p:nvSpPr>
        <p:spPr>
          <a:xfrm>
            <a:off x="6358563" y="2741015"/>
            <a:ext cx="1489238" cy="815848"/>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SVEN</a:t>
            </a:r>
          </a:p>
          <a:p>
            <a:pPr marR="30532">
              <a:spcBef>
                <a:spcPts val="95"/>
              </a:spcBef>
            </a:pPr>
            <a:r>
              <a:rPr lang="en-US" sz="1000" b="1" dirty="0">
                <a:solidFill>
                  <a:schemeClr val="bg1"/>
                </a:solidFill>
                <a:latin typeface="Conthrax Heavy" panose="020B0907020201080204" pitchFamily="34" charset="0"/>
                <a:cs typeface="Calibri"/>
              </a:rPr>
              <a:t>HOEHLE</a:t>
            </a:r>
            <a:endParaRPr lang="en-US" sz="1000" b="1" spc="-9" dirty="0">
              <a:solidFill>
                <a:schemeClr val="bg1"/>
              </a:solidFill>
              <a:latin typeface="Conthrax Heavy" panose="020B0907020201080204" pitchFamily="34" charset="0"/>
              <a:cs typeface="Calibri"/>
            </a:endParaRPr>
          </a:p>
          <a:p>
            <a:pPr marR="30532">
              <a:spcBef>
                <a:spcPts val="95"/>
              </a:spcBef>
            </a:pPr>
            <a:r>
              <a:rPr lang="en-US" sz="1000" b="1" dirty="0">
                <a:solidFill>
                  <a:srgbClr val="00B050"/>
                </a:solidFill>
                <a:latin typeface="Gotham" pitchFamily="2" charset="0"/>
              </a:rPr>
              <a:t>HEAD OF GLOBAL PROJECT SOLUTIONS</a:t>
            </a:r>
          </a:p>
          <a:p>
            <a:pPr marR="30532">
              <a:spcBef>
                <a:spcPts val="95"/>
              </a:spcBef>
            </a:pPr>
            <a:r>
              <a:rPr lang="en-US" sz="1000" b="1" dirty="0">
                <a:solidFill>
                  <a:srgbClr val="00B050"/>
                </a:solidFill>
                <a:latin typeface="Gotham" pitchFamily="2" charset="0"/>
              </a:rPr>
              <a:t>CHARTERING DESK </a:t>
            </a:r>
          </a:p>
        </p:txBody>
      </p:sp>
      <p:sp>
        <p:nvSpPr>
          <p:cNvPr id="40" name="Round Single Corner Rectangle 46">
            <a:extLst>
              <a:ext uri="{FF2B5EF4-FFF2-40B4-BE49-F238E27FC236}">
                <a16:creationId xmlns:a16="http://schemas.microsoft.com/office/drawing/2014/main" id="{7863F8AB-BD5D-D5E9-54C3-D857DC6E9C98}"/>
              </a:ext>
            </a:extLst>
          </p:cNvPr>
          <p:cNvSpPr/>
          <p:nvPr/>
        </p:nvSpPr>
        <p:spPr>
          <a:xfrm flipH="1">
            <a:off x="8115882"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41" name="Picture 40" descr="A person with a beard and a blue jacket&#10;&#10;AI-generated content may be incorrect.">
            <a:extLst>
              <a:ext uri="{FF2B5EF4-FFF2-40B4-BE49-F238E27FC236}">
                <a16:creationId xmlns:a16="http://schemas.microsoft.com/office/drawing/2014/main" id="{0FD064C3-F6A5-13CD-BFF6-57C99B6022A7}"/>
              </a:ext>
            </a:extLst>
          </p:cNvPr>
          <p:cNvPicPr>
            <a:picLocks noChangeAspect="1"/>
          </p:cNvPicPr>
          <p:nvPr/>
        </p:nvPicPr>
        <p:blipFill>
          <a:blip r:embed="rId4"/>
          <a:stretch>
            <a:fillRect/>
          </a:stretch>
        </p:blipFill>
        <p:spPr>
          <a:xfrm>
            <a:off x="8239721" y="1340779"/>
            <a:ext cx="1676409" cy="2221116"/>
          </a:xfrm>
          <a:prstGeom prst="rect">
            <a:avLst/>
          </a:prstGeom>
        </p:spPr>
      </p:pic>
      <p:sp>
        <p:nvSpPr>
          <p:cNvPr id="42" name="object 10">
            <a:extLst>
              <a:ext uri="{FF2B5EF4-FFF2-40B4-BE49-F238E27FC236}">
                <a16:creationId xmlns:a16="http://schemas.microsoft.com/office/drawing/2014/main" id="{CDB6FC03-F0AE-21CB-E13B-D4918BBBD34A}"/>
              </a:ext>
            </a:extLst>
          </p:cNvPr>
          <p:cNvSpPr txBox="1"/>
          <p:nvPr/>
        </p:nvSpPr>
        <p:spPr>
          <a:xfrm>
            <a:off x="10151220" y="2907727"/>
            <a:ext cx="1489238" cy="649136"/>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SUNE</a:t>
            </a:r>
          </a:p>
          <a:p>
            <a:pPr marR="30532">
              <a:spcBef>
                <a:spcPts val="95"/>
              </a:spcBef>
            </a:pPr>
            <a:r>
              <a:rPr lang="en-US" sz="1000" b="1" spc="-9" dirty="0">
                <a:solidFill>
                  <a:schemeClr val="bg1"/>
                </a:solidFill>
                <a:latin typeface="Conthrax Heavy" panose="020B0907020201080204" pitchFamily="34" charset="0"/>
                <a:cs typeface="Calibri"/>
              </a:rPr>
              <a:t>THORLEIFSSON</a:t>
            </a:r>
          </a:p>
          <a:p>
            <a:pPr marR="30532">
              <a:spcBef>
                <a:spcPts val="95"/>
              </a:spcBef>
            </a:pPr>
            <a:r>
              <a:rPr lang="en-US" sz="1000" b="1" dirty="0">
                <a:solidFill>
                  <a:srgbClr val="00B050"/>
                </a:solidFill>
                <a:latin typeface="Gotham" pitchFamily="2" charset="0"/>
              </a:rPr>
              <a:t>MANAGING PARTNER | CHARTERING</a:t>
            </a:r>
          </a:p>
        </p:txBody>
      </p:sp>
      <p:pic>
        <p:nvPicPr>
          <p:cNvPr id="43" name="Picture 2">
            <a:extLst>
              <a:ext uri="{FF2B5EF4-FFF2-40B4-BE49-F238E27FC236}">
                <a16:creationId xmlns:a16="http://schemas.microsoft.com/office/drawing/2014/main" id="{A59F1C67-A465-AE75-0D11-656BA83BA7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343" t="4536" r="16303" b="34155"/>
          <a:stretch>
            <a:fillRect/>
          </a:stretch>
        </p:blipFill>
        <p:spPr bwMode="auto">
          <a:xfrm flipH="1">
            <a:off x="945502" y="3912992"/>
            <a:ext cx="1555102" cy="2204028"/>
          </a:xfrm>
          <a:prstGeom prst="rect">
            <a:avLst/>
          </a:prstGeom>
          <a:noFill/>
          <a:extLst>
            <a:ext uri="{909E8E84-426E-40DD-AFC4-6F175D3DCCD1}">
              <a14:hiddenFill xmlns:a14="http://schemas.microsoft.com/office/drawing/2010/main">
                <a:solidFill>
                  <a:srgbClr val="FFFFFF"/>
                </a:solidFill>
              </a14:hiddenFill>
            </a:ext>
          </a:extLst>
        </p:spPr>
      </p:pic>
      <p:sp>
        <p:nvSpPr>
          <p:cNvPr id="44" name="object 10">
            <a:extLst>
              <a:ext uri="{FF2B5EF4-FFF2-40B4-BE49-F238E27FC236}">
                <a16:creationId xmlns:a16="http://schemas.microsoft.com/office/drawing/2014/main" id="{D2A99BC5-D50D-B2A0-EA4B-BA607AA95BEC}"/>
              </a:ext>
            </a:extLst>
          </p:cNvPr>
          <p:cNvSpPr txBox="1"/>
          <p:nvPr/>
        </p:nvSpPr>
        <p:spPr>
          <a:xfrm>
            <a:off x="2735772" y="5322695"/>
            <a:ext cx="1445633" cy="828672"/>
          </a:xfrm>
          <a:prstGeom prst="rect">
            <a:avLst/>
          </a:prstGeom>
        </p:spPr>
        <p:txBody>
          <a:bodyPr vert="horz" wrap="square" lIns="0" tIns="7858" rIns="0" bIns="0" rtlCol="0">
            <a:spAutoFit/>
          </a:bodyPr>
          <a:lstStyle/>
          <a:p>
            <a:pPr marR="30532">
              <a:spcBef>
                <a:spcPts val="95"/>
              </a:spcBef>
            </a:pPr>
            <a:endParaRPr lang="en-US" sz="1000" b="1" dirty="0">
              <a:solidFill>
                <a:schemeClr val="bg1"/>
              </a:solidFill>
              <a:latin typeface="Conthrax Heavy" panose="020B0907020201080204" pitchFamily="34" charset="0"/>
              <a:cs typeface="Calibri"/>
            </a:endParaRPr>
          </a:p>
          <a:p>
            <a:pPr marR="30532">
              <a:spcBef>
                <a:spcPts val="95"/>
              </a:spcBef>
            </a:pPr>
            <a:r>
              <a:rPr lang="en-US" sz="1000" b="1" dirty="0">
                <a:solidFill>
                  <a:schemeClr val="bg1"/>
                </a:solidFill>
                <a:latin typeface="Conthrax Heavy" panose="020B0907020201080204" pitchFamily="34" charset="0"/>
                <a:cs typeface="Calibri"/>
              </a:rPr>
              <a:t>VI</a:t>
            </a:r>
          </a:p>
          <a:p>
            <a:pPr marR="30532">
              <a:spcBef>
                <a:spcPts val="95"/>
              </a:spcBef>
            </a:pPr>
            <a:r>
              <a:rPr lang="en-US" sz="1000" b="1" dirty="0">
                <a:solidFill>
                  <a:schemeClr val="bg1"/>
                </a:solidFill>
                <a:latin typeface="Conthrax Heavy" panose="020B0907020201080204" pitchFamily="34" charset="0"/>
                <a:cs typeface="Calibri"/>
              </a:rPr>
              <a:t>NGUYEN</a:t>
            </a:r>
            <a:endParaRPr lang="en-US" sz="1000" b="1" dirty="0">
              <a:solidFill>
                <a:srgbClr val="00B050"/>
              </a:solidFill>
              <a:latin typeface="Gotham" pitchFamily="2" charset="0"/>
            </a:endParaRP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MANAGER</a:t>
            </a:r>
            <a:endParaRPr sz="1000" b="1" dirty="0">
              <a:solidFill>
                <a:srgbClr val="00B050"/>
              </a:solidFill>
              <a:latin typeface="Gotham" pitchFamily="2" charset="0"/>
            </a:endParaRPr>
          </a:p>
        </p:txBody>
      </p:sp>
      <p:pic>
        <p:nvPicPr>
          <p:cNvPr id="45" name="Picture 44" descr="A person with long hair wearing a black polo shirt&#10;&#10;AI-generated content may be incorrect.">
            <a:extLst>
              <a:ext uri="{FF2B5EF4-FFF2-40B4-BE49-F238E27FC236}">
                <a16:creationId xmlns:a16="http://schemas.microsoft.com/office/drawing/2014/main" id="{80C44F6C-316B-B05A-F001-CB87F61F121F}"/>
              </a:ext>
            </a:extLst>
          </p:cNvPr>
          <p:cNvPicPr>
            <a:picLocks noChangeAspect="1"/>
          </p:cNvPicPr>
          <p:nvPr/>
        </p:nvPicPr>
        <p:blipFill>
          <a:blip r:embed="rId6"/>
          <a:srcRect l="1195" t="6852" r="-10359" b="-11981"/>
          <a:stretch/>
        </p:blipFill>
        <p:spPr>
          <a:xfrm>
            <a:off x="4468440" y="4013589"/>
            <a:ext cx="1658986" cy="2390940"/>
          </a:xfrm>
          <a:prstGeom prst="rect">
            <a:avLst/>
          </a:prstGeom>
        </p:spPr>
      </p:pic>
      <p:sp>
        <p:nvSpPr>
          <p:cNvPr id="46" name="Round Single Corner Rectangle 57">
            <a:extLst>
              <a:ext uri="{FF2B5EF4-FFF2-40B4-BE49-F238E27FC236}">
                <a16:creationId xmlns:a16="http://schemas.microsoft.com/office/drawing/2014/main" id="{FCC5C199-0C0A-B2B5-9912-53CC5E548E8E}"/>
              </a:ext>
            </a:extLst>
          </p:cNvPr>
          <p:cNvSpPr/>
          <p:nvPr/>
        </p:nvSpPr>
        <p:spPr>
          <a:xfrm flipH="1">
            <a:off x="8095950"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7" name="object 10">
            <a:extLst>
              <a:ext uri="{FF2B5EF4-FFF2-40B4-BE49-F238E27FC236}">
                <a16:creationId xmlns:a16="http://schemas.microsoft.com/office/drawing/2014/main" id="{98CF9CCA-9E80-48B9-0AB4-9E1BBF04930B}"/>
              </a:ext>
            </a:extLst>
          </p:cNvPr>
          <p:cNvSpPr txBox="1"/>
          <p:nvPr/>
        </p:nvSpPr>
        <p:spPr>
          <a:xfrm>
            <a:off x="10170078" y="5465221"/>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LINH</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48" name="Picture 47" descr="A person wearing glasses and a black polo shirt&#10;&#10;AI-generated content may be incorrect.">
            <a:extLst>
              <a:ext uri="{FF2B5EF4-FFF2-40B4-BE49-F238E27FC236}">
                <a16:creationId xmlns:a16="http://schemas.microsoft.com/office/drawing/2014/main" id="{84401211-2EB5-E9F4-F077-19C81223470E}"/>
              </a:ext>
            </a:extLst>
          </p:cNvPr>
          <p:cNvPicPr>
            <a:picLocks noChangeAspect="1"/>
          </p:cNvPicPr>
          <p:nvPr/>
        </p:nvPicPr>
        <p:blipFill>
          <a:blip r:embed="rId7"/>
          <a:srcRect l="16636" b="2291"/>
          <a:stretch>
            <a:fillRect/>
          </a:stretch>
        </p:blipFill>
        <p:spPr>
          <a:xfrm>
            <a:off x="8117087" y="3556863"/>
            <a:ext cx="2184314" cy="2560157"/>
          </a:xfrm>
          <a:prstGeom prst="rect">
            <a:avLst/>
          </a:prstGeom>
        </p:spPr>
      </p:pic>
    </p:spTree>
    <p:extLst>
      <p:ext uri="{BB962C8B-B14F-4D97-AF65-F5344CB8AC3E}">
        <p14:creationId xmlns:p14="http://schemas.microsoft.com/office/powerpoint/2010/main" val="877619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01C0-B47A-29AE-7C52-DB2F0B7C580F}"/>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D763B67D-AF35-02C8-B4B3-710A983B9155}"/>
              </a:ext>
            </a:extLst>
          </p:cNvPr>
          <p:cNvSpPr txBox="1"/>
          <p:nvPr/>
        </p:nvSpPr>
        <p:spPr>
          <a:xfrm>
            <a:off x="577968" y="1133149"/>
            <a:ext cx="10046873" cy="49295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tabLst>
                <a:tab pos="1371600" algn="l"/>
              </a:tabLst>
              <a:defRPr/>
            </a:pPr>
            <a:endParaRPr lang="en-GB" sz="1200" b="1">
              <a:solidFill>
                <a:srgbClr val="005FAA"/>
              </a:solidFill>
              <a:latin typeface="GOTHAM-BOOK" pitchFamily="50" charset="0"/>
              <a:cs typeface="GOTHAM-BOOK" pitchFamily="50" charset="0"/>
            </a:endParaRPr>
          </a:p>
        </p:txBody>
      </p:sp>
      <p:sp>
        <p:nvSpPr>
          <p:cNvPr id="15" name="Title 1">
            <a:extLst>
              <a:ext uri="{FF2B5EF4-FFF2-40B4-BE49-F238E27FC236}">
                <a16:creationId xmlns:a16="http://schemas.microsoft.com/office/drawing/2014/main" id="{C171728D-3B7C-93CA-C8CA-67E39EB0BED2}"/>
              </a:ext>
            </a:extLst>
          </p:cNvPr>
          <p:cNvSpPr txBox="1">
            <a:spLocks/>
          </p:cNvSpPr>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a:defRPr/>
            </a:pPr>
            <a:r>
              <a:rPr lang="en-US" sz="3200">
                <a:solidFill>
                  <a:srgbClr val="005FAA"/>
                </a:solidFill>
                <a:latin typeface="CONTHRAX HEAVY"/>
              </a:rPr>
              <a:t>FLS Group Chartering Desk</a:t>
            </a:r>
            <a:endParaRPr kumimoji="0" lang="en-US" sz="3200" b="1" i="0" u="none" strike="noStrike" kern="1200" cap="none" spc="0" normalizeH="0" baseline="0" noProof="0">
              <a:ln>
                <a:noFill/>
              </a:ln>
              <a:solidFill>
                <a:srgbClr val="005FAA"/>
              </a:solidFill>
              <a:effectLst/>
              <a:uLnTx/>
              <a:uFillTx/>
              <a:latin typeface="CONTHRAX HEAVY" panose="020B0907020201080204" pitchFamily="34" charset="0"/>
              <a:ea typeface="+mj-ea"/>
              <a:cs typeface="+mj-cs"/>
            </a:endParaRPr>
          </a:p>
        </p:txBody>
      </p:sp>
      <p:sp>
        <p:nvSpPr>
          <p:cNvPr id="19" name="Text Placeholder 2">
            <a:extLst>
              <a:ext uri="{FF2B5EF4-FFF2-40B4-BE49-F238E27FC236}">
                <a16:creationId xmlns:a16="http://schemas.microsoft.com/office/drawing/2014/main" id="{91FC1EEE-D67A-1AB1-AD64-517669E8E5B5}"/>
              </a:ext>
            </a:extLst>
          </p:cNvPr>
          <p:cNvSpPr txBox="1">
            <a:spLocks/>
          </p:cNvSpPr>
          <p:nvPr/>
        </p:nvSpPr>
        <p:spPr>
          <a:xfrm>
            <a:off x="495300" y="766233"/>
            <a:ext cx="10515600" cy="36576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000" b="0" i="0" u="none" strike="noStrike" kern="1200" cap="none" spc="0" normalizeH="0" baseline="0" noProof="0" dirty="0">
                <a:ln>
                  <a:noFill/>
                </a:ln>
                <a:solidFill>
                  <a:srgbClr val="3DB465"/>
                </a:solidFill>
                <a:effectLst/>
                <a:uLnTx/>
                <a:uFillTx/>
                <a:latin typeface="Gotham Medium" pitchFamily="50" charset="0"/>
                <a:cs typeface="Gotham Medium" pitchFamily="50" charset="0"/>
              </a:rPr>
              <a:t>Purpose of the chartering desk</a:t>
            </a:r>
          </a:p>
        </p:txBody>
      </p:sp>
      <p:graphicFrame>
        <p:nvGraphicFramePr>
          <p:cNvPr id="20" name="Table 3">
            <a:extLst>
              <a:ext uri="{FF2B5EF4-FFF2-40B4-BE49-F238E27FC236}">
                <a16:creationId xmlns:a16="http://schemas.microsoft.com/office/drawing/2014/main" id="{6AF7868C-2742-8939-51E2-136E39E9BCCF}"/>
              </a:ext>
            </a:extLst>
          </p:cNvPr>
          <p:cNvGraphicFramePr>
            <a:graphicFrameLocks noGrp="1"/>
          </p:cNvGraphicFramePr>
          <p:nvPr/>
        </p:nvGraphicFramePr>
        <p:xfrm>
          <a:off x="565019" y="1337394"/>
          <a:ext cx="10893555" cy="2316480"/>
        </p:xfrm>
        <a:graphic>
          <a:graphicData uri="http://schemas.openxmlformats.org/drawingml/2006/table">
            <a:tbl>
              <a:tblPr firstRow="1" bandRow="1">
                <a:tableStyleId>{5C22544A-7EE6-4342-B048-85BDC9FD1C3A}</a:tableStyleId>
              </a:tblPr>
              <a:tblGrid>
                <a:gridCol w="787531">
                  <a:extLst>
                    <a:ext uri="{9D8B030D-6E8A-4147-A177-3AD203B41FA5}">
                      <a16:colId xmlns:a16="http://schemas.microsoft.com/office/drawing/2014/main" val="2487803879"/>
                    </a:ext>
                  </a:extLst>
                </a:gridCol>
                <a:gridCol w="10106024">
                  <a:extLst>
                    <a:ext uri="{9D8B030D-6E8A-4147-A177-3AD203B41FA5}">
                      <a16:colId xmlns:a16="http://schemas.microsoft.com/office/drawing/2014/main" val="3436637879"/>
                    </a:ext>
                  </a:extLst>
                </a:gridCol>
              </a:tblGrid>
              <a:tr h="499860">
                <a:tc>
                  <a:txBody>
                    <a:bodyPr/>
                    <a:lstStyle/>
                    <a:p>
                      <a:pPr algn="ctr"/>
                      <a:r>
                        <a:rPr lang="en-US" sz="1600" b="1" dirty="0">
                          <a:solidFill>
                            <a:schemeClr val="tx1"/>
                          </a:solidFill>
                          <a:latin typeface="Gotham Book"/>
                        </a:rPr>
                        <a:t>1</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Centralize market insight, </a:t>
                      </a:r>
                      <a:r>
                        <a:rPr lang="en-US" sz="1600" b="0" kern="1200" dirty="0">
                          <a:solidFill>
                            <a:schemeClr val="tx1"/>
                          </a:solidFill>
                          <a:effectLst/>
                          <a:latin typeface="Gotham Book"/>
                          <a:ea typeface="+mn-ea"/>
                          <a:cs typeface="+mn-cs"/>
                        </a:rPr>
                        <a:t>customers benefit from up-to-date insights on freight rates, bunker prices, and carrier performance, conditions, often securing better deals than if the customer approached shipowners directly</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93525298"/>
                  </a:ext>
                </a:extLst>
              </a:tr>
              <a:tr h="499860">
                <a:tc>
                  <a:txBody>
                    <a:bodyPr/>
                    <a:lstStyle/>
                    <a:p>
                      <a:pPr algn="ctr"/>
                      <a:r>
                        <a:rPr lang="en-US" sz="1600" b="1" dirty="0">
                          <a:solidFill>
                            <a:schemeClr val="tx1"/>
                          </a:solidFill>
                          <a:latin typeface="Gotham Book"/>
                        </a:rPr>
                        <a:t>2</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Legal </a:t>
                      </a:r>
                      <a:r>
                        <a:rPr lang="en-US" sz="1600" b="1" kern="1200">
                          <a:solidFill>
                            <a:schemeClr val="tx1"/>
                          </a:solidFill>
                          <a:effectLst/>
                          <a:latin typeface="Gotham Book"/>
                          <a:ea typeface="+mn-ea"/>
                          <a:cs typeface="+mn-cs"/>
                        </a:rPr>
                        <a:t>and limit </a:t>
                      </a:r>
                      <a:r>
                        <a:rPr lang="en-US" sz="1600" b="1" kern="1200" dirty="0">
                          <a:solidFill>
                            <a:schemeClr val="tx1"/>
                          </a:solidFill>
                          <a:effectLst/>
                          <a:latin typeface="Gotham Book"/>
                          <a:ea typeface="+mn-ea"/>
                          <a:cs typeface="+mn-cs"/>
                        </a:rPr>
                        <a:t>commercial risk, </a:t>
                      </a:r>
                      <a:r>
                        <a:rPr lang="en-US" sz="1600" b="0" kern="1200" dirty="0">
                          <a:solidFill>
                            <a:schemeClr val="tx1"/>
                          </a:solidFill>
                          <a:effectLst/>
                          <a:latin typeface="Gotham Book"/>
                          <a:ea typeface="+mn-ea"/>
                          <a:cs typeface="+mn-cs"/>
                        </a:rPr>
                        <a:t>direct oversight ensures that all transport activities comply with regulations, reducing the risk of legal issues, ensuring smooth operations and protecting customer interests</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00953471"/>
                  </a:ext>
                </a:extLst>
              </a:tr>
              <a:tr h="499860">
                <a:tc>
                  <a:txBody>
                    <a:bodyPr/>
                    <a:lstStyle/>
                    <a:p>
                      <a:pPr algn="ctr"/>
                      <a:r>
                        <a:rPr lang="en-US" sz="1600" b="1" dirty="0">
                          <a:solidFill>
                            <a:schemeClr val="tx1"/>
                          </a:solidFill>
                          <a:latin typeface="Gotham Book"/>
                        </a:rPr>
                        <a:t>3</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lvl="0"/>
                      <a:r>
                        <a:rPr lang="en-US" sz="1600" b="0" kern="1200" dirty="0">
                          <a:solidFill>
                            <a:schemeClr val="tx1"/>
                          </a:solidFill>
                          <a:effectLst/>
                          <a:latin typeface="Gotham Book"/>
                          <a:ea typeface="+mn-ea"/>
                          <a:cs typeface="+mn-cs"/>
                        </a:rPr>
                        <a:t>Get </a:t>
                      </a:r>
                      <a:r>
                        <a:rPr lang="en-US" sz="1600" b="1" kern="1200" dirty="0">
                          <a:solidFill>
                            <a:schemeClr val="tx1"/>
                          </a:solidFill>
                          <a:effectLst/>
                          <a:latin typeface="Gotham Book"/>
                          <a:ea typeface="+mn-ea"/>
                          <a:cs typeface="+mn-cs"/>
                        </a:rPr>
                        <a:t>unfiltered first-hand information </a:t>
                      </a:r>
                      <a:r>
                        <a:rPr lang="en-US" sz="1600" b="0" kern="1200" dirty="0">
                          <a:solidFill>
                            <a:schemeClr val="tx1"/>
                          </a:solidFill>
                          <a:effectLst/>
                          <a:latin typeface="Gotham Book"/>
                          <a:ea typeface="+mn-ea"/>
                          <a:cs typeface="+mn-cs"/>
                        </a:rPr>
                        <a:t>in order to make quick and qualified decisions (in case of delays in production, on the job-site etc.). Greater </a:t>
                      </a:r>
                      <a:r>
                        <a:rPr lang="en-US" sz="1600" b="1" kern="1200" dirty="0">
                          <a:solidFill>
                            <a:schemeClr val="tx1"/>
                          </a:solidFill>
                          <a:effectLst/>
                          <a:latin typeface="Gotham Book"/>
                          <a:ea typeface="+mn-ea"/>
                          <a:cs typeface="+mn-cs"/>
                        </a:rPr>
                        <a:t>visibility</a:t>
                      </a:r>
                      <a:r>
                        <a:rPr lang="en-US" sz="1600" b="0" kern="1200" dirty="0">
                          <a:solidFill>
                            <a:schemeClr val="tx1"/>
                          </a:solidFill>
                          <a:effectLst/>
                          <a:latin typeface="Gotham Book"/>
                          <a:ea typeface="+mn-ea"/>
                          <a:cs typeface="+mn-cs"/>
                        </a:rPr>
                        <a:t> into supply chain.</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82030912"/>
                  </a:ext>
                </a:extLst>
              </a:tr>
              <a:tr h="499860">
                <a:tc>
                  <a:txBody>
                    <a:bodyPr/>
                    <a:lstStyle/>
                    <a:p>
                      <a:pPr algn="ctr"/>
                      <a:r>
                        <a:rPr lang="en-US" sz="1600" b="1" dirty="0">
                          <a:solidFill>
                            <a:schemeClr val="tx1"/>
                          </a:solidFill>
                          <a:latin typeface="Gotham Book"/>
                        </a:rPr>
                        <a:t>4</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Gotham Book"/>
                          <a:ea typeface="+mn-ea"/>
                          <a:cs typeface="+mn-cs"/>
                        </a:rPr>
                        <a:t>Provide </a:t>
                      </a:r>
                      <a:r>
                        <a:rPr lang="en-US" sz="1600" b="1" kern="1200" dirty="0">
                          <a:solidFill>
                            <a:schemeClr val="tx1"/>
                          </a:solidFill>
                          <a:effectLst/>
                          <a:latin typeface="Gotham Book"/>
                          <a:ea typeface="+mn-ea"/>
                          <a:cs typeface="+mn-cs"/>
                        </a:rPr>
                        <a:t>technical input </a:t>
                      </a:r>
                      <a:r>
                        <a:rPr lang="en-US" sz="1600" b="0" kern="1200" dirty="0">
                          <a:solidFill>
                            <a:schemeClr val="tx1"/>
                          </a:solidFill>
                          <a:effectLst/>
                          <a:latin typeface="Gotham Book"/>
                          <a:ea typeface="+mn-ea"/>
                          <a:cs typeface="+mn-cs"/>
                        </a:rPr>
                        <a:t>and </a:t>
                      </a:r>
                      <a:r>
                        <a:rPr lang="en-US" sz="1600" b="1" kern="1200" dirty="0">
                          <a:solidFill>
                            <a:schemeClr val="tx1"/>
                          </a:solidFill>
                          <a:effectLst/>
                          <a:latin typeface="Gotham Book"/>
                          <a:ea typeface="+mn-ea"/>
                          <a:cs typeface="+mn-cs"/>
                        </a:rPr>
                        <a:t>increased usage of inhouse engineer </a:t>
                      </a:r>
                      <a:r>
                        <a:rPr lang="en-US" sz="1600" b="0" kern="1200" dirty="0">
                          <a:solidFill>
                            <a:schemeClr val="tx1"/>
                          </a:solidFill>
                          <a:effectLst/>
                          <a:latin typeface="Gotham Book"/>
                          <a:ea typeface="+mn-ea"/>
                          <a:cs typeface="+mn-cs"/>
                        </a:rPr>
                        <a:t>to add value. Transport plan will be tailor-made to </a:t>
                      </a:r>
                      <a:r>
                        <a:rPr lang="en-US" sz="1600" b="0" kern="1200">
                          <a:solidFill>
                            <a:schemeClr val="tx1"/>
                          </a:solidFill>
                          <a:effectLst/>
                          <a:latin typeface="Gotham Book"/>
                          <a:ea typeface="+mn-ea"/>
                          <a:cs typeface="+mn-cs"/>
                        </a:rPr>
                        <a:t>your needs.</a:t>
                      </a:r>
                      <a:endParaRPr lang="en-US" sz="1600" b="0" kern="1200" dirty="0">
                        <a:solidFill>
                          <a:schemeClr val="tx1"/>
                        </a:solidFill>
                        <a:effectLst/>
                        <a:latin typeface="Gotham Book"/>
                        <a:ea typeface="+mn-ea"/>
                        <a:cs typeface="+mn-cs"/>
                      </a:endParaRP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41981424"/>
                  </a:ext>
                </a:extLst>
              </a:tr>
            </a:tbl>
          </a:graphicData>
        </a:graphic>
      </p:graphicFrame>
      <p:sp>
        <p:nvSpPr>
          <p:cNvPr id="2" name="Google Shape;393;p2">
            <a:extLst>
              <a:ext uri="{FF2B5EF4-FFF2-40B4-BE49-F238E27FC236}">
                <a16:creationId xmlns:a16="http://schemas.microsoft.com/office/drawing/2014/main" id="{05C012FB-CFB6-BDD6-2866-ABECB2B54E3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17</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1149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4CD83-E655-7515-9199-C0D8E494A2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577F7-EAE3-75D7-7513-306EE0D02EC2}"/>
              </a:ext>
            </a:extLst>
          </p:cNvPr>
          <p:cNvSpPr>
            <a:spLocks noGrp="1"/>
          </p:cNvSpPr>
          <p:nvPr>
            <p:ph type="ctrTitle"/>
          </p:nvPr>
        </p:nvSpPr>
        <p:spPr>
          <a:xfrm>
            <a:off x="864243" y="2948869"/>
            <a:ext cx="8630830" cy="480131"/>
          </a:xfrm>
        </p:spPr>
        <p:txBody>
          <a:bodyPr/>
          <a:lstStyle/>
          <a:p>
            <a:r>
              <a:rPr lang="en-US" dirty="0"/>
              <a:t>Infrastructure References</a:t>
            </a:r>
            <a:endParaRPr lang="en-VN" dirty="0"/>
          </a:p>
        </p:txBody>
      </p:sp>
    </p:spTree>
    <p:extLst>
      <p:ext uri="{BB962C8B-B14F-4D97-AF65-F5344CB8AC3E}">
        <p14:creationId xmlns:p14="http://schemas.microsoft.com/office/powerpoint/2010/main" val="2109870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35979-873E-5371-398C-18142532F2B1}"/>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46AE63B1-940E-9F99-B211-6B90A259D3B9}"/>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74C9A61C-0F0F-A813-7EF0-2450E1F7C5F1}"/>
              </a:ext>
            </a:extLst>
          </p:cNvPr>
          <p:cNvSpPr txBox="1">
            <a:spLocks noGrp="1" noRot="1" noMove="1" noResize="1" noEditPoints="1" noAdjustHandles="1" noChangeArrowheads="1" noChangeShapeType="1"/>
          </p:cNvSpPr>
          <p:nvPr/>
        </p:nvSpPr>
        <p:spPr>
          <a:xfrm>
            <a:off x="661338" y="1179261"/>
            <a:ext cx="5913198" cy="98745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Lusail World Cup Stadium</a:t>
            </a:r>
          </a:p>
          <a:p>
            <a:pPr marL="12700" lvl="0">
              <a:spcBef>
                <a:spcPts val="100"/>
              </a:spcBef>
              <a:defRPr/>
            </a:pPr>
            <a:r>
              <a:rPr lang="en-GB" sz="1200">
                <a:solidFill>
                  <a:srgbClr val="0070C0"/>
                </a:solidFill>
                <a:latin typeface="Gotham Medium" pitchFamily="2" charset="0"/>
                <a:cs typeface="Gotham Medium" pitchFamily="2" charset="0"/>
              </a:rPr>
              <a:t>Volume:		</a:t>
            </a:r>
            <a:r>
              <a:rPr lang="en-US" sz="1200">
                <a:latin typeface="Gotham" pitchFamily="50" charset="0"/>
                <a:cs typeface="Gotham" pitchFamily="50" charset="0"/>
              </a:rPr>
              <a:t>6,500 FRT over 4 shipments</a:t>
            </a:r>
          </a:p>
          <a:p>
            <a:pPr marL="12700" lvl="0">
              <a:spcBef>
                <a:spcPts val="100"/>
              </a:spcBef>
              <a:defRPr/>
            </a:pPr>
            <a:r>
              <a:rPr lang="en-GB" sz="1200">
                <a:solidFill>
                  <a:srgbClr val="0070C0"/>
                </a:solidFill>
                <a:latin typeface="Gotham Medium" pitchFamily="2" charset="0"/>
                <a:cs typeface="Gotham Medium" pitchFamily="2" charset="0"/>
              </a:rPr>
              <a:t>Commodity:	</a:t>
            </a:r>
            <a:r>
              <a:rPr lang="en-US" sz="1200">
                <a:latin typeface="Gotham" pitchFamily="50" charset="0"/>
                <a:cs typeface="Gotham" pitchFamily="50" charset="0"/>
              </a:rPr>
              <a:t>Structural steel for roof of World Cup 2022 stadium</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Origin: 		</a:t>
            </a:r>
            <a:r>
              <a:rPr lang="it-IT" sz="1200">
                <a:latin typeface="Gotham" pitchFamily="50" charset="0"/>
                <a:cs typeface="Gotham" pitchFamily="50" charset="0"/>
              </a:rPr>
              <a:t>Ho Chi Minh City, Vietnam</a:t>
            </a:r>
          </a:p>
          <a:p>
            <a:pPr marL="12700" lvl="0">
              <a:spcBef>
                <a:spcPts val="100"/>
              </a:spcBef>
              <a:defRPr/>
            </a:pPr>
            <a:r>
              <a:rPr lang="en-GB" sz="1200">
                <a:solidFill>
                  <a:srgbClr val="0070C0"/>
                </a:solidFill>
                <a:latin typeface="Gotham Medium" pitchFamily="2" charset="0"/>
                <a:cs typeface="Gotham Medium" pitchFamily="2" charset="0"/>
              </a:rPr>
              <a:t>Destination:	</a:t>
            </a:r>
            <a:r>
              <a:rPr lang="en-US" sz="1200">
                <a:latin typeface="Gotham" pitchFamily="50" charset="0"/>
                <a:cs typeface="Gotham" pitchFamily="50" charset="0"/>
              </a:rPr>
              <a:t>Hamad, Qatar</a:t>
            </a:r>
            <a:endParaRPr lang="en-GB" sz="1200">
              <a:latin typeface="Gotham" pitchFamily="50" charset="0"/>
              <a:cs typeface="Gotham" pitchFamily="50" charset="0"/>
            </a:endParaRPr>
          </a:p>
        </p:txBody>
      </p:sp>
      <p:sp>
        <p:nvSpPr>
          <p:cNvPr id="21" name="object 6">
            <a:extLst>
              <a:ext uri="{FF2B5EF4-FFF2-40B4-BE49-F238E27FC236}">
                <a16:creationId xmlns:a16="http://schemas.microsoft.com/office/drawing/2014/main" id="{3CA610C9-4E4A-B0FF-5756-AF4B2814DCCE}"/>
              </a:ext>
            </a:extLst>
          </p:cNvPr>
          <p:cNvSpPr txBox="1">
            <a:spLocks noGrp="1" noRot="1" noMove="1" noResize="1" noEditPoints="1" noAdjustHandles="1" noChangeArrowheads="1" noChangeShapeType="1"/>
          </p:cNvSpPr>
          <p:nvPr/>
        </p:nvSpPr>
        <p:spPr>
          <a:xfrm>
            <a:off x="661338" y="2793315"/>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2F8EEBF6-63C0-FBB2-AAB6-163BA8DA29C9}"/>
              </a:ext>
            </a:extLst>
          </p:cNvPr>
          <p:cNvSpPr txBox="1">
            <a:spLocks noGrp="1" noRot="1" noMove="1" noResize="1" noEditPoints="1" noAdjustHandles="1" noChangeArrowheads="1" noChangeShapeType="1"/>
          </p:cNvSpPr>
          <p:nvPr/>
        </p:nvSpPr>
        <p:spPr>
          <a:xfrm>
            <a:off x="1250828" y="2752169"/>
            <a:ext cx="4845171" cy="51296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of suitable vessel + supervising on board</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and supervision of the loading operation</a:t>
            </a:r>
          </a:p>
        </p:txBody>
      </p:sp>
      <p:sp>
        <p:nvSpPr>
          <p:cNvPr id="27" name="Title 8">
            <a:extLst>
              <a:ext uri="{FF2B5EF4-FFF2-40B4-BE49-F238E27FC236}">
                <a16:creationId xmlns:a16="http://schemas.microsoft.com/office/drawing/2014/main" id="{0077E466-F198-3BA8-000D-391278AD31B1}"/>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643F45BF-43AE-9A9F-A50F-A6270DFCFA9A}"/>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dirty="0">
                <a:solidFill>
                  <a:srgbClr val="3DB465"/>
                </a:solidFill>
                <a:latin typeface="Gotham Medium" pitchFamily="50" charset="0"/>
                <a:cs typeface="Gotham Medium" pitchFamily="50" charset="0"/>
              </a:rPr>
              <a:t>CASE STUDY – LUSAIL WORLD CUP STADIUM</a:t>
            </a:r>
          </a:p>
        </p:txBody>
      </p:sp>
      <p:pic>
        <p:nvPicPr>
          <p:cNvPr id="2" name="Picture 1">
            <a:extLst>
              <a:ext uri="{FF2B5EF4-FFF2-40B4-BE49-F238E27FC236}">
                <a16:creationId xmlns:a16="http://schemas.microsoft.com/office/drawing/2014/main" id="{3D56BA4B-155A-DBD8-5B10-9152E71F3E50}"/>
              </a:ext>
            </a:extLst>
          </p:cNvPr>
          <p:cNvPicPr>
            <a:picLocks noGrp="1" noRot="1" noMove="1" noResize="1" noEditPoints="1" noAdjustHandles="1" noChangeArrowheads="1" noChangeShapeType="1" noCrop="1"/>
          </p:cNvPicPr>
          <p:nvPr/>
        </p:nvPicPr>
        <p:blipFill>
          <a:blip r:embed="rId2"/>
          <a:stretch>
            <a:fillRect/>
          </a:stretch>
        </p:blipFill>
        <p:spPr>
          <a:xfrm>
            <a:off x="7935874" y="904308"/>
            <a:ext cx="4012354" cy="2362353"/>
          </a:xfrm>
          <a:prstGeom prst="rect">
            <a:avLst/>
          </a:prstGeom>
        </p:spPr>
      </p:pic>
      <p:pic>
        <p:nvPicPr>
          <p:cNvPr id="3" name="Picture 2" descr="A picture containing outdoor, table, lined, water&#10;&#10;Description automatically generated">
            <a:extLst>
              <a:ext uri="{FF2B5EF4-FFF2-40B4-BE49-F238E27FC236}">
                <a16:creationId xmlns:a16="http://schemas.microsoft.com/office/drawing/2014/main" id="{B3B04A81-341D-D242-08A7-5D08B140468C}"/>
              </a:ext>
            </a:extLst>
          </p:cNvPr>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7942976" y="3353087"/>
            <a:ext cx="4012354" cy="2672755"/>
          </a:xfrm>
          <a:prstGeom prst="rect">
            <a:avLst/>
          </a:prstGeom>
        </p:spPr>
      </p:pic>
      <p:pic>
        <p:nvPicPr>
          <p:cNvPr id="5" name="Picture 4" descr="A picture containing table, sitting, blue, man&#10;&#10;Description automatically generated">
            <a:extLst>
              <a:ext uri="{FF2B5EF4-FFF2-40B4-BE49-F238E27FC236}">
                <a16:creationId xmlns:a16="http://schemas.microsoft.com/office/drawing/2014/main" id="{08BD5E17-F0EA-BBAB-9AE0-734AA7C241FE}"/>
              </a:ext>
            </a:extLst>
          </p:cNvPr>
          <p:cNvPicPr>
            <a:picLocks noGrp="1" noRo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3376139" y="3355724"/>
            <a:ext cx="4358014" cy="2672754"/>
          </a:xfrm>
          <a:prstGeom prst="rect">
            <a:avLst/>
          </a:prstGeom>
        </p:spPr>
      </p:pic>
      <p:sp>
        <p:nvSpPr>
          <p:cNvPr id="6" name="Slide Number Placeholder 1">
            <a:extLst>
              <a:ext uri="{FF2B5EF4-FFF2-40B4-BE49-F238E27FC236}">
                <a16:creationId xmlns:a16="http://schemas.microsoft.com/office/drawing/2014/main" id="{189B5A90-A22F-6C41-E8D4-84D9D6D97508}"/>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83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E3480B-1D27-1C28-87D2-DBD3F20C924B}"/>
              </a:ext>
            </a:extLst>
          </p:cNvPr>
          <p:cNvSpPr/>
          <p:nvPr/>
        </p:nvSpPr>
        <p:spPr>
          <a:xfrm>
            <a:off x="3350464" y="2284388"/>
            <a:ext cx="8175652" cy="1084912"/>
          </a:xfrm>
          <a:prstGeom prst="rect">
            <a:avLst/>
          </a:prstGeom>
        </p:spPr>
        <p:txBody>
          <a:bodyPr wrap="square">
            <a:spAutoFit/>
          </a:bodyPr>
          <a:lstStyle/>
          <a:p>
            <a:pPr>
              <a:lnSpc>
                <a:spcPct val="110000"/>
              </a:lnSpc>
            </a:pPr>
            <a:r>
              <a:rPr lang="en-US" sz="2000" b="1">
                <a:solidFill>
                  <a:schemeClr val="bg1"/>
                </a:solidFill>
                <a:latin typeface="Gotham" panose="02000504050000020004" pitchFamily="2" charset="0"/>
              </a:rPr>
              <a:t>“We keep the world moving, by deploying the best expertise to craft tailor-made solutions that solve the most challenging logistic problems all around the world.”</a:t>
            </a:r>
            <a:endParaRPr lang="en-VN" sz="2000" b="1">
              <a:solidFill>
                <a:schemeClr val="bg1"/>
              </a:solidFill>
              <a:latin typeface="Gotham" panose="02000504050000020004" pitchFamily="2" charset="0"/>
            </a:endParaRPr>
          </a:p>
        </p:txBody>
      </p:sp>
      <p:sp>
        <p:nvSpPr>
          <p:cNvPr id="9" name="Rectangle 8">
            <a:extLst>
              <a:ext uri="{FF2B5EF4-FFF2-40B4-BE49-F238E27FC236}">
                <a16:creationId xmlns:a16="http://schemas.microsoft.com/office/drawing/2014/main" id="{119203F3-4678-C265-00DF-2014C3B56303}"/>
              </a:ext>
            </a:extLst>
          </p:cNvPr>
          <p:cNvSpPr/>
          <p:nvPr/>
        </p:nvSpPr>
        <p:spPr>
          <a:xfrm>
            <a:off x="3350464" y="3512716"/>
            <a:ext cx="4802935" cy="592470"/>
          </a:xfrm>
          <a:prstGeom prst="rect">
            <a:avLst/>
          </a:prstGeom>
        </p:spPr>
        <p:txBody>
          <a:bodyPr wrap="square">
            <a:spAutoFit/>
          </a:bodyPr>
          <a:lstStyle/>
          <a:p>
            <a:pPr>
              <a:spcAft>
                <a:spcPts val="300"/>
              </a:spcAft>
            </a:pPr>
            <a:r>
              <a:rPr lang="en-US" sz="1600" b="1">
                <a:solidFill>
                  <a:schemeClr val="accent2"/>
                </a:solidFill>
                <a:latin typeface="Conthrax Heavy" panose="020B0907020201080204" pitchFamily="34" charset="0"/>
              </a:rPr>
              <a:t>TORBJÖRN LARISCH</a:t>
            </a:r>
          </a:p>
          <a:p>
            <a:pPr>
              <a:spcAft>
                <a:spcPts val="300"/>
              </a:spcAft>
            </a:pPr>
            <a:r>
              <a:rPr lang="en-US" sz="1400" b="1">
                <a:solidFill>
                  <a:schemeClr val="bg1"/>
                </a:solidFill>
                <a:latin typeface="Gotham" panose="02000504050000020004" pitchFamily="2" charset="0"/>
              </a:rPr>
              <a:t>CHIEF EXECUTIVE OFFICER</a:t>
            </a:r>
          </a:p>
        </p:txBody>
      </p:sp>
      <p:sp>
        <p:nvSpPr>
          <p:cNvPr id="2" name="Rectangle 1">
            <a:extLst>
              <a:ext uri="{FF2B5EF4-FFF2-40B4-BE49-F238E27FC236}">
                <a16:creationId xmlns:a16="http://schemas.microsoft.com/office/drawing/2014/main" id="{2555F145-E063-91C6-019B-EBCB5D82A795}"/>
              </a:ext>
            </a:extLst>
          </p:cNvPr>
          <p:cNvSpPr/>
          <p:nvPr/>
        </p:nvSpPr>
        <p:spPr>
          <a:xfrm>
            <a:off x="3350464" y="1801076"/>
            <a:ext cx="3102131" cy="461665"/>
          </a:xfrm>
          <a:prstGeom prst="rect">
            <a:avLst/>
          </a:prstGeom>
        </p:spPr>
        <p:txBody>
          <a:bodyPr wrap="none">
            <a:spAutoFit/>
          </a:bodyPr>
          <a:lstStyle/>
          <a:p>
            <a:r>
              <a:rPr lang="en-US" sz="2400">
                <a:solidFill>
                  <a:schemeClr val="accent2"/>
                </a:solidFill>
                <a:latin typeface="CONTHRAX HEAVY" panose="020B0907020201080204" pitchFamily="34" charset="0"/>
              </a:rPr>
              <a:t>OUR MISSION: </a:t>
            </a:r>
            <a:endParaRPr sz="2400"/>
          </a:p>
        </p:txBody>
      </p:sp>
      <p:sp>
        <p:nvSpPr>
          <p:cNvPr id="10" name="Rectangle: Rounded Corners 9">
            <a:extLst>
              <a:ext uri="{FF2B5EF4-FFF2-40B4-BE49-F238E27FC236}">
                <a16:creationId xmlns:a16="http://schemas.microsoft.com/office/drawing/2014/main" id="{94932DC8-AB33-7119-20C6-5011252EDDAB}"/>
              </a:ext>
            </a:extLst>
          </p:cNvPr>
          <p:cNvSpPr/>
          <p:nvPr/>
        </p:nvSpPr>
        <p:spPr>
          <a:xfrm>
            <a:off x="921957" y="1850571"/>
            <a:ext cx="2162660" cy="2181236"/>
          </a:xfrm>
          <a:prstGeom prst="roundRect">
            <a:avLst>
              <a:gd name="adj" fmla="val 8112"/>
            </a:avLst>
          </a:prstGeom>
          <a:solidFill>
            <a:srgbClr val="10182F"/>
          </a:solidFill>
          <a:ln w="9545" cap="flat">
            <a:solidFill>
              <a:srgbClr val="0F1826"/>
            </a:solidFill>
            <a:prstDash val="solid"/>
            <a:miter/>
          </a:ln>
          <a:effectLst>
            <a:glow rad="197512">
              <a:schemeClr val="accent3">
                <a:lumMod val="20000"/>
                <a:lumOff val="80000"/>
                <a:alpha val="27737"/>
              </a:schemeClr>
            </a:glow>
            <a:softEdge rad="14378"/>
          </a:effectLst>
        </p:spPr>
        <p:txBody>
          <a:bodyPr rtlCol="0" anchor="ctr"/>
          <a:lstStyle/>
          <a:p>
            <a:pPr algn="l"/>
            <a:endParaRPr lang="en-VN"/>
          </a:p>
        </p:txBody>
      </p:sp>
      <p:pic>
        <p:nvPicPr>
          <p:cNvPr id="7" name="Picture 2" descr="Team member">
            <a:extLst>
              <a:ext uri="{FF2B5EF4-FFF2-40B4-BE49-F238E27FC236}">
                <a16:creationId xmlns:a16="http://schemas.microsoft.com/office/drawing/2014/main" id="{13C81021-330E-71C2-3C92-6B7C91CAF2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76" b="95164" l="11900" r="87600">
                        <a14:foregroundMark x1="28100" y1="63595" x2="28100" y2="63595"/>
                        <a14:foregroundMark x1="25300" y1="71715" x2="25300" y2="71715"/>
                        <a14:foregroundMark x1="21700" y1="87226" x2="21700" y2="87226"/>
                        <a14:foregroundMark x1="11900" y1="84398" x2="11900" y2="84398"/>
                        <a14:foregroundMark x1="76000" y1="79471" x2="76000" y2="79471"/>
                        <a14:foregroundMark x1="85500" y1="57026" x2="85500" y2="57026"/>
                        <a14:foregroundMark x1="42700" y1="8394" x2="42700" y2="8394"/>
                        <a14:foregroundMark x1="44300" y1="9489" x2="44300" y2="9489"/>
                        <a14:foregroundMark x1="54200" y1="3467" x2="54200" y2="3467"/>
                        <a14:foregroundMark x1="62000" y1="93248" x2="62000" y2="93248"/>
                        <a14:foregroundMark x1="30300" y1="95255" x2="30300" y2="95255"/>
                        <a14:foregroundMark x1="87600" y1="64872" x2="87600" y2="64872"/>
                        <a14:foregroundMark x1="40000" y1="21077" x2="39900" y2="25091"/>
                        <a14:foregroundMark x1="39700" y1="21989" x2="41000" y2="33850"/>
                        <a14:foregroundMark x1="40200" y1="28193" x2="39500" y2="28741"/>
                        <a14:foregroundMark x1="40500" y1="30292" x2="40300" y2="30474"/>
                      </a14:backgroundRemoval>
                    </a14:imgEffect>
                  </a14:imgLayer>
                </a14:imgProps>
              </a:ext>
              <a:ext uri="{28A0092B-C50C-407E-A947-70E740481C1C}">
                <a14:useLocalDpi xmlns:a14="http://schemas.microsoft.com/office/drawing/2010/main" val="0"/>
              </a:ext>
            </a:extLst>
          </a:blip>
          <a:srcRect l="14256" t="463" r="11774" b="16835"/>
          <a:stretch/>
        </p:blipFill>
        <p:spPr bwMode="auto">
          <a:xfrm>
            <a:off x="929041" y="1390696"/>
            <a:ext cx="2155575" cy="2641111"/>
          </a:xfrm>
          <a:prstGeom prst="roundRect">
            <a:avLst>
              <a:gd name="adj" fmla="val 8054"/>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1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44117-CF91-5543-AC97-8CD8F02A4E5E}"/>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1A31095C-8D50-8124-103F-C383CA3B998A}"/>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830C339D-B18A-0D09-7662-CA2A177B0F60}"/>
              </a:ext>
            </a:extLst>
          </p:cNvPr>
          <p:cNvSpPr txBox="1">
            <a:spLocks noGrp="1" noRot="1" noMove="1" noResize="1" noEditPoints="1" noAdjustHandles="1" noChangeArrowheads="1" noChangeShapeType="1"/>
          </p:cNvSpPr>
          <p:nvPr/>
        </p:nvSpPr>
        <p:spPr>
          <a:xfrm>
            <a:off x="661338" y="1179261"/>
            <a:ext cx="4785360" cy="566822"/>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22,900 CBM / 3,000 MT / 4 shipments </a:t>
            </a:r>
          </a:p>
          <a:p>
            <a:pPr marL="12700" marR="5080" lvl="0">
              <a:spcBef>
                <a:spcPts val="40"/>
              </a:spcBef>
              <a:defRPr/>
            </a:pPr>
            <a:r>
              <a:rPr lang="en-GB" sz="1200" dirty="0">
                <a:solidFill>
                  <a:srgbClr val="0070C0"/>
                </a:solidFill>
                <a:latin typeface="Gotham Medium" pitchFamily="2" charset="0"/>
                <a:cs typeface="Gotham Medium" pitchFamily="2" charset="0"/>
              </a:rPr>
              <a:t>Origin: 	</a:t>
            </a:r>
            <a:r>
              <a:rPr lang="en-US"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Tianjin port, China </a:t>
            </a:r>
          </a:p>
          <a:p>
            <a:pPr marL="12700" marR="5080" lvl="0">
              <a:spcBef>
                <a:spcPts val="40"/>
              </a:spcBef>
              <a:defRPr/>
            </a:pPr>
            <a:r>
              <a:rPr lang="en-US" sz="1200" dirty="0">
                <a:solidFill>
                  <a:srgbClr val="0070C0"/>
                </a:solidFill>
                <a:latin typeface="Gotham Medium" pitchFamily="2" charset="0"/>
                <a:cs typeface="Gotham Medium" pitchFamily="2" charset="0"/>
              </a:rPr>
              <a:t>Port of Discharge:</a:t>
            </a:r>
            <a:r>
              <a:rPr lang="en-GB" sz="1200" dirty="0">
                <a:solidFill>
                  <a:srgbClr val="0070C0"/>
                </a:solidFill>
                <a:latin typeface="Gotham Medium" pitchFamily="2" charset="0"/>
                <a:cs typeface="Gotham Medium" pitchFamily="2" charset="0"/>
              </a:rPr>
              <a:t>  </a:t>
            </a:r>
            <a:r>
              <a:rPr lang="it-IT" sz="1200" kern="0" dirty="0">
                <a:solidFill>
                  <a:srgbClr val="1D1D1B"/>
                </a:solidFill>
                <a:latin typeface="Gotham" pitchFamily="2" charset="0"/>
                <a:cs typeface="Gotham" pitchFamily="2" charset="0"/>
              </a:rPr>
              <a:t>Long Beach, USA </a:t>
            </a:r>
          </a:p>
        </p:txBody>
      </p:sp>
      <p:sp>
        <p:nvSpPr>
          <p:cNvPr id="21" name="object 6">
            <a:extLst>
              <a:ext uri="{FF2B5EF4-FFF2-40B4-BE49-F238E27FC236}">
                <a16:creationId xmlns:a16="http://schemas.microsoft.com/office/drawing/2014/main" id="{9718A5FE-F7FB-B2AA-E407-C944BB537DA1}"/>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DB259977-2EED-921C-FD2F-C9CDA9FEB52C}"/>
              </a:ext>
            </a:extLst>
          </p:cNvPr>
          <p:cNvSpPr txBox="1">
            <a:spLocks noGrp="1" noRot="1" noMove="1" noResize="1" noEditPoints="1" noAdjustHandles="1" noChangeArrowheads="1" noChangeShapeType="1"/>
          </p:cNvSpPr>
          <p:nvPr/>
        </p:nvSpPr>
        <p:spPr>
          <a:xfrm>
            <a:off x="1250829" y="2402703"/>
            <a:ext cx="3997827" cy="153888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break bulk carrier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onto vessel incl appropriate cargo stow arrangements. Cargo hold preparation for loading, layout dunnage by FLS own stevedores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supervision by FLS Port supervisor</a:t>
            </a:r>
          </a:p>
        </p:txBody>
      </p:sp>
      <p:sp>
        <p:nvSpPr>
          <p:cNvPr id="27" name="Title 8">
            <a:extLst>
              <a:ext uri="{FF2B5EF4-FFF2-40B4-BE49-F238E27FC236}">
                <a16:creationId xmlns:a16="http://schemas.microsoft.com/office/drawing/2014/main" id="{670ABC22-2EF2-6E0C-B796-00C4507B53D7}"/>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2D19BF7F-0BCE-5504-44D7-2D7521BD960D}"/>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LA clippers stadium</a:t>
            </a:r>
          </a:p>
        </p:txBody>
      </p:sp>
      <p:pic>
        <p:nvPicPr>
          <p:cNvPr id="2" name="Picture 1">
            <a:extLst>
              <a:ext uri="{FF2B5EF4-FFF2-40B4-BE49-F238E27FC236}">
                <a16:creationId xmlns:a16="http://schemas.microsoft.com/office/drawing/2014/main" id="{19D21DD3-4695-5945-2B9B-4F6CEFDD5D96}"/>
              </a:ext>
            </a:extLst>
          </p:cNvPr>
          <p:cNvPicPr/>
          <p:nvPr/>
        </p:nvPicPr>
        <p:blipFill>
          <a:blip r:embed="rId2"/>
          <a:stretch>
            <a:fillRect/>
          </a:stretch>
        </p:blipFill>
        <p:spPr>
          <a:xfrm>
            <a:off x="9028760" y="1108104"/>
            <a:ext cx="3073146" cy="2590042"/>
          </a:xfrm>
          <a:prstGeom prst="rect">
            <a:avLst/>
          </a:prstGeom>
        </p:spPr>
      </p:pic>
      <p:pic>
        <p:nvPicPr>
          <p:cNvPr id="5" name="Picture 4">
            <a:extLst>
              <a:ext uri="{FF2B5EF4-FFF2-40B4-BE49-F238E27FC236}">
                <a16:creationId xmlns:a16="http://schemas.microsoft.com/office/drawing/2014/main" id="{152333FB-FE35-3D46-7128-5220B9C6D455}"/>
              </a:ext>
            </a:extLst>
          </p:cNvPr>
          <p:cNvPicPr/>
          <p:nvPr/>
        </p:nvPicPr>
        <p:blipFill>
          <a:blip r:embed="rId3"/>
          <a:stretch>
            <a:fillRect/>
          </a:stretch>
        </p:blipFill>
        <p:spPr>
          <a:xfrm>
            <a:off x="5709282" y="1108104"/>
            <a:ext cx="3254936" cy="2595216"/>
          </a:xfrm>
          <a:prstGeom prst="rect">
            <a:avLst/>
          </a:prstGeom>
        </p:spPr>
      </p:pic>
      <p:pic>
        <p:nvPicPr>
          <p:cNvPr id="6" name="Picture 5">
            <a:extLst>
              <a:ext uri="{FF2B5EF4-FFF2-40B4-BE49-F238E27FC236}">
                <a16:creationId xmlns:a16="http://schemas.microsoft.com/office/drawing/2014/main" id="{FB540E56-4082-48BC-3CED-43BDC8EBE398}"/>
              </a:ext>
            </a:extLst>
          </p:cNvPr>
          <p:cNvPicPr/>
          <p:nvPr/>
        </p:nvPicPr>
        <p:blipFill>
          <a:blip r:embed="rId4"/>
          <a:stretch>
            <a:fillRect/>
          </a:stretch>
        </p:blipFill>
        <p:spPr>
          <a:xfrm>
            <a:off x="5709282" y="3835908"/>
            <a:ext cx="3254936" cy="2231898"/>
          </a:xfrm>
          <a:prstGeom prst="rect">
            <a:avLst/>
          </a:prstGeom>
        </p:spPr>
      </p:pic>
      <p:pic>
        <p:nvPicPr>
          <p:cNvPr id="7" name="Picture 6">
            <a:extLst>
              <a:ext uri="{FF2B5EF4-FFF2-40B4-BE49-F238E27FC236}">
                <a16:creationId xmlns:a16="http://schemas.microsoft.com/office/drawing/2014/main" id="{EDC5CCE2-88CB-0594-6CDD-A9E55B4E42EB}"/>
              </a:ext>
            </a:extLst>
          </p:cNvPr>
          <p:cNvPicPr/>
          <p:nvPr/>
        </p:nvPicPr>
        <p:blipFill>
          <a:blip r:embed="rId5"/>
          <a:stretch>
            <a:fillRect/>
          </a:stretch>
        </p:blipFill>
        <p:spPr>
          <a:xfrm>
            <a:off x="9028760" y="3853588"/>
            <a:ext cx="3073146" cy="2214218"/>
          </a:xfrm>
          <a:prstGeom prst="rect">
            <a:avLst/>
          </a:prstGeom>
        </p:spPr>
      </p:pic>
      <p:sp>
        <p:nvSpPr>
          <p:cNvPr id="3" name="Slide Number Placeholder 1">
            <a:extLst>
              <a:ext uri="{FF2B5EF4-FFF2-40B4-BE49-F238E27FC236}">
                <a16:creationId xmlns:a16="http://schemas.microsoft.com/office/drawing/2014/main" id="{AC44674F-81B5-9A9C-8644-D997048CE79A}"/>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199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600" y="204190"/>
            <a:ext cx="10972800" cy="550527"/>
          </a:xfrm>
        </p:spPr>
        <p:txBody>
          <a:bodyPr>
            <a:normAutofit/>
          </a:bodyPr>
          <a:lstStyle/>
          <a:p>
            <a:r>
              <a:rPr lang="en-US" dirty="0"/>
              <a:t>PROJECT REFERENCES</a:t>
            </a:r>
            <a:endParaRPr lang="en-GB" dirty="0"/>
          </a:p>
        </p:txBody>
      </p:sp>
      <p:sp>
        <p:nvSpPr>
          <p:cNvPr id="7" name="Slide Number Placeholder 3">
            <a:extLst>
              <a:ext uri="{FF2B5EF4-FFF2-40B4-BE49-F238E27FC236}">
                <a16:creationId xmlns:a16="http://schemas.microsoft.com/office/drawing/2014/main" id="{F2FCD761-63A5-D2FD-1DB1-9C5DD14B913B}"/>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13" name="object 3">
            <a:extLst>
              <a:ext uri="{FF2B5EF4-FFF2-40B4-BE49-F238E27FC236}">
                <a16:creationId xmlns:a16="http://schemas.microsoft.com/office/drawing/2014/main" id="{6ACBC65E-E620-5E73-AA0A-09BFDC4958DC}"/>
              </a:ext>
            </a:extLst>
          </p:cNvPr>
          <p:cNvSpPr txBox="1"/>
          <p:nvPr/>
        </p:nvSpPr>
        <p:spPr>
          <a:xfrm>
            <a:off x="666124" y="871322"/>
            <a:ext cx="6518145" cy="646331"/>
          </a:xfrm>
          <a:prstGeom prst="rect">
            <a:avLst/>
          </a:prstGeom>
        </p:spPr>
        <p:txBody>
          <a:bodyPr vert="horz" wrap="square" lIns="0" tIns="12700" rIns="0" bIns="0" rtlCol="0">
            <a:spAutoFit/>
          </a:bodyPr>
          <a:lstStyle/>
          <a:p>
            <a:pPr marL="15875" marR="0" lvl="0" indent="0" defTabSz="914400" eaLnBrk="1" fontAlgn="auto" latinLnBrk="0" hangingPunct="1">
              <a:lnSpc>
                <a:spcPct val="100000"/>
              </a:lnSpc>
              <a:spcBef>
                <a:spcPts val="100"/>
              </a:spcBef>
              <a:spcAft>
                <a:spcPts val="0"/>
              </a:spcAft>
              <a:buClrTx/>
              <a:buSzTx/>
              <a:buFontTx/>
              <a:buNone/>
              <a:tabLst/>
              <a:defRPr/>
            </a:pPr>
            <a:r>
              <a:rPr kumimoji="0" sz="2000" u="none" strike="noStrike" kern="0" cap="none" normalizeH="0" baseline="0" noProof="0" dirty="0">
                <a:ln>
                  <a:noFill/>
                </a:ln>
                <a:solidFill>
                  <a:srgbClr val="41B866"/>
                </a:solidFill>
                <a:effectLst/>
                <a:uLnTx/>
                <a:uFillTx/>
                <a:latin typeface="Gotham Medium" pitchFamily="2" charset="0"/>
                <a:cs typeface="Gotham Medium" pitchFamily="2" charset="0"/>
              </a:rPr>
              <a:t>CASE STUDY – </a:t>
            </a:r>
            <a:r>
              <a:rPr kumimoji="0" sz="2925" u="none" strike="noStrike" kern="0" cap="none" normalizeH="0" baseline="1424" noProof="0" dirty="0">
                <a:ln>
                  <a:noFill/>
                </a:ln>
                <a:solidFill>
                  <a:srgbClr val="41B866"/>
                </a:solidFill>
                <a:effectLst/>
                <a:uLnTx/>
                <a:uFillTx/>
                <a:latin typeface="Gotham Medium" pitchFamily="2" charset="0"/>
                <a:cs typeface="Gotham Medium" pitchFamily="2" charset="0"/>
              </a:rPr>
              <a:t>LA RAMS STADIUM</a:t>
            </a:r>
            <a:endParaRPr kumimoji="0" sz="2925" u="none" strike="noStrike" kern="0" cap="none" normalizeH="0" baseline="1424" noProof="0" dirty="0">
              <a:ln>
                <a:noFill/>
              </a:ln>
              <a:solidFill>
                <a:sysClr val="windowText" lastClr="000000"/>
              </a:solidFill>
              <a:effectLst/>
              <a:uLnTx/>
              <a:uFillTx/>
              <a:latin typeface="Gotham Medium" pitchFamily="2" charset="0"/>
              <a:cs typeface="Gotham Medium" pitchFamily="2" charset="0"/>
            </a:endParaRPr>
          </a:p>
          <a:p>
            <a:pPr marL="12700" marR="0" lvl="0" indent="0" defTabSz="914400" eaLnBrk="1" fontAlgn="auto" latinLnBrk="0" hangingPunct="1">
              <a:lnSpc>
                <a:spcPct val="100000"/>
              </a:lnSpc>
              <a:spcBef>
                <a:spcPts val="1085"/>
              </a:spcBef>
              <a:spcAft>
                <a:spcPts val="0"/>
              </a:spcAft>
              <a:buClrTx/>
              <a:buSzTx/>
              <a:buFontTx/>
              <a:buNone/>
              <a:tabLst>
                <a:tab pos="1776095" algn="l"/>
              </a:tabLst>
              <a:defRPr/>
            </a:pPr>
            <a:r>
              <a:rPr kumimoji="0" sz="1800" u="none" strike="noStrike" kern="0" cap="none" spc="0" normalizeH="0" baseline="2314" noProof="0" dirty="0">
                <a:ln>
                  <a:noFill/>
                </a:ln>
                <a:solidFill>
                  <a:srgbClr val="005FAA"/>
                </a:solidFill>
                <a:effectLst/>
                <a:uLnTx/>
                <a:uFillTx/>
                <a:latin typeface="Gotham Medium" pitchFamily="2" charset="0"/>
                <a:cs typeface="Gotham Medium" pitchFamily="2" charset="0"/>
              </a:rPr>
              <a:t>Project</a:t>
            </a:r>
            <a:r>
              <a:rPr kumimoji="0" sz="1800" u="none" strike="noStrike" kern="0" cap="none" spc="-97" normalizeH="0" baseline="2314" noProof="0" dirty="0">
                <a:ln>
                  <a:noFill/>
                </a:ln>
                <a:solidFill>
                  <a:srgbClr val="005FAA"/>
                </a:solidFill>
                <a:effectLst/>
                <a:uLnTx/>
                <a:uFillTx/>
                <a:latin typeface="Gotham Medium" pitchFamily="2" charset="0"/>
                <a:cs typeface="Gotham Medium" pitchFamily="2" charset="0"/>
              </a:rPr>
              <a:t> </a:t>
            </a:r>
            <a:r>
              <a:rPr kumimoji="0" sz="1800" u="none" strike="noStrike" kern="0" cap="none" spc="-30" normalizeH="0" baseline="2314" noProof="0" dirty="0">
                <a:ln>
                  <a:noFill/>
                </a:ln>
                <a:solidFill>
                  <a:srgbClr val="005FAA"/>
                </a:solidFill>
                <a:effectLst/>
                <a:uLnTx/>
                <a:uFillTx/>
                <a:latin typeface="Gotham Medium" pitchFamily="2" charset="0"/>
                <a:cs typeface="Gotham Medium" pitchFamily="2" charset="0"/>
              </a:rPr>
              <a:t>Name:</a:t>
            </a:r>
            <a:r>
              <a:rPr lang="en-US" kern="0" baseline="2314" dirty="0">
                <a:solidFill>
                  <a:srgbClr val="005FAA"/>
                </a:solidFill>
                <a:latin typeface="Gotham Medium" pitchFamily="2" charset="0"/>
                <a:cs typeface="Gotham Medium" pitchFamily="2" charset="0"/>
              </a:rPr>
              <a:t>   </a:t>
            </a:r>
            <a:r>
              <a:rPr kumimoji="0" sz="1200" b="0" i="0" u="none" strike="noStrike" kern="0" cap="none" spc="90" normalizeH="0" baseline="0" noProof="0" dirty="0">
                <a:ln>
                  <a:noFill/>
                </a:ln>
                <a:solidFill>
                  <a:srgbClr val="1D1D1B"/>
                </a:solidFill>
                <a:effectLst/>
                <a:uLnTx/>
                <a:uFillTx/>
                <a:latin typeface="Gotham" pitchFamily="2" charset="0"/>
                <a:cs typeface="Gotham" pitchFamily="2" charset="0"/>
              </a:rPr>
              <a:t>LA</a:t>
            </a:r>
            <a:r>
              <a:rPr kumimoji="0" sz="1200" b="0" i="0" u="none" strike="noStrike" kern="0" cap="none" spc="-75" normalizeH="0" baseline="0" noProof="0" dirty="0">
                <a:ln>
                  <a:noFill/>
                </a:ln>
                <a:solidFill>
                  <a:srgbClr val="1D1D1B"/>
                </a:solidFill>
                <a:effectLst/>
                <a:uLnTx/>
                <a:uFillTx/>
                <a:latin typeface="Gotham" pitchFamily="2" charset="0"/>
                <a:cs typeface="Gotham" pitchFamily="2" charset="0"/>
              </a:rPr>
              <a:t> </a:t>
            </a:r>
            <a:r>
              <a:rPr kumimoji="0" sz="1200" b="0" i="0" u="none" strike="noStrike" kern="0" cap="none" spc="-10" normalizeH="0" baseline="0" noProof="0" dirty="0">
                <a:ln>
                  <a:noFill/>
                </a:ln>
                <a:solidFill>
                  <a:srgbClr val="1D1D1B"/>
                </a:solidFill>
                <a:effectLst/>
                <a:uLnTx/>
                <a:uFillTx/>
                <a:latin typeface="Gotham" pitchFamily="2" charset="0"/>
                <a:cs typeface="Gotham" pitchFamily="2" charset="0"/>
              </a:rPr>
              <a:t>Rams</a:t>
            </a:r>
            <a:r>
              <a:rPr kumimoji="0" sz="1200" b="0" i="0" u="none" strike="noStrike" kern="0" cap="none" spc="-75" normalizeH="0" baseline="0" noProof="0" dirty="0">
                <a:ln>
                  <a:noFill/>
                </a:ln>
                <a:solidFill>
                  <a:srgbClr val="1D1D1B"/>
                </a:solidFill>
                <a:effectLst/>
                <a:uLnTx/>
                <a:uFillTx/>
                <a:latin typeface="Gotham" pitchFamily="2" charset="0"/>
                <a:cs typeface="Gotham" pitchFamily="2" charset="0"/>
              </a:rPr>
              <a:t> </a:t>
            </a:r>
            <a:r>
              <a:rPr kumimoji="0" sz="1200" b="0" i="0" u="none" strike="noStrike" kern="0" cap="none" spc="-10" normalizeH="0" baseline="0" noProof="0" dirty="0">
                <a:ln>
                  <a:noFill/>
                </a:ln>
                <a:solidFill>
                  <a:srgbClr val="1D1D1B"/>
                </a:solidFill>
                <a:effectLst/>
                <a:uLnTx/>
                <a:uFillTx/>
                <a:latin typeface="Gotham" pitchFamily="2" charset="0"/>
                <a:cs typeface="Gotham" pitchFamily="2" charset="0"/>
              </a:rPr>
              <a:t>Stadium</a:t>
            </a:r>
            <a:endParaRPr kumimoji="0" sz="1200" b="0" i="0" u="none" strike="noStrike" kern="0" cap="none" spc="0" normalizeH="0" baseline="0" noProof="0" dirty="0">
              <a:ln>
                <a:noFill/>
              </a:ln>
              <a:solidFill>
                <a:sysClr val="windowText" lastClr="000000"/>
              </a:solidFill>
              <a:effectLst/>
              <a:uLnTx/>
              <a:uFillTx/>
              <a:latin typeface="Gotham" pitchFamily="2" charset="0"/>
              <a:cs typeface="Gotham" pitchFamily="2" charset="0"/>
            </a:endParaRPr>
          </a:p>
        </p:txBody>
      </p:sp>
      <p:sp>
        <p:nvSpPr>
          <p:cNvPr id="14" name="object 4">
            <a:extLst>
              <a:ext uri="{FF2B5EF4-FFF2-40B4-BE49-F238E27FC236}">
                <a16:creationId xmlns:a16="http://schemas.microsoft.com/office/drawing/2014/main" id="{7A5ED9E9-3AAB-5D3D-404A-E5B1634DF1F1}"/>
              </a:ext>
            </a:extLst>
          </p:cNvPr>
          <p:cNvSpPr txBox="1"/>
          <p:nvPr/>
        </p:nvSpPr>
        <p:spPr>
          <a:xfrm>
            <a:off x="666124" y="1563373"/>
            <a:ext cx="1096036" cy="754694"/>
          </a:xfrm>
          <a:prstGeom prst="rect">
            <a:avLst/>
          </a:prstGeom>
        </p:spPr>
        <p:txBody>
          <a:bodyPr vert="horz" wrap="square" lIns="0" tIns="15875" rIns="0" bIns="0" rtlCol="0">
            <a:spAutoFit/>
          </a:bodyPr>
          <a:lstStyle/>
          <a:p>
            <a:pPr marL="12700" marR="5080" lvl="0" indent="0" defTabSz="914400" eaLnBrk="1" fontAlgn="auto" latinLnBrk="0" hangingPunct="1">
              <a:spcBef>
                <a:spcPts val="125"/>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Volume: Commodity: Origin: Destination:</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15" name="object 5">
            <a:extLst>
              <a:ext uri="{FF2B5EF4-FFF2-40B4-BE49-F238E27FC236}">
                <a16:creationId xmlns:a16="http://schemas.microsoft.com/office/drawing/2014/main" id="{569912E1-25E1-EC05-FAD8-F1325638F054}"/>
              </a:ext>
            </a:extLst>
          </p:cNvPr>
          <p:cNvSpPr txBox="1"/>
          <p:nvPr/>
        </p:nvSpPr>
        <p:spPr>
          <a:xfrm>
            <a:off x="1886396" y="1563373"/>
            <a:ext cx="2147570" cy="777136"/>
          </a:xfrm>
          <a:prstGeom prst="rect">
            <a:avLst/>
          </a:prstGeom>
        </p:spPr>
        <p:txBody>
          <a:bodyPr vert="horz" wrap="square" lIns="0" tIns="12700" rIns="0" bIns="0" rtlCol="0">
            <a:spAutoFit/>
          </a:bodyPr>
          <a:lstStyle/>
          <a:p>
            <a:pPr marL="12700" marR="5080" lvl="0" indent="0" defTabSz="914400" eaLnBrk="1" fontAlgn="auto" latinLnBrk="0" hangingPunct="1">
              <a:spcBef>
                <a:spcPts val="100"/>
              </a:spcBef>
              <a:spcAft>
                <a:spcPts val="0"/>
              </a:spcAft>
              <a:buClrTx/>
              <a:buSzTx/>
              <a:buFontTx/>
              <a:buNone/>
              <a:tabLst/>
              <a:defRPr/>
            </a:pPr>
            <a:r>
              <a:rPr sz="1200" kern="0" dirty="0">
                <a:solidFill>
                  <a:srgbClr val="1D1D1B"/>
                </a:solidFill>
                <a:latin typeface="Gotham" pitchFamily="2" charset="0"/>
                <a:cs typeface="Gotham" pitchFamily="2" charset="0"/>
              </a:rPr>
              <a:t>2,000 cbm, max. GW 35 MT </a:t>
            </a:r>
            <a:r>
              <a:rPr kumimoji="0" sz="1200" b="0" i="0" u="none" strike="noStrike" kern="0" cap="none" normalizeH="0" baseline="0" noProof="0" dirty="0">
                <a:ln>
                  <a:noFill/>
                </a:ln>
                <a:solidFill>
                  <a:srgbClr val="1D1D1B"/>
                </a:solidFill>
                <a:effectLst/>
                <a:uLnTx/>
                <a:uFillTx/>
                <a:latin typeface="Gotham" pitchFamily="2" charset="0"/>
                <a:cs typeface="Gotham" pitchFamily="2" charset="0"/>
              </a:rPr>
              <a:t>Steel pipe column</a:t>
            </a:r>
            <a:endParaRPr kumimoji="0" sz="1200" b="0" i="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0" lvl="0" indent="0" defTabSz="914400" eaLnBrk="1" fontAlgn="auto" latinLnBrk="0" hangingPunct="1">
              <a:spcBef>
                <a:spcPts val="45"/>
              </a:spcBef>
              <a:spcAft>
                <a:spcPts val="0"/>
              </a:spcAft>
              <a:buClrTx/>
              <a:buSzTx/>
              <a:buFontTx/>
              <a:buNone/>
              <a:tabLst/>
              <a:defRPr/>
            </a:pPr>
            <a:r>
              <a:rPr kumimoji="0" sz="1200" b="0" i="0" u="none" strike="noStrike" kern="0" cap="none" normalizeH="0" baseline="0" noProof="0" dirty="0">
                <a:ln>
                  <a:noFill/>
                </a:ln>
                <a:solidFill>
                  <a:srgbClr val="1D1D1B"/>
                </a:solidFill>
                <a:effectLst/>
                <a:uLnTx/>
                <a:uFillTx/>
                <a:latin typeface="Gotham" pitchFamily="2" charset="0"/>
                <a:cs typeface="Gotham" pitchFamily="2" charset="0"/>
              </a:rPr>
              <a:t>Thailand</a:t>
            </a:r>
            <a:endParaRPr kumimoji="0" sz="1200" b="0" i="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0" lvl="0" indent="0" defTabSz="914400" eaLnBrk="1" fontAlgn="auto" latinLnBrk="0" hangingPunct="1">
              <a:spcBef>
                <a:spcPts val="170"/>
              </a:spcBef>
              <a:spcAft>
                <a:spcPts val="0"/>
              </a:spcAft>
              <a:buClrTx/>
              <a:buSzTx/>
              <a:buFontTx/>
              <a:buNone/>
              <a:tabLst/>
              <a:defRPr/>
            </a:pPr>
            <a:r>
              <a:rPr kumimoji="0" sz="1200" b="0" i="0" u="none" strike="noStrike" kern="0" cap="none" normalizeH="0" baseline="0" noProof="0" dirty="0">
                <a:ln>
                  <a:noFill/>
                </a:ln>
                <a:solidFill>
                  <a:srgbClr val="1D1D1B"/>
                </a:solidFill>
                <a:effectLst/>
                <a:uLnTx/>
                <a:uFillTx/>
                <a:latin typeface="Gotham" pitchFamily="2" charset="0"/>
                <a:cs typeface="Gotham" pitchFamily="2" charset="0"/>
              </a:rPr>
              <a:t>Los Angeles, USA</a:t>
            </a:r>
            <a:endParaRPr kumimoji="0" sz="1200" b="0" i="0"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sp>
        <p:nvSpPr>
          <p:cNvPr id="16" name="object 6">
            <a:extLst>
              <a:ext uri="{FF2B5EF4-FFF2-40B4-BE49-F238E27FC236}">
                <a16:creationId xmlns:a16="http://schemas.microsoft.com/office/drawing/2014/main" id="{A1AEE7E2-0243-A3F1-294A-69FF5C294ADC}"/>
              </a:ext>
            </a:extLst>
          </p:cNvPr>
          <p:cNvSpPr txBox="1"/>
          <p:nvPr/>
        </p:nvSpPr>
        <p:spPr>
          <a:xfrm>
            <a:off x="666124" y="2436498"/>
            <a:ext cx="4537710" cy="19749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u="none" strike="noStrike" kern="0" cap="none" spc="-10"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spc="0" normalizeH="0" baseline="0" noProof="0" dirty="0">
              <a:ln>
                <a:noFill/>
              </a:ln>
              <a:solidFill>
                <a:sysClr val="windowText" lastClr="000000"/>
              </a:solidFill>
              <a:effectLst/>
              <a:uLnTx/>
              <a:uFillTx/>
              <a:latin typeface="Gotham Medium" pitchFamily="2" charset="0"/>
              <a:cs typeface="Gotham Medium" pitchFamily="2" charset="0"/>
            </a:endParaRPr>
          </a:p>
        </p:txBody>
      </p:sp>
      <p:grpSp>
        <p:nvGrpSpPr>
          <p:cNvPr id="17" name="object 7">
            <a:extLst>
              <a:ext uri="{FF2B5EF4-FFF2-40B4-BE49-F238E27FC236}">
                <a16:creationId xmlns:a16="http://schemas.microsoft.com/office/drawing/2014/main" id="{FC513540-D4E3-AE5C-B405-D0B0360A776D}"/>
              </a:ext>
            </a:extLst>
          </p:cNvPr>
          <p:cNvGrpSpPr/>
          <p:nvPr/>
        </p:nvGrpSpPr>
        <p:grpSpPr>
          <a:xfrm>
            <a:off x="5925272" y="1302726"/>
            <a:ext cx="5592746" cy="4252817"/>
            <a:chOff x="5419023" y="1251932"/>
            <a:chExt cx="6568735" cy="4225556"/>
          </a:xfrm>
        </p:grpSpPr>
        <p:pic>
          <p:nvPicPr>
            <p:cNvPr id="18" name="object 8">
              <a:extLst>
                <a:ext uri="{FF2B5EF4-FFF2-40B4-BE49-F238E27FC236}">
                  <a16:creationId xmlns:a16="http://schemas.microsoft.com/office/drawing/2014/main" id="{FF78C70A-A3DA-C582-3159-6B1EE5F24E66}"/>
                </a:ext>
              </a:extLst>
            </p:cNvPr>
            <p:cNvPicPr/>
            <p:nvPr/>
          </p:nvPicPr>
          <p:blipFill>
            <a:blip r:embed="rId3" cstate="print"/>
            <a:stretch>
              <a:fillRect/>
            </a:stretch>
          </p:blipFill>
          <p:spPr>
            <a:xfrm>
              <a:off x="5457494" y="1261043"/>
              <a:ext cx="6521023" cy="2103385"/>
            </a:xfrm>
            <a:prstGeom prst="rect">
              <a:avLst/>
            </a:prstGeom>
          </p:spPr>
        </p:pic>
        <p:sp>
          <p:nvSpPr>
            <p:cNvPr id="19" name="object 9">
              <a:extLst>
                <a:ext uri="{FF2B5EF4-FFF2-40B4-BE49-F238E27FC236}">
                  <a16:creationId xmlns:a16="http://schemas.microsoft.com/office/drawing/2014/main" id="{2B125DA6-BE66-B148-72E6-2FD6810BEE3A}"/>
                </a:ext>
              </a:extLst>
            </p:cNvPr>
            <p:cNvSpPr/>
            <p:nvPr/>
          </p:nvSpPr>
          <p:spPr>
            <a:xfrm>
              <a:off x="8709888" y="1251932"/>
              <a:ext cx="3277870" cy="2122170"/>
            </a:xfrm>
            <a:custGeom>
              <a:avLst/>
              <a:gdLst/>
              <a:ahLst/>
              <a:cxnLst/>
              <a:rect l="l" t="t" r="r" b="b"/>
              <a:pathLst>
                <a:path w="3277870" h="2122170">
                  <a:moveTo>
                    <a:pt x="0" y="0"/>
                  </a:moveTo>
                  <a:lnTo>
                    <a:pt x="3277452" y="0"/>
                  </a:lnTo>
                  <a:lnTo>
                    <a:pt x="3277452" y="2121606"/>
                  </a:lnTo>
                  <a:lnTo>
                    <a:pt x="0" y="2121606"/>
                  </a:lnTo>
                  <a:lnTo>
                    <a:pt x="0"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10">
              <a:extLst>
                <a:ext uri="{FF2B5EF4-FFF2-40B4-BE49-F238E27FC236}">
                  <a16:creationId xmlns:a16="http://schemas.microsoft.com/office/drawing/2014/main" id="{16E228B9-C779-50E0-AF83-826C24D0F69F}"/>
                </a:ext>
              </a:extLst>
            </p:cNvPr>
            <p:cNvPicPr/>
            <p:nvPr/>
          </p:nvPicPr>
          <p:blipFill>
            <a:blip r:embed="rId4" cstate="print"/>
            <a:stretch>
              <a:fillRect/>
            </a:stretch>
          </p:blipFill>
          <p:spPr>
            <a:xfrm>
              <a:off x="5457494" y="3364430"/>
              <a:ext cx="3231568" cy="2103385"/>
            </a:xfrm>
            <a:prstGeom prst="rect">
              <a:avLst/>
            </a:prstGeom>
          </p:spPr>
        </p:pic>
        <p:sp>
          <p:nvSpPr>
            <p:cNvPr id="21" name="object 11">
              <a:extLst>
                <a:ext uri="{FF2B5EF4-FFF2-40B4-BE49-F238E27FC236}">
                  <a16:creationId xmlns:a16="http://schemas.microsoft.com/office/drawing/2014/main" id="{D4EB78D9-AB0E-67D2-DBDD-399D7278DC3A}"/>
                </a:ext>
              </a:extLst>
            </p:cNvPr>
            <p:cNvSpPr/>
            <p:nvPr/>
          </p:nvSpPr>
          <p:spPr>
            <a:xfrm>
              <a:off x="5419023" y="3355318"/>
              <a:ext cx="3279140" cy="2122170"/>
            </a:xfrm>
            <a:custGeom>
              <a:avLst/>
              <a:gdLst/>
              <a:ahLst/>
              <a:cxnLst/>
              <a:rect l="l" t="t" r="r" b="b"/>
              <a:pathLst>
                <a:path w="3279140" h="2122170">
                  <a:moveTo>
                    <a:pt x="0" y="0"/>
                  </a:moveTo>
                  <a:lnTo>
                    <a:pt x="3278865" y="0"/>
                  </a:lnTo>
                  <a:lnTo>
                    <a:pt x="3278865" y="2121607"/>
                  </a:lnTo>
                  <a:lnTo>
                    <a:pt x="0" y="2121607"/>
                  </a:lnTo>
                  <a:lnTo>
                    <a:pt x="0"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2" name="object 12">
              <a:extLst>
                <a:ext uri="{FF2B5EF4-FFF2-40B4-BE49-F238E27FC236}">
                  <a16:creationId xmlns:a16="http://schemas.microsoft.com/office/drawing/2014/main" id="{78A06F6D-6C1E-A98E-04C2-1ABED345E735}"/>
                </a:ext>
              </a:extLst>
            </p:cNvPr>
            <p:cNvPicPr/>
            <p:nvPr/>
          </p:nvPicPr>
          <p:blipFill>
            <a:blip r:embed="rId5" cstate="print"/>
            <a:stretch>
              <a:fillRect/>
            </a:stretch>
          </p:blipFill>
          <p:spPr>
            <a:xfrm>
              <a:off x="8718712" y="3364430"/>
              <a:ext cx="3259804" cy="2103385"/>
            </a:xfrm>
            <a:prstGeom prst="rect">
              <a:avLst/>
            </a:prstGeom>
          </p:spPr>
        </p:pic>
        <p:sp>
          <p:nvSpPr>
            <p:cNvPr id="23" name="object 13">
              <a:extLst>
                <a:ext uri="{FF2B5EF4-FFF2-40B4-BE49-F238E27FC236}">
                  <a16:creationId xmlns:a16="http://schemas.microsoft.com/office/drawing/2014/main" id="{CEC06868-4716-3388-6343-4E64707E15F2}"/>
                </a:ext>
              </a:extLst>
            </p:cNvPr>
            <p:cNvSpPr/>
            <p:nvPr/>
          </p:nvSpPr>
          <p:spPr>
            <a:xfrm>
              <a:off x="8709888" y="3355318"/>
              <a:ext cx="3277870" cy="2122170"/>
            </a:xfrm>
            <a:custGeom>
              <a:avLst/>
              <a:gdLst/>
              <a:ahLst/>
              <a:cxnLst/>
              <a:rect l="l" t="t" r="r" b="b"/>
              <a:pathLst>
                <a:path w="3277870" h="2122170">
                  <a:moveTo>
                    <a:pt x="0" y="0"/>
                  </a:moveTo>
                  <a:lnTo>
                    <a:pt x="3277452" y="0"/>
                  </a:lnTo>
                  <a:lnTo>
                    <a:pt x="3277452" y="2121607"/>
                  </a:lnTo>
                  <a:lnTo>
                    <a:pt x="0" y="2121607"/>
                  </a:lnTo>
                  <a:lnTo>
                    <a:pt x="0"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TextBox 23">
            <a:extLst>
              <a:ext uri="{FF2B5EF4-FFF2-40B4-BE49-F238E27FC236}">
                <a16:creationId xmlns:a16="http://schemas.microsoft.com/office/drawing/2014/main" id="{BDA76264-CE8A-D4E3-124C-C5D63F2DE0E5}"/>
              </a:ext>
            </a:extLst>
          </p:cNvPr>
          <p:cNvSpPr txBox="1"/>
          <p:nvPr/>
        </p:nvSpPr>
        <p:spPr>
          <a:xfrm>
            <a:off x="1762160" y="2442848"/>
            <a:ext cx="3701091" cy="1972335"/>
          </a:xfrm>
          <a:prstGeom prst="rect">
            <a:avLst/>
          </a:prstGeom>
          <a:noFill/>
        </p:spPr>
        <p:txBody>
          <a:bodyPr wrap="square" rtlCol="0">
            <a:spAutoFit/>
          </a:bodyPr>
          <a:lstStyle/>
          <a:p>
            <a:pPr marL="247015" marR="0" lvl="0" indent="-227965" algn="just" defTabSz="914400" eaLnBrk="1" fontAlgn="auto" latinLnBrk="0" hangingPunct="1">
              <a:spcBef>
                <a:spcPts val="1175"/>
              </a:spcBef>
              <a:spcAft>
                <a:spcPts val="0"/>
              </a:spcAft>
              <a:buClr>
                <a:srgbClr val="0B68B2"/>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Pre-Carriage EXW to Laem Chabang port</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0" lvl="0" indent="-227965" algn="just" defTabSz="914400" eaLnBrk="1" fontAlgn="auto" latinLnBrk="0" hangingPunct="1">
              <a:spcBef>
                <a:spcPts val="455"/>
              </a:spcBef>
              <a:spcAft>
                <a:spcPts val="0"/>
              </a:spcAft>
              <a:buClr>
                <a:srgbClr val="0B68B2"/>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Re-loading and FAS delivery at Laem Chabang port</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0" lvl="0" indent="-227965" algn="just" defTabSz="914400" eaLnBrk="1" fontAlgn="auto" latinLnBrk="0" hangingPunct="1">
              <a:spcBef>
                <a:spcPts val="455"/>
              </a:spcBef>
              <a:spcAft>
                <a:spcPts val="0"/>
              </a:spcAft>
              <a:buClr>
                <a:srgbClr val="0B68B2"/>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Loading and securing onto break bulk vessel</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5080" lvl="0" indent="-228600" algn="just" defTabSz="914400" eaLnBrk="1" fontAlgn="auto" latinLnBrk="0" hangingPunct="1">
              <a:spcBef>
                <a:spcPts val="665"/>
              </a:spcBef>
              <a:spcAft>
                <a:spcPts val="0"/>
              </a:spcAft>
              <a:buClr>
                <a:srgbClr val="0B68B2"/>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Break bulk ocean freight from Laem Chabang port up to Port of Los Angeles + on-carriage to site</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algn="just"/>
            <a:endParaRPr lang="en-VN" sz="1200" dirty="0"/>
          </a:p>
        </p:txBody>
      </p:sp>
    </p:spTree>
    <p:extLst>
      <p:ext uri="{BB962C8B-B14F-4D97-AF65-F5344CB8AC3E}">
        <p14:creationId xmlns:p14="http://schemas.microsoft.com/office/powerpoint/2010/main" val="330110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599" y="204190"/>
            <a:ext cx="11700933" cy="550527"/>
          </a:xfrm>
        </p:spPr>
        <p:txBody>
          <a:bodyPr/>
          <a:lstStyle/>
          <a:p>
            <a:r>
              <a:rPr lang="en-US" dirty="0"/>
              <a:t>PROJECT REFERENCES</a:t>
            </a:r>
            <a:endParaRPr lang="en-GB" dirty="0"/>
          </a:p>
        </p:txBody>
      </p:sp>
      <p:sp>
        <p:nvSpPr>
          <p:cNvPr id="5" name="Slide Number Placeholder 3">
            <a:extLst>
              <a:ext uri="{FF2B5EF4-FFF2-40B4-BE49-F238E27FC236}">
                <a16:creationId xmlns:a16="http://schemas.microsoft.com/office/drawing/2014/main" id="{E73EA3C0-5569-C7D0-068E-50208A11B07D}"/>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3" name="object 3">
            <a:extLst>
              <a:ext uri="{FF2B5EF4-FFF2-40B4-BE49-F238E27FC236}">
                <a16:creationId xmlns:a16="http://schemas.microsoft.com/office/drawing/2014/main" id="{CA37671C-BC4D-CCAE-05EB-1D1E4015745E}"/>
              </a:ext>
            </a:extLst>
          </p:cNvPr>
          <p:cNvSpPr txBox="1"/>
          <p:nvPr/>
        </p:nvSpPr>
        <p:spPr>
          <a:xfrm>
            <a:off x="669237" y="846581"/>
            <a:ext cx="7975554" cy="32060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u="none" strike="noStrike" kern="0" cap="none" normalizeH="0" baseline="0" noProof="0" dirty="0">
                <a:ln>
                  <a:noFill/>
                </a:ln>
                <a:solidFill>
                  <a:srgbClr val="41B866"/>
                </a:solidFill>
                <a:effectLst/>
                <a:uLnTx/>
                <a:uFillTx/>
                <a:latin typeface="Gotham Medium" pitchFamily="2" charset="0"/>
                <a:cs typeface="Gotham Medium" pitchFamily="2" charset="0"/>
              </a:rPr>
              <a:t>CASE STUDY – </a:t>
            </a:r>
            <a:r>
              <a:rPr kumimoji="0" sz="2925" u="none" strike="noStrike" kern="0" cap="none" normalizeH="0" baseline="1424" noProof="0" dirty="0">
                <a:ln>
                  <a:noFill/>
                </a:ln>
                <a:solidFill>
                  <a:srgbClr val="41B866"/>
                </a:solidFill>
                <a:effectLst/>
                <a:uLnTx/>
                <a:uFillTx/>
                <a:latin typeface="Gotham Medium" pitchFamily="2" charset="0"/>
                <a:cs typeface="Gotham Medium" pitchFamily="2" charset="0"/>
              </a:rPr>
              <a:t>BURLINGAME POINT</a:t>
            </a:r>
            <a:endParaRPr kumimoji="0" sz="2925" u="none" strike="noStrike" kern="0" cap="none" normalizeH="0" baseline="1424" noProof="0" dirty="0">
              <a:ln>
                <a:noFill/>
              </a:ln>
              <a:solidFill>
                <a:sysClr val="windowText" lastClr="000000"/>
              </a:solidFill>
              <a:effectLst/>
              <a:uLnTx/>
              <a:uFillTx/>
              <a:latin typeface="Gotham Medium" pitchFamily="2" charset="0"/>
              <a:cs typeface="Gotham Medium" pitchFamily="2" charset="0"/>
            </a:endParaRPr>
          </a:p>
        </p:txBody>
      </p:sp>
      <p:sp>
        <p:nvSpPr>
          <p:cNvPr id="4" name="object 4">
            <a:extLst>
              <a:ext uri="{FF2B5EF4-FFF2-40B4-BE49-F238E27FC236}">
                <a16:creationId xmlns:a16="http://schemas.microsoft.com/office/drawing/2014/main" id="{0F1DC8E4-50C2-06E4-0F83-C922B808FC42}"/>
              </a:ext>
            </a:extLst>
          </p:cNvPr>
          <p:cNvSpPr txBox="1"/>
          <p:nvPr/>
        </p:nvSpPr>
        <p:spPr>
          <a:xfrm>
            <a:off x="697181" y="1417574"/>
            <a:ext cx="1157144" cy="925253"/>
          </a:xfrm>
          <a:prstGeom prst="rect">
            <a:avLst/>
          </a:prstGeom>
        </p:spPr>
        <p:txBody>
          <a:bodyPr vert="horz" wrap="square" lIns="0" tIns="1905" rIns="0" bIns="0" rtlCol="0">
            <a:spAutoFit/>
          </a:bodyPr>
          <a:lstStyle/>
          <a:p>
            <a:pPr marL="12700">
              <a:spcBef>
                <a:spcPts val="100"/>
              </a:spcBef>
              <a:defRPr/>
            </a:pPr>
            <a:r>
              <a:rPr sz="1200" kern="0" dirty="0">
                <a:solidFill>
                  <a:srgbClr val="005FAA"/>
                </a:solidFill>
                <a:latin typeface="Gotham Medium" pitchFamily="2" charset="0"/>
                <a:cs typeface="Gotham Medium" pitchFamily="2" charset="0"/>
              </a:rPr>
              <a:t>Project Name: Volume: Commodity: Origin: Destination:</a:t>
            </a:r>
          </a:p>
        </p:txBody>
      </p:sp>
      <p:sp>
        <p:nvSpPr>
          <p:cNvPr id="6" name="object 5">
            <a:extLst>
              <a:ext uri="{FF2B5EF4-FFF2-40B4-BE49-F238E27FC236}">
                <a16:creationId xmlns:a16="http://schemas.microsoft.com/office/drawing/2014/main" id="{4CAB1C4D-CD75-805D-F3B3-5D12830AF47B}"/>
              </a:ext>
            </a:extLst>
          </p:cNvPr>
          <p:cNvSpPr txBox="1"/>
          <p:nvPr/>
        </p:nvSpPr>
        <p:spPr>
          <a:xfrm>
            <a:off x="2010040" y="1417574"/>
            <a:ext cx="2150745" cy="982980"/>
          </a:xfrm>
          <a:prstGeom prst="rect">
            <a:avLst/>
          </a:prstGeom>
        </p:spPr>
        <p:txBody>
          <a:bodyPr vert="horz" wrap="square" lIns="0" tIns="3175" rIns="0" bIns="0" rtlCol="0">
            <a:spAutoFit/>
          </a:bodyPr>
          <a:lstStyle/>
          <a:p>
            <a:pPr marL="12700" marR="5080" lvl="0" indent="0" defTabSz="914400" eaLnBrk="1" fontAlgn="auto" latinLnBrk="0" hangingPunct="1">
              <a:spcBef>
                <a:spcPts val="25"/>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Burlingame Point Project 5,000 cbm, Max. GW 20 MT</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0" lvl="0" indent="0" defTabSz="914400" eaLnBrk="1" fontAlgn="auto" latinLnBrk="0" hangingPunct="1">
              <a:spcBef>
                <a:spcPts val="5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Steel beams</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1027430" lvl="0" indent="0" defTabSz="914400" eaLnBrk="1" fontAlgn="auto" latinLnBrk="0" hangingPunct="1">
              <a:spcBef>
                <a:spcPts val="12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Thailand Stockton, USA</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sp>
        <p:nvSpPr>
          <p:cNvPr id="7" name="object 6">
            <a:extLst>
              <a:ext uri="{FF2B5EF4-FFF2-40B4-BE49-F238E27FC236}">
                <a16:creationId xmlns:a16="http://schemas.microsoft.com/office/drawing/2014/main" id="{355998F4-E14C-FCBC-9985-813B98416CCD}"/>
              </a:ext>
            </a:extLst>
          </p:cNvPr>
          <p:cNvSpPr txBox="1"/>
          <p:nvPr/>
        </p:nvSpPr>
        <p:spPr>
          <a:xfrm>
            <a:off x="697181" y="2456059"/>
            <a:ext cx="486664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grpSp>
        <p:nvGrpSpPr>
          <p:cNvPr id="8" name="object 7">
            <a:extLst>
              <a:ext uri="{FF2B5EF4-FFF2-40B4-BE49-F238E27FC236}">
                <a16:creationId xmlns:a16="http://schemas.microsoft.com/office/drawing/2014/main" id="{2B00A9FD-AC87-7A1C-D84B-5F8410DAD16D}"/>
              </a:ext>
            </a:extLst>
          </p:cNvPr>
          <p:cNvGrpSpPr/>
          <p:nvPr/>
        </p:nvGrpSpPr>
        <p:grpSpPr>
          <a:xfrm>
            <a:off x="5761972" y="1259046"/>
            <a:ext cx="5732847" cy="3914827"/>
            <a:chOff x="5652415" y="1226215"/>
            <a:chExt cx="6442075" cy="4185285"/>
          </a:xfrm>
        </p:grpSpPr>
        <p:pic>
          <p:nvPicPr>
            <p:cNvPr id="10" name="object 8">
              <a:extLst>
                <a:ext uri="{FF2B5EF4-FFF2-40B4-BE49-F238E27FC236}">
                  <a16:creationId xmlns:a16="http://schemas.microsoft.com/office/drawing/2014/main" id="{18228E4F-F9A5-0EBA-372C-17ADFF8A95EE}"/>
                </a:ext>
              </a:extLst>
            </p:cNvPr>
            <p:cNvPicPr/>
            <p:nvPr/>
          </p:nvPicPr>
          <p:blipFill>
            <a:blip r:embed="rId3" cstate="print"/>
            <a:stretch>
              <a:fillRect/>
            </a:stretch>
          </p:blipFill>
          <p:spPr>
            <a:xfrm>
              <a:off x="5670736" y="1243898"/>
              <a:ext cx="3487713" cy="4149765"/>
            </a:xfrm>
            <a:prstGeom prst="rect">
              <a:avLst/>
            </a:prstGeom>
          </p:spPr>
        </p:pic>
        <p:sp>
          <p:nvSpPr>
            <p:cNvPr id="11" name="object 9">
              <a:extLst>
                <a:ext uri="{FF2B5EF4-FFF2-40B4-BE49-F238E27FC236}">
                  <a16:creationId xmlns:a16="http://schemas.microsoft.com/office/drawing/2014/main" id="{AD38ABEE-5486-C827-3030-39C270DFFBAF}"/>
                </a:ext>
              </a:extLst>
            </p:cNvPr>
            <p:cNvSpPr/>
            <p:nvPr/>
          </p:nvSpPr>
          <p:spPr>
            <a:xfrm>
              <a:off x="5661940" y="3037149"/>
              <a:ext cx="3505835" cy="2364740"/>
            </a:xfrm>
            <a:custGeom>
              <a:avLst/>
              <a:gdLst/>
              <a:ahLst/>
              <a:cxnLst/>
              <a:rect l="l" t="t" r="r" b="b"/>
              <a:pathLst>
                <a:path w="3505834" h="2364740">
                  <a:moveTo>
                    <a:pt x="0" y="0"/>
                  </a:moveTo>
                  <a:lnTo>
                    <a:pt x="3505307" y="0"/>
                  </a:lnTo>
                  <a:lnTo>
                    <a:pt x="3505307" y="2364675"/>
                  </a:lnTo>
                  <a:lnTo>
                    <a:pt x="0" y="2364675"/>
                  </a:lnTo>
                  <a:lnTo>
                    <a:pt x="0"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0">
              <a:extLst>
                <a:ext uri="{FF2B5EF4-FFF2-40B4-BE49-F238E27FC236}">
                  <a16:creationId xmlns:a16="http://schemas.microsoft.com/office/drawing/2014/main" id="{2B962EBB-216D-4E1B-EC00-83EC7270218E}"/>
                </a:ext>
              </a:extLst>
            </p:cNvPr>
            <p:cNvPicPr/>
            <p:nvPr/>
          </p:nvPicPr>
          <p:blipFill>
            <a:blip r:embed="rId4" cstate="print"/>
            <a:stretch>
              <a:fillRect/>
            </a:stretch>
          </p:blipFill>
          <p:spPr>
            <a:xfrm>
              <a:off x="9158450" y="1243898"/>
              <a:ext cx="2917686" cy="1798797"/>
            </a:xfrm>
            <a:prstGeom prst="rect">
              <a:avLst/>
            </a:prstGeom>
          </p:spPr>
        </p:pic>
        <p:sp>
          <p:nvSpPr>
            <p:cNvPr id="13" name="object 11">
              <a:extLst>
                <a:ext uri="{FF2B5EF4-FFF2-40B4-BE49-F238E27FC236}">
                  <a16:creationId xmlns:a16="http://schemas.microsoft.com/office/drawing/2014/main" id="{68818F64-B95B-614E-D4AD-FA9259AE3944}"/>
                </a:ext>
              </a:extLst>
            </p:cNvPr>
            <p:cNvSpPr/>
            <p:nvPr/>
          </p:nvSpPr>
          <p:spPr>
            <a:xfrm>
              <a:off x="9149654" y="1235740"/>
              <a:ext cx="2935605" cy="1815464"/>
            </a:xfrm>
            <a:custGeom>
              <a:avLst/>
              <a:gdLst/>
              <a:ahLst/>
              <a:cxnLst/>
              <a:rect l="l" t="t" r="r" b="b"/>
              <a:pathLst>
                <a:path w="2935604" h="1815464">
                  <a:moveTo>
                    <a:pt x="0" y="0"/>
                  </a:moveTo>
                  <a:lnTo>
                    <a:pt x="2935282" y="0"/>
                  </a:lnTo>
                  <a:lnTo>
                    <a:pt x="2935282" y="1815116"/>
                  </a:lnTo>
                  <a:lnTo>
                    <a:pt x="0" y="1815116"/>
                  </a:lnTo>
                  <a:lnTo>
                    <a:pt x="0"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5" name="object 12">
              <a:extLst>
                <a:ext uri="{FF2B5EF4-FFF2-40B4-BE49-F238E27FC236}">
                  <a16:creationId xmlns:a16="http://schemas.microsoft.com/office/drawing/2014/main" id="{055EC235-F616-C8FF-E4C3-CC8AAC3947F7}"/>
                </a:ext>
              </a:extLst>
            </p:cNvPr>
            <p:cNvPicPr/>
            <p:nvPr/>
          </p:nvPicPr>
          <p:blipFill>
            <a:blip r:embed="rId5" cstate="print"/>
            <a:stretch>
              <a:fillRect/>
            </a:stretch>
          </p:blipFill>
          <p:spPr>
            <a:xfrm>
              <a:off x="9158450" y="3045307"/>
              <a:ext cx="2917686" cy="2348358"/>
            </a:xfrm>
            <a:prstGeom prst="rect">
              <a:avLst/>
            </a:prstGeom>
          </p:spPr>
        </p:pic>
        <p:sp>
          <p:nvSpPr>
            <p:cNvPr id="17" name="object 13">
              <a:extLst>
                <a:ext uri="{FF2B5EF4-FFF2-40B4-BE49-F238E27FC236}">
                  <a16:creationId xmlns:a16="http://schemas.microsoft.com/office/drawing/2014/main" id="{CBBB6F41-92D4-2BCD-6D4A-0638B811A709}"/>
                </a:ext>
              </a:extLst>
            </p:cNvPr>
            <p:cNvSpPr/>
            <p:nvPr/>
          </p:nvSpPr>
          <p:spPr>
            <a:xfrm>
              <a:off x="9149654" y="3037149"/>
              <a:ext cx="2935605" cy="2364740"/>
            </a:xfrm>
            <a:custGeom>
              <a:avLst/>
              <a:gdLst/>
              <a:ahLst/>
              <a:cxnLst/>
              <a:rect l="l" t="t" r="r" b="b"/>
              <a:pathLst>
                <a:path w="2935604" h="2364740">
                  <a:moveTo>
                    <a:pt x="0" y="0"/>
                  </a:moveTo>
                  <a:lnTo>
                    <a:pt x="2935282" y="0"/>
                  </a:lnTo>
                  <a:lnTo>
                    <a:pt x="2935282" y="2364675"/>
                  </a:lnTo>
                  <a:lnTo>
                    <a:pt x="0" y="2364675"/>
                  </a:lnTo>
                  <a:lnTo>
                    <a:pt x="0"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TextBox 18">
            <a:extLst>
              <a:ext uri="{FF2B5EF4-FFF2-40B4-BE49-F238E27FC236}">
                <a16:creationId xmlns:a16="http://schemas.microsoft.com/office/drawing/2014/main" id="{5AD89AFC-95D9-FE42-9DF9-3B7ECF289967}"/>
              </a:ext>
            </a:extLst>
          </p:cNvPr>
          <p:cNvSpPr txBox="1"/>
          <p:nvPr/>
        </p:nvSpPr>
        <p:spPr>
          <a:xfrm>
            <a:off x="1912202" y="2458745"/>
            <a:ext cx="3858611" cy="1838965"/>
          </a:xfrm>
          <a:prstGeom prst="rect">
            <a:avLst/>
          </a:prstGeom>
          <a:noFill/>
        </p:spPr>
        <p:txBody>
          <a:bodyPr wrap="square" rtlCol="0">
            <a:spAutoFit/>
          </a:bodyPr>
          <a:lstStyle/>
          <a:p>
            <a:pPr marL="247015" marR="0" lvl="0" indent="-228600" defTabSz="914400" eaLnBrk="1" fontAlgn="auto" latinLnBrk="0" hangingPunct="1">
              <a:spcBef>
                <a:spcPts val="1150"/>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Pre-Carriage EXW to Laem Chabang port</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0" lvl="0" indent="-228600" defTabSz="914400" eaLnBrk="1" fontAlgn="auto" latinLnBrk="0" hangingPunct="1">
              <a:spcBef>
                <a:spcPts val="480"/>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Re-loading and FAS delivery at Laem Chabang port</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0" lvl="0" indent="-228600" defTabSz="914400" eaLnBrk="1" fontAlgn="auto" latinLnBrk="0" hangingPunct="1">
              <a:spcBef>
                <a:spcPts val="455"/>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Loading and securing onto break bulk vessel</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5080" lvl="0" indent="-228600" defTabSz="914400" eaLnBrk="1" fontAlgn="auto" latinLnBrk="0" hangingPunct="1">
              <a:spcBef>
                <a:spcPts val="640"/>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Break bulk ocean freight from Laem Chabang port to port of Stockton</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0" lvl="0" indent="-228600" defTabSz="914400" eaLnBrk="1" fontAlgn="auto" latinLnBrk="0" hangingPunct="1">
              <a:spcBef>
                <a:spcPts val="540"/>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On-carriage to site</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endParaRPr lang="en-VN" sz="1200" dirty="0"/>
          </a:p>
        </p:txBody>
      </p:sp>
    </p:spTree>
    <p:extLst>
      <p:ext uri="{BB962C8B-B14F-4D97-AF65-F5344CB8AC3E}">
        <p14:creationId xmlns:p14="http://schemas.microsoft.com/office/powerpoint/2010/main" val="4239950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C5DC4-DFE6-BC2B-B060-915A8CB5EF1C}"/>
            </a:ext>
          </a:extLst>
        </p:cNvPr>
        <p:cNvGrpSpPr/>
        <p:nvPr/>
      </p:nvGrpSpPr>
      <p:grpSpPr>
        <a:xfrm>
          <a:off x="0" y="0"/>
          <a:ext cx="0" cy="0"/>
          <a:chOff x="0" y="0"/>
          <a:chExt cx="0" cy="0"/>
        </a:xfrm>
      </p:grpSpPr>
      <p:sp>
        <p:nvSpPr>
          <p:cNvPr id="9" name="Content Placeholder 5">
            <a:extLst>
              <a:ext uri="{FF2B5EF4-FFF2-40B4-BE49-F238E27FC236}">
                <a16:creationId xmlns:a16="http://schemas.microsoft.com/office/drawing/2014/main" id="{835D08ED-B254-4D70-A31F-CFDEF0891999}"/>
              </a:ext>
            </a:extLst>
          </p:cNvPr>
          <p:cNvSpPr txBox="1">
            <a:spLocks noGrp="1" noRot="1" noMove="1" noResize="1" noEditPoints="1" noAdjustHandles="1" noChangeArrowheads="1" noChangeShapeType="1"/>
          </p:cNvSpPr>
          <p:nvPr/>
        </p:nvSpPr>
        <p:spPr>
          <a:xfrm>
            <a:off x="544577" y="2170857"/>
            <a:ext cx="4764272" cy="30136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1371600" algn="l"/>
              </a:tabLst>
              <a:defRPr/>
            </a:pPr>
            <a:r>
              <a:rPr kumimoji="0" lang="en-US" sz="1200" b="1" i="0" u="none" strike="noStrike" kern="1200" cap="none" spc="0" normalizeH="0" baseline="0" noProof="0" dirty="0">
                <a:ln w="50800"/>
                <a:solidFill>
                  <a:srgbClr val="005FAA"/>
                </a:solidFill>
                <a:effectLst/>
                <a:uLnTx/>
                <a:uFillTx/>
                <a:latin typeface="GOTHAM-BOOK" pitchFamily="50" charset="0"/>
                <a:ea typeface="Tahoma" pitchFamily="34" charset="0"/>
                <a:cs typeface="GOTHAM-BOOK" pitchFamily="50" charset="0"/>
              </a:rPr>
              <a:t>Scope:</a:t>
            </a:r>
          </a:p>
          <a:p>
            <a:pPr marL="9144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a:pPr>
            <a:r>
              <a:rPr kumimoji="0" lang="en-US" sz="1200" b="0" i="0" u="none" strike="noStrike" kern="1200" cap="none" spc="0" normalizeH="0" baseline="0" noProof="0" dirty="0">
                <a:ln>
                  <a:noFill/>
                </a:ln>
                <a:solidFill>
                  <a:srgbClr val="1D1D1B"/>
                </a:solidFill>
                <a:effectLst/>
                <a:uLnTx/>
                <a:uFillTx/>
                <a:latin typeface="GOTHAM-BOOK" pitchFamily="50" charset="0"/>
                <a:ea typeface="+mn-ea"/>
                <a:cs typeface="GOTHAM-BOOK" pitchFamily="50" charset="0"/>
              </a:rPr>
              <a:t>Arranging pre-carriage, lashing container, cleaning cargo</a:t>
            </a:r>
          </a:p>
          <a:p>
            <a:pPr marL="9144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a:pPr>
            <a:r>
              <a:rPr kumimoji="0" lang="en-US" sz="1200" b="0" i="0" u="none" strike="noStrike" kern="1200" cap="none" spc="0" normalizeH="0" baseline="0" noProof="0" dirty="0">
                <a:ln>
                  <a:noFill/>
                </a:ln>
                <a:solidFill>
                  <a:srgbClr val="1D1D1B"/>
                </a:solidFill>
                <a:effectLst/>
                <a:uLnTx/>
                <a:uFillTx/>
                <a:latin typeface="GOTHAM-BOOK" pitchFamily="50" charset="0"/>
                <a:ea typeface="+mn-ea"/>
                <a:cs typeface="GOTHAM-BOOK" pitchFamily="50" charset="0"/>
              </a:rPr>
              <a:t>operational FAS delivery and loading supervision</a:t>
            </a:r>
          </a:p>
          <a:p>
            <a:pPr marL="9144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a:pPr>
            <a:r>
              <a:rPr kumimoji="0" lang="en-US" sz="1200" b="0" i="0" u="none" strike="noStrike" kern="1200" cap="none" spc="0" normalizeH="0" baseline="0" noProof="0" dirty="0">
                <a:ln>
                  <a:noFill/>
                </a:ln>
                <a:solidFill>
                  <a:srgbClr val="1D1D1B"/>
                </a:solidFill>
                <a:effectLst/>
                <a:uLnTx/>
                <a:uFillTx/>
                <a:latin typeface="GOTHAM-BOOK" pitchFamily="50" charset="0"/>
                <a:ea typeface="+mn-ea"/>
                <a:cs typeface="GOTHAM-BOOK" pitchFamily="50" charset="0"/>
              </a:rPr>
              <a:t>Design solutions to stack cargo in close communication with port captain of the vessel</a:t>
            </a:r>
          </a:p>
          <a:p>
            <a:pPr marL="9144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a:pPr>
            <a:r>
              <a:rPr kumimoji="0" lang="en-US" sz="1200" b="0" i="0" u="none" strike="noStrike" kern="1200" cap="none" spc="0" normalizeH="0" baseline="0" noProof="0" dirty="0">
                <a:ln>
                  <a:noFill/>
                </a:ln>
                <a:solidFill>
                  <a:srgbClr val="1D1D1B"/>
                </a:solidFill>
                <a:effectLst/>
                <a:uLnTx/>
                <a:uFillTx/>
                <a:latin typeface="GOTHAM-BOOK" pitchFamily="50" charset="0"/>
                <a:ea typeface="+mn-ea"/>
                <a:cs typeface="GOTHAM-BOOK" pitchFamily="50" charset="0"/>
              </a:rPr>
              <a:t>Coordination with container terminal for loading BB on container vessel</a:t>
            </a:r>
          </a:p>
          <a:p>
            <a:pPr marL="9144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a:pPr>
            <a:r>
              <a:rPr kumimoji="0" lang="en-US" sz="1200" b="0" i="0" u="none" strike="noStrike" kern="1200" cap="none" spc="0" normalizeH="0" baseline="0" noProof="0" dirty="0">
                <a:ln>
                  <a:noFill/>
                </a:ln>
                <a:solidFill>
                  <a:srgbClr val="1D1D1B"/>
                </a:solidFill>
                <a:effectLst/>
                <a:uLnTx/>
                <a:uFillTx/>
                <a:latin typeface="GOTHAM-BOOK" pitchFamily="50" charset="0"/>
                <a:ea typeface="+mn-ea"/>
                <a:cs typeface="GOTHAM-BOOK" pitchFamily="50" charset="0"/>
              </a:rPr>
              <a:t>Ocean freight by BB vessel, BB on container vessel and FR container</a:t>
            </a:r>
          </a:p>
          <a:p>
            <a:pPr marL="9144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a:pPr>
            <a:r>
              <a:rPr kumimoji="0" lang="en-US" sz="1200" b="0" i="0" u="none" strike="noStrike" kern="1200" cap="none" spc="0" normalizeH="0" baseline="0" noProof="0" dirty="0">
                <a:ln>
                  <a:noFill/>
                </a:ln>
                <a:solidFill>
                  <a:srgbClr val="1D1D1B"/>
                </a:solidFill>
                <a:effectLst/>
                <a:uLnTx/>
                <a:uFillTx/>
                <a:latin typeface="GOTHAM-BOOK" pitchFamily="50" charset="0"/>
                <a:ea typeface="+mn-ea"/>
                <a:cs typeface="GOTHAM-BOOK" pitchFamily="50" charset="0"/>
              </a:rPr>
              <a:t>on-carriage to site</a:t>
            </a:r>
          </a:p>
          <a:p>
            <a:pPr marL="9144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a:pPr>
            <a:r>
              <a:rPr kumimoji="0" lang="en-US" sz="1200" b="0" i="0" u="none" strike="noStrike" kern="1200" cap="none" spc="0" normalizeH="0" baseline="0" noProof="0" dirty="0">
                <a:ln>
                  <a:noFill/>
                </a:ln>
                <a:solidFill>
                  <a:srgbClr val="1D1D1B"/>
                </a:solidFill>
                <a:effectLst/>
                <a:uLnTx/>
                <a:uFillTx/>
                <a:latin typeface="GOTHAM-BOOK" pitchFamily="50" charset="0"/>
                <a:ea typeface="+mn-ea"/>
                <a:cs typeface="GOTHAM-BOOK" pitchFamily="50" charset="0"/>
              </a:rPr>
              <a:t>Customs clearance both ends</a:t>
            </a:r>
          </a:p>
        </p:txBody>
      </p:sp>
      <p:sp>
        <p:nvSpPr>
          <p:cNvPr id="19" name="object 5">
            <a:extLst>
              <a:ext uri="{FF2B5EF4-FFF2-40B4-BE49-F238E27FC236}">
                <a16:creationId xmlns:a16="http://schemas.microsoft.com/office/drawing/2014/main" id="{98BF32D9-9963-45E8-6096-AD9A2DCE091C}"/>
              </a:ext>
            </a:extLst>
          </p:cNvPr>
          <p:cNvSpPr txBox="1">
            <a:spLocks noGrp="1" noRot="1" noMove="1" noResize="1" noEditPoints="1" noAdjustHandles="1" noChangeArrowheads="1" noChangeShapeType="1"/>
          </p:cNvSpPr>
          <p:nvPr/>
        </p:nvSpPr>
        <p:spPr>
          <a:xfrm>
            <a:off x="661338" y="1179261"/>
            <a:ext cx="4647510" cy="59247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kern="0" dirty="0">
                <a:solidFill>
                  <a:srgbClr val="1D1D1B"/>
                </a:solidFill>
                <a:latin typeface="Gotham" pitchFamily="2" charset="0"/>
                <a:cs typeface="Gotham" pitchFamily="2" charset="0"/>
              </a:rPr>
              <a:t>Steel Structure</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GB" sz="1200" kern="0" dirty="0">
                <a:solidFill>
                  <a:srgbClr val="1D1D1B"/>
                </a:solidFill>
                <a:latin typeface="Gotham" pitchFamily="2" charset="0"/>
                <a:cs typeface="Gotham" pitchFamily="2" charset="0"/>
              </a:rPr>
              <a:t>Laem Chabang, Thailand</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kern="0" dirty="0">
                <a:solidFill>
                  <a:srgbClr val="1D1D1B"/>
                </a:solidFill>
                <a:latin typeface="Gotham" pitchFamily="2" charset="0"/>
                <a:cs typeface="Gotham" pitchFamily="2" charset="0"/>
              </a:rPr>
              <a:t>USWC</a:t>
            </a:r>
            <a:endParaRPr lang="en-GB" sz="1200" kern="0" dirty="0">
              <a:solidFill>
                <a:srgbClr val="1D1D1B"/>
              </a:solidFill>
              <a:latin typeface="Gotham" pitchFamily="2" charset="0"/>
              <a:cs typeface="Gotham" pitchFamily="2" charset="0"/>
            </a:endParaRPr>
          </a:p>
        </p:txBody>
      </p:sp>
      <p:sp>
        <p:nvSpPr>
          <p:cNvPr id="20" name="Text Placeholder 2">
            <a:extLst>
              <a:ext uri="{FF2B5EF4-FFF2-40B4-BE49-F238E27FC236}">
                <a16:creationId xmlns:a16="http://schemas.microsoft.com/office/drawing/2014/main" id="{219141FC-8FD8-7918-3E15-3FD6EB18301D}"/>
              </a:ext>
            </a:extLst>
          </p:cNvPr>
          <p:cNvSpPr txBox="1">
            <a:spLocks noGrp="1" noRot="1" noMove="1" noResize="1" noEditPoints="1" noAdjustHandles="1" noChangeArrowheads="1" noChangeShapeType="1"/>
          </p:cNvSpPr>
          <p:nvPr/>
        </p:nvSpPr>
        <p:spPr>
          <a:xfrm>
            <a:off x="609599" y="698218"/>
            <a:ext cx="7783903"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STEEL STRUCTURES</a:t>
            </a:r>
          </a:p>
          <a:p>
            <a:pPr lvl="0">
              <a:defRPr/>
            </a:pPr>
            <a:endParaRPr lang="en-US" sz="2200" cap="all" dirty="0">
              <a:solidFill>
                <a:srgbClr val="3DB465"/>
              </a:solidFill>
              <a:latin typeface="Gotham Medium" pitchFamily="50" charset="0"/>
              <a:cs typeface="Gotham Medium" pitchFamily="50" charset="0"/>
            </a:endParaRPr>
          </a:p>
        </p:txBody>
      </p:sp>
      <p:sp>
        <p:nvSpPr>
          <p:cNvPr id="24" name="Title 8">
            <a:extLst>
              <a:ext uri="{FF2B5EF4-FFF2-40B4-BE49-F238E27FC236}">
                <a16:creationId xmlns:a16="http://schemas.microsoft.com/office/drawing/2014/main" id="{17E4DDA7-6ECF-7358-4B99-936A6EDD5BFE}"/>
              </a:ext>
            </a:extLst>
          </p:cNvPr>
          <p:cNvSpPr txBox="1">
            <a:spLocks noGrp="1" noRot="1" noMove="1" noResize="1" noEditPoints="1" noAdjustHandles="1" noChangeArrowheads="1" noChangeShapeType="1"/>
          </p:cNvSpPr>
          <p:nvPr/>
        </p:nvSpPr>
        <p:spPr>
          <a:xfrm>
            <a:off x="609600" y="204190"/>
            <a:ext cx="5808453"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pic>
        <p:nvPicPr>
          <p:cNvPr id="10" name="Picture 9">
            <a:extLst>
              <a:ext uri="{FF2B5EF4-FFF2-40B4-BE49-F238E27FC236}">
                <a16:creationId xmlns:a16="http://schemas.microsoft.com/office/drawing/2014/main" id="{C2B8E821-62AF-23D3-B2FB-8BF7D65434A8}"/>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8805818" y="1475416"/>
            <a:ext cx="3298019" cy="2468636"/>
          </a:xfrm>
          <a:prstGeom prst="rect">
            <a:avLst/>
          </a:prstGeom>
        </p:spPr>
      </p:pic>
      <p:pic>
        <p:nvPicPr>
          <p:cNvPr id="11" name="Picture 10">
            <a:extLst>
              <a:ext uri="{FF2B5EF4-FFF2-40B4-BE49-F238E27FC236}">
                <a16:creationId xmlns:a16="http://schemas.microsoft.com/office/drawing/2014/main" id="{C6ECDBC2-B3A7-6BD3-35D7-43931F1E7950}"/>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5507799" y="1475416"/>
            <a:ext cx="3298019" cy="2468636"/>
          </a:xfrm>
          <a:prstGeom prst="rect">
            <a:avLst/>
          </a:prstGeom>
        </p:spPr>
      </p:pic>
      <p:pic>
        <p:nvPicPr>
          <p:cNvPr id="12" name="Picture 11">
            <a:extLst>
              <a:ext uri="{FF2B5EF4-FFF2-40B4-BE49-F238E27FC236}">
                <a16:creationId xmlns:a16="http://schemas.microsoft.com/office/drawing/2014/main" id="{8EA1F2A4-6EDD-181B-BDD8-B0B274EFFFA4}"/>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8802665" y="3939233"/>
            <a:ext cx="3291515" cy="2463767"/>
          </a:xfrm>
          <a:prstGeom prst="rect">
            <a:avLst/>
          </a:prstGeom>
        </p:spPr>
      </p:pic>
      <p:pic>
        <p:nvPicPr>
          <p:cNvPr id="13" name="Picture 12" descr="High angle view of a city&#10;&#10;Description automatically generated with medium confidence">
            <a:extLst>
              <a:ext uri="{FF2B5EF4-FFF2-40B4-BE49-F238E27FC236}">
                <a16:creationId xmlns:a16="http://schemas.microsoft.com/office/drawing/2014/main" id="{831198F7-6407-12FC-886F-EB220615C46B}"/>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5508312" y="3939234"/>
            <a:ext cx="3291515" cy="2468636"/>
          </a:xfrm>
          <a:prstGeom prst="rect">
            <a:avLst/>
          </a:prstGeom>
        </p:spPr>
      </p:pic>
      <p:sp>
        <p:nvSpPr>
          <p:cNvPr id="14" name="Slide Number Placeholder 1">
            <a:extLst>
              <a:ext uri="{FF2B5EF4-FFF2-40B4-BE49-F238E27FC236}">
                <a16:creationId xmlns:a16="http://schemas.microsoft.com/office/drawing/2014/main" id="{A89D9C9F-F2DD-C1F7-63DE-9C01EDD330DB}"/>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540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DF4FA-CA31-7C39-03B9-C08FB7307780}"/>
            </a:ext>
          </a:extLst>
        </p:cNvPr>
        <p:cNvGrpSpPr/>
        <p:nvPr/>
      </p:nvGrpSpPr>
      <p:grpSpPr>
        <a:xfrm>
          <a:off x="0" y="0"/>
          <a:ext cx="0" cy="0"/>
          <a:chOff x="0" y="0"/>
          <a:chExt cx="0" cy="0"/>
        </a:xfrm>
      </p:grpSpPr>
      <p:sp>
        <p:nvSpPr>
          <p:cNvPr id="9" name="Content Placeholder 5">
            <a:extLst>
              <a:ext uri="{FF2B5EF4-FFF2-40B4-BE49-F238E27FC236}">
                <a16:creationId xmlns:a16="http://schemas.microsoft.com/office/drawing/2014/main" id="{691C9860-70F7-45CB-CBFF-60ED85AC2CA4}"/>
              </a:ext>
            </a:extLst>
          </p:cNvPr>
          <p:cNvSpPr txBox="1">
            <a:spLocks/>
          </p:cNvSpPr>
          <p:nvPr/>
        </p:nvSpPr>
        <p:spPr>
          <a:xfrm>
            <a:off x="544576" y="2170857"/>
            <a:ext cx="6175401" cy="12853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1371600" algn="l"/>
              </a:tabLst>
              <a:defRPr/>
            </a:pPr>
            <a:r>
              <a:rPr kumimoji="0" lang="en-US" sz="1200" b="1" i="0" u="none" strike="noStrike" kern="1200" cap="none" spc="0" normalizeH="0" baseline="0" noProof="0" dirty="0">
                <a:ln w="50800"/>
                <a:solidFill>
                  <a:srgbClr val="005FAA"/>
                </a:solidFill>
                <a:effectLst/>
                <a:uLnTx/>
                <a:uFillTx/>
                <a:latin typeface="GOTHAM-BOOK" pitchFamily="50" charset="0"/>
                <a:ea typeface="Tahoma" pitchFamily="34" charset="0"/>
                <a:cs typeface="GOTHAM-BOOK" pitchFamily="50" charset="0"/>
              </a:rPr>
              <a:t>Scope:</a:t>
            </a:r>
          </a:p>
          <a:p>
            <a:pPr marL="9144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a:pPr>
            <a:r>
              <a:rPr kumimoji="0" lang="en-US" sz="1200" b="0" i="0" u="none" strike="noStrike" kern="1200" cap="none" spc="0" normalizeH="0" baseline="0" noProof="0" dirty="0">
                <a:ln>
                  <a:noFill/>
                </a:ln>
                <a:solidFill>
                  <a:srgbClr val="1D1D1B"/>
                </a:solidFill>
                <a:effectLst/>
                <a:uLnTx/>
                <a:uFillTx/>
                <a:latin typeface="GOTHAM-BOOK" pitchFamily="50" charset="0"/>
                <a:ea typeface="+mn-ea"/>
                <a:cs typeface="GOTHAM-BOOK" pitchFamily="50" charset="0"/>
              </a:rPr>
              <a:t>Chartering of suitable vessel to meet tight schedule and budget</a:t>
            </a:r>
          </a:p>
          <a:p>
            <a:pPr marL="914400" marR="0" lvl="1" indent="-22860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tab pos="1371600" algn="l"/>
              </a:tabLst>
              <a:defRPr/>
            </a:pPr>
            <a:r>
              <a:rPr kumimoji="0" lang="en-US" sz="1200" b="0" i="0" u="none" strike="noStrike" kern="1200" cap="none" spc="0" normalizeH="0" baseline="0" noProof="0" dirty="0">
                <a:ln>
                  <a:noFill/>
                </a:ln>
                <a:solidFill>
                  <a:srgbClr val="1D1D1B"/>
                </a:solidFill>
                <a:effectLst/>
                <a:uLnTx/>
                <a:uFillTx/>
                <a:latin typeface="GOTHAM-BOOK" pitchFamily="50" charset="0"/>
                <a:ea typeface="+mn-ea"/>
                <a:cs typeface="GOTHAM-BOOK" pitchFamily="50" charset="0"/>
              </a:rPr>
              <a:t>Co-ordination and supervision of the loading operation</a:t>
            </a:r>
          </a:p>
        </p:txBody>
      </p:sp>
      <p:sp>
        <p:nvSpPr>
          <p:cNvPr id="19" name="object 5">
            <a:extLst>
              <a:ext uri="{FF2B5EF4-FFF2-40B4-BE49-F238E27FC236}">
                <a16:creationId xmlns:a16="http://schemas.microsoft.com/office/drawing/2014/main" id="{AFDACE33-5D7D-1188-6757-DD14AEE13227}"/>
              </a:ext>
            </a:extLst>
          </p:cNvPr>
          <p:cNvSpPr txBox="1"/>
          <p:nvPr/>
        </p:nvSpPr>
        <p:spPr>
          <a:xfrm>
            <a:off x="661338" y="1179261"/>
            <a:ext cx="4647510" cy="59247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kern="0" dirty="0">
                <a:solidFill>
                  <a:srgbClr val="1D1D1B"/>
                </a:solidFill>
                <a:latin typeface="Gotham" pitchFamily="2" charset="0"/>
                <a:cs typeface="Gotham" pitchFamily="2" charset="0"/>
              </a:rPr>
              <a:t>Steel girders</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GB" sz="1200" kern="0" dirty="0">
                <a:solidFill>
                  <a:srgbClr val="1D1D1B"/>
                </a:solidFill>
                <a:latin typeface="Gotham" pitchFamily="2" charset="0"/>
                <a:cs typeface="Gotham" pitchFamily="2" charset="0"/>
              </a:rPr>
              <a:t>Jakarta, Indonesia</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kern="0" dirty="0">
                <a:solidFill>
                  <a:srgbClr val="1D1D1B"/>
                </a:solidFill>
                <a:latin typeface="Gotham" pitchFamily="2" charset="0"/>
                <a:cs typeface="Gotham" pitchFamily="2" charset="0"/>
              </a:rPr>
              <a:t>Skagway, Alaska</a:t>
            </a:r>
            <a:endParaRPr lang="en-GB" sz="1200" kern="0" dirty="0">
              <a:solidFill>
                <a:srgbClr val="1D1D1B"/>
              </a:solidFill>
              <a:latin typeface="Gotham" pitchFamily="2" charset="0"/>
              <a:cs typeface="Gotham" pitchFamily="2" charset="0"/>
            </a:endParaRPr>
          </a:p>
        </p:txBody>
      </p:sp>
      <p:sp>
        <p:nvSpPr>
          <p:cNvPr id="20" name="Text Placeholder 2">
            <a:extLst>
              <a:ext uri="{FF2B5EF4-FFF2-40B4-BE49-F238E27FC236}">
                <a16:creationId xmlns:a16="http://schemas.microsoft.com/office/drawing/2014/main" id="{AA3D52F3-0D60-3E9D-5DA1-DE1EA0BD563E}"/>
              </a:ext>
            </a:extLst>
          </p:cNvPr>
          <p:cNvSpPr txBox="1"/>
          <p:nvPr/>
        </p:nvSpPr>
        <p:spPr>
          <a:xfrm>
            <a:off x="609599" y="698218"/>
            <a:ext cx="7783903"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steel bridge</a:t>
            </a:r>
          </a:p>
        </p:txBody>
      </p:sp>
      <p:sp>
        <p:nvSpPr>
          <p:cNvPr id="24" name="Title 8">
            <a:extLst>
              <a:ext uri="{FF2B5EF4-FFF2-40B4-BE49-F238E27FC236}">
                <a16:creationId xmlns:a16="http://schemas.microsoft.com/office/drawing/2014/main" id="{E0A6FDD8-EDEB-9B37-E2E5-509CBF8E2869}"/>
              </a:ext>
            </a:extLst>
          </p:cNvPr>
          <p:cNvSpPr txBox="1">
            <a:spLocks/>
          </p:cNvSpPr>
          <p:nvPr/>
        </p:nvSpPr>
        <p:spPr>
          <a:xfrm>
            <a:off x="609600" y="204190"/>
            <a:ext cx="5808453"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pic>
        <p:nvPicPr>
          <p:cNvPr id="2" name="Picture 1" descr="A construction site with a large crane&#10;&#10;Description automatically generated">
            <a:extLst>
              <a:ext uri="{FF2B5EF4-FFF2-40B4-BE49-F238E27FC236}">
                <a16:creationId xmlns:a16="http://schemas.microsoft.com/office/drawing/2014/main" id="{6E6ABB3E-8C0C-A958-0F74-4A5BF7E817B2}"/>
              </a:ext>
            </a:extLst>
          </p:cNvPr>
          <p:cNvPicPr>
            <a:picLocks noChangeAspect="1"/>
          </p:cNvPicPr>
          <p:nvPr/>
        </p:nvPicPr>
        <p:blipFill>
          <a:blip r:embed="rId2"/>
          <a:stretch>
            <a:fillRect/>
          </a:stretch>
        </p:blipFill>
        <p:spPr>
          <a:xfrm>
            <a:off x="2151643" y="3809579"/>
            <a:ext cx="3464389" cy="2598291"/>
          </a:xfrm>
          <a:prstGeom prst="rect">
            <a:avLst/>
          </a:prstGeom>
        </p:spPr>
      </p:pic>
      <p:pic>
        <p:nvPicPr>
          <p:cNvPr id="3" name="Picture 2" descr="A crane lifting a large container&#10;&#10;Description automatically generated with medium confidence">
            <a:extLst>
              <a:ext uri="{FF2B5EF4-FFF2-40B4-BE49-F238E27FC236}">
                <a16:creationId xmlns:a16="http://schemas.microsoft.com/office/drawing/2014/main" id="{A58CAE8F-3612-E9DC-5355-79AA8B5BA822}"/>
              </a:ext>
            </a:extLst>
          </p:cNvPr>
          <p:cNvPicPr>
            <a:picLocks noChangeAspect="1"/>
          </p:cNvPicPr>
          <p:nvPr/>
        </p:nvPicPr>
        <p:blipFill>
          <a:blip r:embed="rId3"/>
          <a:stretch>
            <a:fillRect/>
          </a:stretch>
        </p:blipFill>
        <p:spPr>
          <a:xfrm>
            <a:off x="7923488" y="698218"/>
            <a:ext cx="4109144" cy="3081857"/>
          </a:xfrm>
          <a:prstGeom prst="rect">
            <a:avLst/>
          </a:prstGeom>
        </p:spPr>
      </p:pic>
      <p:pic>
        <p:nvPicPr>
          <p:cNvPr id="4" name="Picture 3">
            <a:extLst>
              <a:ext uri="{FF2B5EF4-FFF2-40B4-BE49-F238E27FC236}">
                <a16:creationId xmlns:a16="http://schemas.microsoft.com/office/drawing/2014/main" id="{1CC3CD79-9094-9C59-697F-5D4CAE306ACF}"/>
              </a:ext>
            </a:extLst>
          </p:cNvPr>
          <p:cNvPicPr>
            <a:picLocks noChangeAspect="1"/>
          </p:cNvPicPr>
          <p:nvPr/>
        </p:nvPicPr>
        <p:blipFill>
          <a:blip r:embed="rId4"/>
          <a:stretch>
            <a:fillRect/>
          </a:stretch>
        </p:blipFill>
        <p:spPr>
          <a:xfrm>
            <a:off x="5690677" y="3809579"/>
            <a:ext cx="6341955" cy="2577665"/>
          </a:xfrm>
          <a:prstGeom prst="rect">
            <a:avLst/>
          </a:prstGeom>
        </p:spPr>
      </p:pic>
      <p:sp>
        <p:nvSpPr>
          <p:cNvPr id="5" name="Slide Number Placeholder 1">
            <a:extLst>
              <a:ext uri="{FF2B5EF4-FFF2-40B4-BE49-F238E27FC236}">
                <a16:creationId xmlns:a16="http://schemas.microsoft.com/office/drawing/2014/main" id="{38465FCF-CBBE-2B4A-CB0C-B468344379A1}"/>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1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600" y="204190"/>
            <a:ext cx="10972800" cy="550527"/>
          </a:xfrm>
        </p:spPr>
        <p:txBody>
          <a:bodyPr/>
          <a:lstStyle/>
          <a:p>
            <a:r>
              <a:rPr lang="en-US" dirty="0"/>
              <a:t>PROJECT REFERENCES</a:t>
            </a:r>
            <a:endParaRPr lang="en-GB" dirty="0"/>
          </a:p>
        </p:txBody>
      </p:sp>
      <p:sp>
        <p:nvSpPr>
          <p:cNvPr id="3" name="TextBox 2">
            <a:extLst>
              <a:ext uri="{FF2B5EF4-FFF2-40B4-BE49-F238E27FC236}">
                <a16:creationId xmlns:a16="http://schemas.microsoft.com/office/drawing/2014/main" id="{39FD504F-10F6-58FF-D006-19702BB56359}"/>
              </a:ext>
            </a:extLst>
          </p:cNvPr>
          <p:cNvSpPr txBox="1"/>
          <p:nvPr/>
        </p:nvSpPr>
        <p:spPr>
          <a:xfrm>
            <a:off x="-1080655" y="-83127"/>
            <a:ext cx="184731" cy="400110"/>
          </a:xfrm>
          <a:prstGeom prst="rect">
            <a:avLst/>
          </a:prstGeom>
        </p:spPr>
        <p:txBody>
          <a:bodyPr wrap="none" rtlCol="0" anchor="t">
            <a:spAutoFit/>
          </a:bodyPr>
          <a:lstStyle/>
          <a:p>
            <a:pPr algn="l"/>
            <a:endParaRPr lang="en-VN" sz="2000" b="1" dirty="0">
              <a:latin typeface="Gotham" pitchFamily="50" charset="0"/>
              <a:cs typeface="Gotham" pitchFamily="50" charset="0"/>
            </a:endParaRPr>
          </a:p>
        </p:txBody>
      </p:sp>
      <p:sp>
        <p:nvSpPr>
          <p:cNvPr id="34" name="Subtitle 5">
            <a:extLst>
              <a:ext uri="{FF2B5EF4-FFF2-40B4-BE49-F238E27FC236}">
                <a16:creationId xmlns:a16="http://schemas.microsoft.com/office/drawing/2014/main" id="{AECE44E3-A7BB-7C4E-616C-5088DC14E8CD}"/>
              </a:ext>
            </a:extLst>
          </p:cNvPr>
          <p:cNvSpPr>
            <a:spLocks noGrp="1"/>
          </p:cNvSpPr>
          <p:nvPr>
            <p:ph type="subTitle" idx="22"/>
          </p:nvPr>
        </p:nvSpPr>
        <p:spPr>
          <a:xfrm>
            <a:off x="591643" y="800143"/>
            <a:ext cx="10972800" cy="369332"/>
          </a:xfrm>
        </p:spPr>
        <p:txBody>
          <a:bodyPr/>
          <a:lstStyle/>
          <a:p>
            <a:r>
              <a:rPr lang="en-US" b="0" cap="all" dirty="0">
                <a:solidFill>
                  <a:srgbClr val="00B050"/>
                </a:solidFill>
                <a:latin typeface="Gotham Medium" pitchFamily="2" charset="0"/>
                <a:cs typeface="Gotham Medium" pitchFamily="2" charset="0"/>
              </a:rPr>
              <a:t>CASE STUDY – Lased roof steel structures</a:t>
            </a:r>
          </a:p>
        </p:txBody>
      </p:sp>
      <p:sp>
        <p:nvSpPr>
          <p:cNvPr id="35" name="object 3">
            <a:extLst>
              <a:ext uri="{FF2B5EF4-FFF2-40B4-BE49-F238E27FC236}">
                <a16:creationId xmlns:a16="http://schemas.microsoft.com/office/drawing/2014/main" id="{B3906BB9-877F-C06F-8E72-87CBC84E6648}"/>
              </a:ext>
            </a:extLst>
          </p:cNvPr>
          <p:cNvSpPr txBox="1"/>
          <p:nvPr/>
        </p:nvSpPr>
        <p:spPr>
          <a:xfrm>
            <a:off x="673274" y="1376456"/>
            <a:ext cx="2012449" cy="1382430"/>
          </a:xfrm>
          <a:prstGeom prst="rect">
            <a:avLst/>
          </a:prstGeom>
        </p:spPr>
        <p:txBody>
          <a:bodyPr vert="horz" wrap="square" lIns="0" tIns="12700" rIns="0" bIns="0" rtlCol="0">
            <a:spAutoFit/>
          </a:bodyPr>
          <a:lstStyle/>
          <a:p>
            <a:pPr marL="12700" marR="5080">
              <a:lnSpc>
                <a:spcPct val="100000"/>
              </a:lnSpc>
              <a:spcBef>
                <a:spcPts val="100"/>
              </a:spcBef>
            </a:pPr>
            <a:r>
              <a:rPr lang="en-US" sz="1200" spc="-10" dirty="0">
                <a:solidFill>
                  <a:srgbClr val="005FAA"/>
                </a:solidFill>
                <a:latin typeface="Gotham Medium" pitchFamily="2" charset="0"/>
                <a:cs typeface="Gotham Medium" pitchFamily="2" charset="0"/>
              </a:rPr>
              <a:t>Project Name: </a:t>
            </a:r>
          </a:p>
          <a:p>
            <a:pPr marL="12700" marR="5080">
              <a:lnSpc>
                <a:spcPct val="100000"/>
              </a:lnSpc>
              <a:spcBef>
                <a:spcPts val="100"/>
              </a:spcBef>
            </a:pPr>
            <a:r>
              <a:rPr lang="en-US" sz="1200" spc="-10" dirty="0">
                <a:solidFill>
                  <a:srgbClr val="005FAA"/>
                </a:solidFill>
                <a:latin typeface="Gotham Medium" pitchFamily="2" charset="0"/>
                <a:cs typeface="Gotham Medium" pitchFamily="2" charset="0"/>
              </a:rPr>
              <a:t>Project Owner:</a:t>
            </a:r>
          </a:p>
          <a:p>
            <a:pPr marL="12700" marR="5080">
              <a:lnSpc>
                <a:spcPct val="100000"/>
              </a:lnSpc>
              <a:spcBef>
                <a:spcPts val="100"/>
              </a:spcBef>
            </a:pPr>
            <a:r>
              <a:rPr lang="en-US" sz="1200" spc="-10" dirty="0">
                <a:solidFill>
                  <a:srgbClr val="005FAA"/>
                </a:solidFill>
                <a:latin typeface="Gotham Medium" pitchFamily="2" charset="0"/>
                <a:cs typeface="Gotham Medium" pitchFamily="2" charset="0"/>
              </a:rPr>
              <a:t>Volume:</a:t>
            </a:r>
          </a:p>
          <a:p>
            <a:pPr marL="12700" marR="5080">
              <a:lnSpc>
                <a:spcPct val="100000"/>
              </a:lnSpc>
              <a:spcBef>
                <a:spcPts val="100"/>
              </a:spcBef>
            </a:pPr>
            <a:r>
              <a:rPr lang="en-US" sz="1200" spc="-10" dirty="0">
                <a:solidFill>
                  <a:srgbClr val="005FAA"/>
                </a:solidFill>
                <a:latin typeface="Gotham Medium" pitchFamily="2" charset="0"/>
                <a:cs typeface="Gotham Medium" pitchFamily="2" charset="0"/>
              </a:rPr>
              <a:t>Commodity: </a:t>
            </a:r>
          </a:p>
          <a:p>
            <a:pPr marL="12700" marR="5080">
              <a:lnSpc>
                <a:spcPct val="100000"/>
              </a:lnSpc>
              <a:spcBef>
                <a:spcPts val="100"/>
              </a:spcBef>
            </a:pPr>
            <a:r>
              <a:rPr lang="en-US" sz="1200" spc="-10" dirty="0">
                <a:solidFill>
                  <a:srgbClr val="005FAA"/>
                </a:solidFill>
                <a:latin typeface="Gotham Medium" pitchFamily="2" charset="0"/>
                <a:cs typeface="Gotham Medium" pitchFamily="2" charset="0"/>
              </a:rPr>
              <a:t>Origin: </a:t>
            </a:r>
          </a:p>
          <a:p>
            <a:pPr marL="12700" marR="5080">
              <a:lnSpc>
                <a:spcPct val="100000"/>
              </a:lnSpc>
              <a:spcBef>
                <a:spcPts val="100"/>
              </a:spcBef>
            </a:pPr>
            <a:r>
              <a:rPr lang="en-US" sz="1200" spc="-10" dirty="0">
                <a:solidFill>
                  <a:srgbClr val="005FAA"/>
                </a:solidFill>
                <a:latin typeface="Gotham Medium" pitchFamily="2" charset="0"/>
                <a:cs typeface="Gotham Medium" pitchFamily="2" charset="0"/>
              </a:rPr>
              <a:t>Destination:</a:t>
            </a:r>
          </a:p>
          <a:p>
            <a:pPr marL="12700" marR="5080">
              <a:lnSpc>
                <a:spcPct val="100000"/>
              </a:lnSpc>
              <a:spcBef>
                <a:spcPts val="100"/>
              </a:spcBef>
            </a:pPr>
            <a:endParaRPr lang="en-US" sz="1200" spc="-10" dirty="0">
              <a:solidFill>
                <a:srgbClr val="005FAA"/>
              </a:solidFill>
              <a:latin typeface="Gotham Medium" pitchFamily="2" charset="0"/>
              <a:cs typeface="Gotham Medium" pitchFamily="2" charset="0"/>
            </a:endParaRPr>
          </a:p>
        </p:txBody>
      </p:sp>
      <p:sp>
        <p:nvSpPr>
          <p:cNvPr id="36" name="object 4">
            <a:extLst>
              <a:ext uri="{FF2B5EF4-FFF2-40B4-BE49-F238E27FC236}">
                <a16:creationId xmlns:a16="http://schemas.microsoft.com/office/drawing/2014/main" id="{B8187139-3EE5-920E-453A-51596222848A}"/>
              </a:ext>
            </a:extLst>
          </p:cNvPr>
          <p:cNvSpPr txBox="1"/>
          <p:nvPr/>
        </p:nvSpPr>
        <p:spPr>
          <a:xfrm>
            <a:off x="1910937" y="1375410"/>
            <a:ext cx="3906269" cy="1777410"/>
          </a:xfrm>
          <a:prstGeom prst="rect">
            <a:avLst/>
          </a:prstGeom>
        </p:spPr>
        <p:txBody>
          <a:bodyPr vert="horz" wrap="square" lIns="0" tIns="12700" rIns="0" bIns="0" rtlCol="0">
            <a:spAutoFit/>
          </a:bodyPr>
          <a:lstStyle/>
          <a:p>
            <a:pPr marL="12700">
              <a:lnSpc>
                <a:spcPct val="100000"/>
              </a:lnSpc>
              <a:spcBef>
                <a:spcPts val="100"/>
              </a:spcBef>
            </a:pPr>
            <a:r>
              <a:rPr lang="en-US" sz="1200" dirty="0">
                <a:solidFill>
                  <a:srgbClr val="1D1D1B"/>
                </a:solidFill>
                <a:latin typeface="Gotham" pitchFamily="2" charset="0"/>
                <a:cs typeface="Gotham" pitchFamily="2" charset="0"/>
              </a:rPr>
              <a:t>Lucas Arts Museum</a:t>
            </a:r>
          </a:p>
          <a:p>
            <a:pPr marL="12700">
              <a:lnSpc>
                <a:spcPct val="100000"/>
              </a:lnSpc>
              <a:spcBef>
                <a:spcPts val="100"/>
              </a:spcBef>
            </a:pPr>
            <a:r>
              <a:rPr lang="en-US" sz="1200" dirty="0">
                <a:solidFill>
                  <a:srgbClr val="1D1D1B"/>
                </a:solidFill>
                <a:latin typeface="Gotham" pitchFamily="2" charset="0"/>
                <a:cs typeface="Gotham" pitchFamily="2" charset="0"/>
              </a:rPr>
              <a:t>Thai Herrick</a:t>
            </a:r>
          </a:p>
          <a:p>
            <a:pPr marL="12700">
              <a:lnSpc>
                <a:spcPct val="100000"/>
              </a:lnSpc>
              <a:spcBef>
                <a:spcPts val="100"/>
              </a:spcBef>
            </a:pPr>
            <a:r>
              <a:rPr lang="en-US" sz="1200" dirty="0">
                <a:solidFill>
                  <a:srgbClr val="1D1D1B"/>
                </a:solidFill>
                <a:latin typeface="Gotham" pitchFamily="2" charset="0"/>
                <a:cs typeface="Gotham" pitchFamily="2" charset="0"/>
              </a:rPr>
              <a:t>10,000 </a:t>
            </a:r>
            <a:r>
              <a:rPr lang="en-US" sz="1200" dirty="0" err="1">
                <a:solidFill>
                  <a:srgbClr val="1D1D1B"/>
                </a:solidFill>
                <a:latin typeface="Gotham" pitchFamily="2" charset="0"/>
                <a:cs typeface="Gotham" pitchFamily="2" charset="0"/>
              </a:rPr>
              <a:t>cbm</a:t>
            </a:r>
            <a:r>
              <a:rPr lang="en-US" sz="1200" dirty="0">
                <a:solidFill>
                  <a:srgbClr val="1D1D1B"/>
                </a:solidFill>
                <a:latin typeface="Gotham" pitchFamily="2" charset="0"/>
                <a:cs typeface="Gotham" pitchFamily="2" charset="0"/>
              </a:rPr>
              <a:t>, Max. GW 20 MT</a:t>
            </a:r>
          </a:p>
          <a:p>
            <a:pPr marL="12700">
              <a:lnSpc>
                <a:spcPct val="100000"/>
              </a:lnSpc>
              <a:spcBef>
                <a:spcPts val="100"/>
              </a:spcBef>
            </a:pPr>
            <a:r>
              <a:rPr lang="en-US" sz="1200" dirty="0">
                <a:solidFill>
                  <a:srgbClr val="1D1D1B"/>
                </a:solidFill>
                <a:latin typeface="Gotham" pitchFamily="2" charset="0"/>
                <a:cs typeface="Gotham" pitchFamily="2" charset="0"/>
              </a:rPr>
              <a:t>Various steel structures </a:t>
            </a:r>
          </a:p>
          <a:p>
            <a:pPr marL="12700">
              <a:lnSpc>
                <a:spcPct val="100000"/>
              </a:lnSpc>
              <a:spcBef>
                <a:spcPts val="100"/>
              </a:spcBef>
            </a:pPr>
            <a:r>
              <a:rPr lang="en-US" sz="1200" dirty="0">
                <a:solidFill>
                  <a:srgbClr val="1D1D1B"/>
                </a:solidFill>
                <a:latin typeface="Gotham" pitchFamily="2" charset="0"/>
                <a:cs typeface="Gotham" pitchFamily="2" charset="0"/>
              </a:rPr>
              <a:t>Thailand</a:t>
            </a:r>
          </a:p>
          <a:p>
            <a:pPr marL="12700">
              <a:lnSpc>
                <a:spcPct val="100000"/>
              </a:lnSpc>
              <a:spcBef>
                <a:spcPts val="100"/>
              </a:spcBef>
            </a:pPr>
            <a:r>
              <a:rPr lang="en-US" sz="1200" dirty="0">
                <a:solidFill>
                  <a:srgbClr val="1D1D1B"/>
                </a:solidFill>
                <a:latin typeface="Gotham" pitchFamily="2" charset="0"/>
                <a:cs typeface="Gotham" pitchFamily="2" charset="0"/>
              </a:rPr>
              <a:t>Los Angeles, USA</a:t>
            </a:r>
          </a:p>
          <a:p>
            <a:pPr marL="12700">
              <a:lnSpc>
                <a:spcPct val="100000"/>
              </a:lnSpc>
              <a:spcBef>
                <a:spcPts val="100"/>
              </a:spcBef>
            </a:pPr>
            <a:endParaRPr lang="en-US" sz="1200" dirty="0">
              <a:solidFill>
                <a:srgbClr val="1D1D1B"/>
              </a:solidFill>
              <a:latin typeface="Gotham" pitchFamily="2" charset="0"/>
              <a:cs typeface="Gotham" pitchFamily="2" charset="0"/>
            </a:endParaRPr>
          </a:p>
          <a:p>
            <a:pPr marL="12700">
              <a:lnSpc>
                <a:spcPct val="100000"/>
              </a:lnSpc>
              <a:spcBef>
                <a:spcPts val="100"/>
              </a:spcBef>
            </a:pPr>
            <a:endParaRPr lang="en-US" sz="1200" dirty="0">
              <a:solidFill>
                <a:srgbClr val="1D1D1B"/>
              </a:solidFill>
              <a:latin typeface="Gotham" pitchFamily="2" charset="0"/>
              <a:cs typeface="Gotham" pitchFamily="2" charset="0"/>
            </a:endParaRPr>
          </a:p>
          <a:p>
            <a:pPr marL="12700">
              <a:lnSpc>
                <a:spcPct val="100000"/>
              </a:lnSpc>
              <a:spcBef>
                <a:spcPts val="100"/>
              </a:spcBef>
            </a:pPr>
            <a:endParaRPr lang="en-US" sz="1200" dirty="0">
              <a:solidFill>
                <a:srgbClr val="1D1D1B"/>
              </a:solidFill>
              <a:latin typeface="Gotham" pitchFamily="2" charset="0"/>
              <a:cs typeface="Gotham" pitchFamily="2" charset="0"/>
            </a:endParaRPr>
          </a:p>
        </p:txBody>
      </p:sp>
      <p:sp>
        <p:nvSpPr>
          <p:cNvPr id="37" name="object 5">
            <a:extLst>
              <a:ext uri="{FF2B5EF4-FFF2-40B4-BE49-F238E27FC236}">
                <a16:creationId xmlns:a16="http://schemas.microsoft.com/office/drawing/2014/main" id="{4D7471BB-EE60-52FB-F0F7-F74A2CEA332B}"/>
              </a:ext>
            </a:extLst>
          </p:cNvPr>
          <p:cNvSpPr txBox="1"/>
          <p:nvPr/>
        </p:nvSpPr>
        <p:spPr>
          <a:xfrm>
            <a:off x="678097" y="2606663"/>
            <a:ext cx="5443220" cy="260328"/>
          </a:xfrm>
          <a:prstGeom prst="rect">
            <a:avLst/>
          </a:prstGeom>
        </p:spPr>
        <p:txBody>
          <a:bodyPr vert="horz" wrap="square" lIns="0" tIns="74930" rIns="0" bIns="0" rtlCol="0">
            <a:spAutoFit/>
          </a:bodyPr>
          <a:lstStyle/>
          <a:p>
            <a:pPr marL="12700">
              <a:lnSpc>
                <a:spcPct val="100000"/>
              </a:lnSpc>
              <a:spcBef>
                <a:spcPts val="590"/>
              </a:spcBef>
            </a:pPr>
            <a:r>
              <a:rPr sz="1200" spc="-10" dirty="0">
                <a:solidFill>
                  <a:srgbClr val="005FAA"/>
                </a:solidFill>
                <a:latin typeface="Gotham Medium" pitchFamily="2" charset="0"/>
                <a:cs typeface="Gotham Medium" pitchFamily="2" charset="0"/>
              </a:rPr>
              <a:t>Scope:</a:t>
            </a:r>
            <a:endParaRPr sz="1200" dirty="0">
              <a:latin typeface="Gotham Medium" pitchFamily="2" charset="0"/>
              <a:cs typeface="Gotham Medium" pitchFamily="2" charset="0"/>
            </a:endParaRPr>
          </a:p>
        </p:txBody>
      </p:sp>
      <p:sp>
        <p:nvSpPr>
          <p:cNvPr id="38" name="TextBox 37">
            <a:extLst>
              <a:ext uri="{FF2B5EF4-FFF2-40B4-BE49-F238E27FC236}">
                <a16:creationId xmlns:a16="http://schemas.microsoft.com/office/drawing/2014/main" id="{F05EBBDC-239C-9707-CF13-EC1BCF687413}"/>
              </a:ext>
            </a:extLst>
          </p:cNvPr>
          <p:cNvSpPr txBox="1"/>
          <p:nvPr/>
        </p:nvSpPr>
        <p:spPr>
          <a:xfrm>
            <a:off x="1142462" y="2668924"/>
            <a:ext cx="5443220" cy="1456809"/>
          </a:xfrm>
          <a:prstGeom prst="rect">
            <a:avLst/>
          </a:prstGeom>
          <a:noFill/>
        </p:spPr>
        <p:txBody>
          <a:bodyPr wrap="square">
            <a:spAutoFit/>
          </a:bodyPr>
          <a:lstStyle/>
          <a:p>
            <a:pPr marL="927100" indent="-228600">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Pre-Carriage EXW to Laem Chabang port</a:t>
            </a:r>
          </a:p>
          <a:p>
            <a:pPr marL="927100" indent="-228600">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Re-loading and FAS delivery at Laem Chabang port</a:t>
            </a:r>
          </a:p>
          <a:p>
            <a:pPr marL="927100" indent="-228600">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Loading and securing onto break bulk vessel</a:t>
            </a:r>
          </a:p>
          <a:p>
            <a:pPr marL="927100" indent="-228600">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Break bulk ocean freight from Laem Chabang port to port of Los Angeles</a:t>
            </a:r>
          </a:p>
          <a:p>
            <a:pPr marL="927100" indent="-228600">
              <a:lnSpc>
                <a:spcPct val="100000"/>
              </a:lnSpc>
              <a:spcBef>
                <a:spcPts val="495"/>
              </a:spcBef>
              <a:buClr>
                <a:srgbClr val="005EAB"/>
              </a:buClr>
              <a:buSzPct val="105000"/>
              <a:buFont typeface="Arial"/>
              <a:buChar char="•"/>
              <a:tabLst>
                <a:tab pos="927100" algn="l"/>
              </a:tabLst>
            </a:pPr>
            <a:r>
              <a:rPr lang="en-US" sz="1200" dirty="0">
                <a:solidFill>
                  <a:srgbClr val="1D1D1B"/>
                </a:solidFill>
                <a:latin typeface="Gotham" pitchFamily="2" charset="0"/>
                <a:cs typeface="Gotham" pitchFamily="2" charset="0"/>
              </a:rPr>
              <a:t>On-carriage to site</a:t>
            </a:r>
          </a:p>
        </p:txBody>
      </p:sp>
      <p:pic>
        <p:nvPicPr>
          <p:cNvPr id="40" name="object 13">
            <a:extLst>
              <a:ext uri="{FF2B5EF4-FFF2-40B4-BE49-F238E27FC236}">
                <a16:creationId xmlns:a16="http://schemas.microsoft.com/office/drawing/2014/main" id="{3EA04511-E5B7-76F5-D357-210AE6A11D60}"/>
              </a:ext>
            </a:extLst>
          </p:cNvPr>
          <p:cNvPicPr/>
          <p:nvPr/>
        </p:nvPicPr>
        <p:blipFill>
          <a:blip r:embed="rId3" cstate="print"/>
          <a:stretch>
            <a:fillRect/>
          </a:stretch>
        </p:blipFill>
        <p:spPr>
          <a:xfrm>
            <a:off x="6389189" y="1345198"/>
            <a:ext cx="5045703" cy="2279516"/>
          </a:xfrm>
          <a:prstGeom prst="rect">
            <a:avLst/>
          </a:prstGeom>
        </p:spPr>
      </p:pic>
      <p:sp>
        <p:nvSpPr>
          <p:cNvPr id="41" name="object 14">
            <a:extLst>
              <a:ext uri="{FF2B5EF4-FFF2-40B4-BE49-F238E27FC236}">
                <a16:creationId xmlns:a16="http://schemas.microsoft.com/office/drawing/2014/main" id="{5D42A775-2BA2-7B2E-871F-7621713B01BF}"/>
              </a:ext>
            </a:extLst>
          </p:cNvPr>
          <p:cNvSpPr/>
          <p:nvPr/>
        </p:nvSpPr>
        <p:spPr>
          <a:xfrm>
            <a:off x="8986598" y="1336832"/>
            <a:ext cx="2448295" cy="2296694"/>
          </a:xfrm>
          <a:custGeom>
            <a:avLst/>
            <a:gdLst/>
            <a:ahLst/>
            <a:cxnLst/>
            <a:rect l="l" t="t" r="r" b="b"/>
            <a:pathLst>
              <a:path w="3240404" h="2614929">
                <a:moveTo>
                  <a:pt x="3240404" y="0"/>
                </a:moveTo>
                <a:lnTo>
                  <a:pt x="0" y="0"/>
                </a:lnTo>
                <a:lnTo>
                  <a:pt x="0" y="2614422"/>
                </a:lnTo>
                <a:lnTo>
                  <a:pt x="3240404" y="2614422"/>
                </a:lnTo>
              </a:path>
            </a:pathLst>
          </a:custGeom>
          <a:ln w="19050">
            <a:solidFill>
              <a:srgbClr val="FFFFFF"/>
            </a:solidFill>
          </a:ln>
        </p:spPr>
        <p:txBody>
          <a:bodyPr wrap="square" lIns="0" tIns="0" rIns="0" bIns="0" rtlCol="0"/>
          <a:lstStyle/>
          <a:p>
            <a:endParaRPr/>
          </a:p>
        </p:txBody>
      </p:sp>
      <p:pic>
        <p:nvPicPr>
          <p:cNvPr id="42" name="object 15">
            <a:extLst>
              <a:ext uri="{FF2B5EF4-FFF2-40B4-BE49-F238E27FC236}">
                <a16:creationId xmlns:a16="http://schemas.microsoft.com/office/drawing/2014/main" id="{8F1958A5-ED69-DF17-1FF6-857289E31AB6}"/>
              </a:ext>
            </a:extLst>
          </p:cNvPr>
          <p:cNvPicPr/>
          <p:nvPr/>
        </p:nvPicPr>
        <p:blipFill>
          <a:blip r:embed="rId4" cstate="print"/>
          <a:stretch>
            <a:fillRect/>
          </a:stretch>
        </p:blipFill>
        <p:spPr>
          <a:xfrm>
            <a:off x="6389189" y="3624714"/>
            <a:ext cx="2604606" cy="2155033"/>
          </a:xfrm>
          <a:prstGeom prst="rect">
            <a:avLst/>
          </a:prstGeom>
        </p:spPr>
      </p:pic>
      <p:sp>
        <p:nvSpPr>
          <p:cNvPr id="43" name="object 16">
            <a:extLst>
              <a:ext uri="{FF2B5EF4-FFF2-40B4-BE49-F238E27FC236}">
                <a16:creationId xmlns:a16="http://schemas.microsoft.com/office/drawing/2014/main" id="{752962A8-366C-4738-921A-F934E44E8FF6}"/>
              </a:ext>
            </a:extLst>
          </p:cNvPr>
          <p:cNvSpPr/>
          <p:nvPr/>
        </p:nvSpPr>
        <p:spPr>
          <a:xfrm>
            <a:off x="6381993" y="3616349"/>
            <a:ext cx="2619095" cy="2171764"/>
          </a:xfrm>
          <a:custGeom>
            <a:avLst/>
            <a:gdLst/>
            <a:ahLst/>
            <a:cxnLst/>
            <a:rect l="l" t="t" r="r" b="b"/>
            <a:pathLst>
              <a:path w="3466465" h="2472690">
                <a:moveTo>
                  <a:pt x="0" y="2472690"/>
                </a:moveTo>
                <a:lnTo>
                  <a:pt x="3466338" y="2472690"/>
                </a:lnTo>
                <a:lnTo>
                  <a:pt x="3466338" y="0"/>
                </a:lnTo>
                <a:lnTo>
                  <a:pt x="0" y="0"/>
                </a:lnTo>
                <a:lnTo>
                  <a:pt x="0" y="2472690"/>
                </a:lnTo>
                <a:close/>
              </a:path>
            </a:pathLst>
          </a:custGeom>
          <a:ln w="19050">
            <a:solidFill>
              <a:srgbClr val="FFFFFF"/>
            </a:solidFill>
          </a:ln>
        </p:spPr>
        <p:txBody>
          <a:bodyPr wrap="square" lIns="0" tIns="0" rIns="0" bIns="0" rtlCol="0"/>
          <a:lstStyle/>
          <a:p>
            <a:endParaRPr/>
          </a:p>
        </p:txBody>
      </p:sp>
      <p:pic>
        <p:nvPicPr>
          <p:cNvPr id="44" name="object 17">
            <a:extLst>
              <a:ext uri="{FF2B5EF4-FFF2-40B4-BE49-F238E27FC236}">
                <a16:creationId xmlns:a16="http://schemas.microsoft.com/office/drawing/2014/main" id="{93859F17-60C2-52CF-19F9-E1A9419CD798}"/>
              </a:ext>
            </a:extLst>
          </p:cNvPr>
          <p:cNvPicPr/>
          <p:nvPr/>
        </p:nvPicPr>
        <p:blipFill>
          <a:blip r:embed="rId5" cstate="print"/>
          <a:stretch>
            <a:fillRect/>
          </a:stretch>
        </p:blipFill>
        <p:spPr>
          <a:xfrm>
            <a:off x="8993795" y="3624714"/>
            <a:ext cx="2441098" cy="2155033"/>
          </a:xfrm>
          <a:prstGeom prst="rect">
            <a:avLst/>
          </a:prstGeom>
        </p:spPr>
      </p:pic>
      <p:sp>
        <p:nvSpPr>
          <p:cNvPr id="45" name="object 18">
            <a:extLst>
              <a:ext uri="{FF2B5EF4-FFF2-40B4-BE49-F238E27FC236}">
                <a16:creationId xmlns:a16="http://schemas.microsoft.com/office/drawing/2014/main" id="{F279E5E5-FCBA-8718-356F-8AC9D2847037}"/>
              </a:ext>
            </a:extLst>
          </p:cNvPr>
          <p:cNvSpPr/>
          <p:nvPr/>
        </p:nvSpPr>
        <p:spPr>
          <a:xfrm>
            <a:off x="8986598" y="3616349"/>
            <a:ext cx="2448295" cy="2171764"/>
          </a:xfrm>
          <a:custGeom>
            <a:avLst/>
            <a:gdLst/>
            <a:ahLst/>
            <a:cxnLst/>
            <a:rect l="l" t="t" r="r" b="b"/>
            <a:pathLst>
              <a:path w="3240404" h="2472690">
                <a:moveTo>
                  <a:pt x="3240404" y="0"/>
                </a:moveTo>
                <a:lnTo>
                  <a:pt x="0" y="0"/>
                </a:lnTo>
                <a:lnTo>
                  <a:pt x="0" y="2472690"/>
                </a:lnTo>
                <a:lnTo>
                  <a:pt x="3240404" y="2472690"/>
                </a:lnTo>
              </a:path>
            </a:pathLst>
          </a:custGeom>
          <a:ln w="19050">
            <a:solidFill>
              <a:srgbClr val="FFFFFF"/>
            </a:solidFill>
          </a:ln>
        </p:spPr>
        <p:txBody>
          <a:bodyPr wrap="square" lIns="0" tIns="0" rIns="0" bIns="0" rtlCol="0"/>
          <a:lstStyle/>
          <a:p>
            <a:endParaRPr/>
          </a:p>
        </p:txBody>
      </p:sp>
      <p:sp>
        <p:nvSpPr>
          <p:cNvPr id="46" name="Slide Number Placeholder 3">
            <a:extLst>
              <a:ext uri="{FF2B5EF4-FFF2-40B4-BE49-F238E27FC236}">
                <a16:creationId xmlns:a16="http://schemas.microsoft.com/office/drawing/2014/main" id="{DF6458D7-A592-E8B9-0F84-5AE6E0E00902}"/>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Tree>
    <p:extLst>
      <p:ext uri="{BB962C8B-B14F-4D97-AF65-F5344CB8AC3E}">
        <p14:creationId xmlns:p14="http://schemas.microsoft.com/office/powerpoint/2010/main" val="3947430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E864-FED8-7BF9-F442-612D53D3C2B0}"/>
              </a:ext>
            </a:extLst>
          </p:cNvPr>
          <p:cNvSpPr>
            <a:spLocks noGrp="1"/>
          </p:cNvSpPr>
          <p:nvPr>
            <p:ph type="title"/>
          </p:nvPr>
        </p:nvSpPr>
        <p:spPr>
          <a:xfrm>
            <a:off x="587151" y="259220"/>
            <a:ext cx="7608849" cy="550527"/>
          </a:xfrm>
        </p:spPr>
        <p:txBody>
          <a:bodyPr>
            <a:normAutofit/>
          </a:bodyPr>
          <a:lstStyle/>
          <a:p>
            <a:r>
              <a:rPr lang="en-US" dirty="0"/>
              <a:t>PROJECT REFERENCES</a:t>
            </a:r>
          </a:p>
        </p:txBody>
      </p:sp>
      <p:sp>
        <p:nvSpPr>
          <p:cNvPr id="4" name="Slide Number Placeholder 3">
            <a:extLst>
              <a:ext uri="{FF2B5EF4-FFF2-40B4-BE49-F238E27FC236}">
                <a16:creationId xmlns:a16="http://schemas.microsoft.com/office/drawing/2014/main" id="{B0550EEE-E4D1-3FCD-53C5-3152AD9E5CA5}"/>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14" name="object 3">
            <a:extLst>
              <a:ext uri="{FF2B5EF4-FFF2-40B4-BE49-F238E27FC236}">
                <a16:creationId xmlns:a16="http://schemas.microsoft.com/office/drawing/2014/main" id="{25DB4968-D0A3-C11C-CFA6-DC21FC60A5AE}"/>
              </a:ext>
            </a:extLst>
          </p:cNvPr>
          <p:cNvSpPr txBox="1"/>
          <p:nvPr/>
        </p:nvSpPr>
        <p:spPr>
          <a:xfrm>
            <a:off x="678089" y="879195"/>
            <a:ext cx="10608154" cy="32060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u="none" strike="noStrike" kern="0" cap="none" normalizeH="0" baseline="0" noProof="0" dirty="0">
                <a:ln>
                  <a:noFill/>
                </a:ln>
                <a:solidFill>
                  <a:srgbClr val="41B866"/>
                </a:solidFill>
                <a:effectLst/>
                <a:uLnTx/>
                <a:uFillTx/>
                <a:latin typeface="Gotham Medium" pitchFamily="2" charset="0"/>
                <a:cs typeface="Gotham Medium" pitchFamily="2" charset="0"/>
              </a:rPr>
              <a:t>CASE STUDY – </a:t>
            </a:r>
            <a:r>
              <a:rPr kumimoji="0" sz="2925" u="none" strike="noStrike" kern="0" cap="none" normalizeH="0" baseline="1424" noProof="0" dirty="0">
                <a:ln>
                  <a:noFill/>
                </a:ln>
                <a:solidFill>
                  <a:srgbClr val="41B866"/>
                </a:solidFill>
                <a:effectLst/>
                <a:uLnTx/>
                <a:uFillTx/>
                <a:latin typeface="Gotham Medium" pitchFamily="2" charset="0"/>
                <a:cs typeface="Gotham Medium" pitchFamily="2" charset="0"/>
              </a:rPr>
              <a:t>ALGOMA DUSTWOOD – WEATHERING STEEL PROJECT</a:t>
            </a:r>
            <a:endParaRPr kumimoji="0" sz="2925" u="none" strike="noStrike" kern="0" cap="none" normalizeH="0" baseline="1424" noProof="0" dirty="0">
              <a:ln>
                <a:noFill/>
              </a:ln>
              <a:solidFill>
                <a:sysClr val="windowText" lastClr="000000"/>
              </a:solidFill>
              <a:effectLst/>
              <a:uLnTx/>
              <a:uFillTx/>
              <a:latin typeface="Gotham Medium" pitchFamily="2" charset="0"/>
              <a:cs typeface="Gotham Medium" pitchFamily="2" charset="0"/>
            </a:endParaRPr>
          </a:p>
        </p:txBody>
      </p:sp>
      <p:sp>
        <p:nvSpPr>
          <p:cNvPr id="15" name="object 5">
            <a:extLst>
              <a:ext uri="{FF2B5EF4-FFF2-40B4-BE49-F238E27FC236}">
                <a16:creationId xmlns:a16="http://schemas.microsoft.com/office/drawing/2014/main" id="{CB6F1A6A-627C-569B-7D9E-4F0F13263E33}"/>
              </a:ext>
            </a:extLst>
          </p:cNvPr>
          <p:cNvSpPr txBox="1"/>
          <p:nvPr/>
        </p:nvSpPr>
        <p:spPr>
          <a:xfrm>
            <a:off x="677485" y="1371692"/>
            <a:ext cx="1462348" cy="952184"/>
          </a:xfrm>
          <a:prstGeom prst="rect">
            <a:avLst/>
          </a:prstGeom>
        </p:spPr>
        <p:txBody>
          <a:bodyPr vert="horz" wrap="square" lIns="0" tIns="15875" rIns="0" bIns="0" rtlCol="0">
            <a:spAutoFit/>
          </a:bodyPr>
          <a:lstStyle/>
          <a:p>
            <a:pPr marR="5080">
              <a:spcBef>
                <a:spcPts val="125"/>
              </a:spcBef>
              <a:defRPr/>
            </a:pPr>
            <a:r>
              <a:rPr lang="en-US" sz="1200" dirty="0">
                <a:solidFill>
                  <a:srgbClr val="0B68B1"/>
                </a:solidFill>
                <a:latin typeface="Gotham Medium" pitchFamily="2" charset="0"/>
                <a:cs typeface="Gotham Medium" pitchFamily="2" charset="0"/>
              </a:rPr>
              <a:t>Project Name:</a:t>
            </a:r>
            <a:endParaRPr lang="vi-VN" sz="1200" dirty="0">
              <a:solidFill>
                <a:srgbClr val="0B68B1"/>
              </a:solidFill>
              <a:latin typeface="Gotham Medium" pitchFamily="2" charset="0"/>
              <a:cs typeface="Gotham Medium" pitchFamily="2" charset="0"/>
            </a:endParaRPr>
          </a:p>
          <a:p>
            <a:pPr marR="5080" lvl="0" indent="0" fontAlgn="auto">
              <a:spcBef>
                <a:spcPts val="125"/>
              </a:spcBef>
              <a:spcAft>
                <a:spcPts val="0"/>
              </a:spcAft>
              <a:buClrTx/>
              <a:buSzTx/>
              <a:buFontTx/>
              <a:buNone/>
              <a:tabLst/>
              <a:defRPr/>
            </a:pPr>
            <a:r>
              <a:rPr sz="1200" dirty="0">
                <a:solidFill>
                  <a:srgbClr val="0B68B1"/>
                </a:solidFill>
                <a:latin typeface="Gotham Medium" pitchFamily="2" charset="0"/>
                <a:cs typeface="Gotham Medium" pitchFamily="2" charset="0"/>
              </a:rPr>
              <a:t>Volume: Commodity: Origin (POL): Destination (POD):</a:t>
            </a:r>
            <a:endParaRPr lang="vi-VN" sz="1200" dirty="0">
              <a:solidFill>
                <a:srgbClr val="0B68B1"/>
              </a:solidFill>
              <a:cs typeface="Gotham Medium" pitchFamily="2" charset="0"/>
            </a:endParaRPr>
          </a:p>
        </p:txBody>
      </p:sp>
      <p:sp>
        <p:nvSpPr>
          <p:cNvPr id="16" name="object 6">
            <a:extLst>
              <a:ext uri="{FF2B5EF4-FFF2-40B4-BE49-F238E27FC236}">
                <a16:creationId xmlns:a16="http://schemas.microsoft.com/office/drawing/2014/main" id="{BB97BA58-A92D-EC12-A528-8AE16D4B4104}"/>
              </a:ext>
            </a:extLst>
          </p:cNvPr>
          <p:cNvSpPr txBox="1"/>
          <p:nvPr/>
        </p:nvSpPr>
        <p:spPr>
          <a:xfrm>
            <a:off x="2243461" y="1380576"/>
            <a:ext cx="3852540" cy="1141338"/>
          </a:xfrm>
          <a:prstGeom prst="rect">
            <a:avLst/>
          </a:prstGeom>
        </p:spPr>
        <p:txBody>
          <a:bodyPr vert="horz" wrap="square" lIns="0" tIns="20320" rIns="0" bIns="0" rtlCol="0">
            <a:spAutoFit/>
          </a:bodyPr>
          <a:lstStyle/>
          <a:p>
            <a:pPr marL="12700" marR="398780" algn="just">
              <a:spcBef>
                <a:spcPts val="160"/>
              </a:spcBef>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Algoma Dusthood /Weathering steel project </a:t>
            </a:r>
            <a:r>
              <a:rPr kumimoji="0" lang="en-US" sz="1200" u="none" strike="noStrike" kern="0" cap="none" normalizeH="0" baseline="0" noProof="0" dirty="0">
                <a:ln>
                  <a:noFill/>
                </a:ln>
                <a:solidFill>
                  <a:srgbClr val="1D1D1B"/>
                </a:solidFill>
                <a:effectLst/>
                <a:uLnTx/>
                <a:uFillTx/>
                <a:latin typeface="Gotham" pitchFamily="2" charset="0"/>
                <a:cs typeface="Gotham" pitchFamily="2" charset="0"/>
              </a:rPr>
              <a:t>Steel Structures</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0" lvl="0" indent="0" algn="just" defTabSz="914400" eaLnBrk="1" fontAlgn="auto" latinLnBrk="0" hangingPunct="1">
              <a:spcBef>
                <a:spcPts val="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Containers : 71 (40’HC and 45’HC) 1700 MT</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5080" lvl="0" indent="0" algn="just" defTabSz="914400" eaLnBrk="1" fontAlgn="auto" latinLnBrk="0" hangingPunct="1">
              <a:spcBef>
                <a:spcPts val="35"/>
              </a:spcBef>
              <a:spcAft>
                <a:spcPts val="0"/>
              </a:spcAft>
              <a:buClrTx/>
              <a:buSzTx/>
              <a:buFontTx/>
              <a:buNone/>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Vung Tau</a:t>
            </a:r>
          </a:p>
          <a:p>
            <a:pPr marL="12700" marR="5080" lvl="0" fontAlgn="auto">
              <a:spcBef>
                <a:spcPts val="100"/>
              </a:spcBef>
              <a:spcAft>
                <a:spcPts val="0"/>
              </a:spcAft>
              <a:buClr>
                <a:srgbClr val="0B68B2"/>
              </a:buClr>
              <a:buSzPct val="108333"/>
              <a:tabLst>
                <a:tab pos="240665" algn="l"/>
              </a:tabLst>
              <a:defRPr/>
            </a:pPr>
            <a:r>
              <a:rPr lang="en-US" sz="1200" kern="0" dirty="0">
                <a:solidFill>
                  <a:srgbClr val="1D1D1B"/>
                </a:solidFill>
                <a:latin typeface="Gotham" pitchFamily="2" charset="0"/>
                <a:cs typeface="Gotham" pitchFamily="2" charset="0"/>
              </a:rPr>
              <a:t>Vancouver – Toronto – Jobsite Saul St. Marie, Canada</a:t>
            </a:r>
            <a:endParaRPr lang="en-GB" sz="1200" kern="0" dirty="0">
              <a:solidFill>
                <a:srgbClr val="1D1D1B"/>
              </a:solidFill>
              <a:latin typeface="Gotham" pitchFamily="2" charset="0"/>
              <a:cs typeface="Gotham" pitchFamily="2" charset="0"/>
            </a:endParaRPr>
          </a:p>
        </p:txBody>
      </p:sp>
      <p:sp>
        <p:nvSpPr>
          <p:cNvPr id="17" name="object 7">
            <a:extLst>
              <a:ext uri="{FF2B5EF4-FFF2-40B4-BE49-F238E27FC236}">
                <a16:creationId xmlns:a16="http://schemas.microsoft.com/office/drawing/2014/main" id="{0F5BAE66-8266-865E-A661-549DD94F96D7}"/>
              </a:ext>
            </a:extLst>
          </p:cNvPr>
          <p:cNvSpPr txBox="1"/>
          <p:nvPr/>
        </p:nvSpPr>
        <p:spPr>
          <a:xfrm>
            <a:off x="2243460" y="2595504"/>
            <a:ext cx="3852540" cy="1331134"/>
          </a:xfrm>
          <a:prstGeom prst="rect">
            <a:avLst/>
          </a:prstGeom>
        </p:spPr>
        <p:txBody>
          <a:bodyPr vert="horz" wrap="square" lIns="0" tIns="12700" rIns="0" bIns="0" rtlCol="0">
            <a:spAutoFit/>
          </a:bodyPr>
          <a:lstStyle/>
          <a:p>
            <a:pPr marL="240665" marR="43815" lvl="0" indent="-227965" fontAlgn="auto">
              <a:spcBef>
                <a:spcPts val="100"/>
              </a:spcBef>
              <a:spcAft>
                <a:spcPts val="0"/>
              </a:spcAft>
              <a:buClr>
                <a:srgbClr val="0B68B2"/>
              </a:buClr>
              <a:buSzPct val="108333"/>
              <a:buFont typeface="Arial MT"/>
              <a:buChar char="•"/>
              <a:tabLst>
                <a:tab pos="240665" algn="l"/>
              </a:tabLst>
              <a:defRPr/>
            </a:pPr>
            <a:r>
              <a:rPr sz="1200" kern="0" dirty="0">
                <a:solidFill>
                  <a:srgbClr val="1D1D1B"/>
                </a:solidFill>
                <a:latin typeface="Gotham" pitchFamily="2" charset="0"/>
                <a:cs typeface="Gotham" pitchFamily="2" charset="0"/>
              </a:rPr>
              <a:t>Handling and booking the transport from FOB Vung Tau up to DDP Canada</a:t>
            </a:r>
          </a:p>
          <a:p>
            <a:pPr marL="240665" marR="5080" lvl="0" indent="-227965" fontAlgn="auto">
              <a:spcBef>
                <a:spcPts val="100"/>
              </a:spcBef>
              <a:spcAft>
                <a:spcPts val="0"/>
              </a:spcAft>
              <a:buClr>
                <a:srgbClr val="0B68B2"/>
              </a:buClr>
              <a:buSzPct val="108333"/>
              <a:buFont typeface="Arial MT"/>
              <a:buChar char="•"/>
              <a:tabLst>
                <a:tab pos="240665" algn="l"/>
              </a:tabLst>
              <a:defRPr/>
            </a:pPr>
            <a:r>
              <a:rPr sz="1200" kern="0" dirty="0">
                <a:solidFill>
                  <a:srgbClr val="1D1D1B"/>
                </a:solidFill>
                <a:latin typeface="Gotham" pitchFamily="2" charset="0"/>
                <a:cs typeface="Gotham" pitchFamily="2" charset="0"/>
              </a:rPr>
              <a:t>Supporting our client with a special tracking system tool, to keep control for every container</a:t>
            </a:r>
          </a:p>
          <a:p>
            <a:pPr marL="240665" marR="0" lvl="0" indent="-227965" fontAlgn="auto">
              <a:spcBef>
                <a:spcPts val="100"/>
              </a:spcBef>
              <a:spcAft>
                <a:spcPts val="0"/>
              </a:spcAft>
              <a:buClr>
                <a:srgbClr val="0B68B2"/>
              </a:buClr>
              <a:buSzPct val="108333"/>
              <a:buFont typeface="Arial MT"/>
              <a:buChar char="•"/>
              <a:tabLst>
                <a:tab pos="240665" algn="l"/>
              </a:tabLst>
              <a:defRPr/>
            </a:pPr>
            <a:r>
              <a:rPr sz="1200" kern="0" dirty="0">
                <a:solidFill>
                  <a:srgbClr val="1D1D1B"/>
                </a:solidFill>
                <a:latin typeface="Gotham" pitchFamily="2" charset="0"/>
                <a:cs typeface="Gotham" pitchFamily="2" charset="0"/>
              </a:rPr>
              <a:t>Co-ordination and supervision at the port and jobsite</a:t>
            </a:r>
          </a:p>
        </p:txBody>
      </p:sp>
      <p:pic>
        <p:nvPicPr>
          <p:cNvPr id="18" name="object 8">
            <a:extLst>
              <a:ext uri="{FF2B5EF4-FFF2-40B4-BE49-F238E27FC236}">
                <a16:creationId xmlns:a16="http://schemas.microsoft.com/office/drawing/2014/main" id="{72EEB3A5-05CF-ACC8-CA02-E5C195746BD4}"/>
              </a:ext>
            </a:extLst>
          </p:cNvPr>
          <p:cNvPicPr/>
          <p:nvPr/>
        </p:nvPicPr>
        <p:blipFill>
          <a:blip r:embed="rId2" cstate="print"/>
          <a:stretch>
            <a:fillRect/>
          </a:stretch>
        </p:blipFill>
        <p:spPr>
          <a:xfrm>
            <a:off x="6368540" y="1532882"/>
            <a:ext cx="5189190" cy="2157686"/>
          </a:xfrm>
          <a:prstGeom prst="rect">
            <a:avLst/>
          </a:prstGeom>
        </p:spPr>
      </p:pic>
      <p:pic>
        <p:nvPicPr>
          <p:cNvPr id="23" name="object 9">
            <a:extLst>
              <a:ext uri="{FF2B5EF4-FFF2-40B4-BE49-F238E27FC236}">
                <a16:creationId xmlns:a16="http://schemas.microsoft.com/office/drawing/2014/main" id="{F72147C4-6253-9828-84C2-FAA662C977AC}"/>
              </a:ext>
            </a:extLst>
          </p:cNvPr>
          <p:cNvPicPr/>
          <p:nvPr/>
        </p:nvPicPr>
        <p:blipFill>
          <a:blip r:embed="rId3" cstate="print"/>
          <a:stretch>
            <a:fillRect/>
          </a:stretch>
        </p:blipFill>
        <p:spPr>
          <a:xfrm>
            <a:off x="6368539" y="3887334"/>
            <a:ext cx="5202455" cy="2028604"/>
          </a:xfrm>
          <a:prstGeom prst="rect">
            <a:avLst/>
          </a:prstGeom>
        </p:spPr>
      </p:pic>
      <p:sp>
        <p:nvSpPr>
          <p:cNvPr id="24" name="TextBox 23">
            <a:extLst>
              <a:ext uri="{FF2B5EF4-FFF2-40B4-BE49-F238E27FC236}">
                <a16:creationId xmlns:a16="http://schemas.microsoft.com/office/drawing/2014/main" id="{36153EC9-593B-D0A4-58B8-D0D7E98E2FC1}"/>
              </a:ext>
            </a:extLst>
          </p:cNvPr>
          <p:cNvSpPr txBox="1"/>
          <p:nvPr/>
        </p:nvSpPr>
        <p:spPr>
          <a:xfrm>
            <a:off x="587151" y="2544664"/>
            <a:ext cx="1094740" cy="276999"/>
          </a:xfrm>
          <a:prstGeom prst="rect">
            <a:avLst/>
          </a:prstGeom>
          <a:noFill/>
        </p:spPr>
        <p:txBody>
          <a:bodyPr wrap="square" rtlCol="0">
            <a:spAutoFit/>
          </a:bodyPr>
          <a:lstStyle/>
          <a:p>
            <a:r>
              <a:rPr lang="en-VN" sz="1200" dirty="0">
                <a:solidFill>
                  <a:srgbClr val="0B68B1"/>
                </a:solidFill>
                <a:latin typeface="Gotham Medium" pitchFamily="2" charset="0"/>
                <a:cs typeface="Gotham Medium" pitchFamily="2" charset="0"/>
              </a:rPr>
              <a:t>Scope:</a:t>
            </a:r>
          </a:p>
        </p:txBody>
      </p:sp>
      <p:sp>
        <p:nvSpPr>
          <p:cNvPr id="5" name="Rectangle 4">
            <a:extLst>
              <a:ext uri="{FF2B5EF4-FFF2-40B4-BE49-F238E27FC236}">
                <a16:creationId xmlns:a16="http://schemas.microsoft.com/office/drawing/2014/main" id="{FD56E58B-7FEA-07B6-44F4-9337B589BDD7}"/>
              </a:ext>
            </a:extLst>
          </p:cNvPr>
          <p:cNvSpPr/>
          <p:nvPr/>
        </p:nvSpPr>
        <p:spPr>
          <a:xfrm>
            <a:off x="9070198" y="1495560"/>
            <a:ext cx="62345" cy="2293391"/>
          </a:xfrm>
          <a:prstGeom prst="rect">
            <a:avLst/>
          </a:prstGeom>
          <a:solidFill>
            <a:schemeClr val="bg1"/>
          </a:solidFill>
          <a:ln w="9545" cap="flat">
            <a:noFill/>
            <a:prstDash val="solid"/>
            <a:miter/>
          </a:ln>
        </p:spPr>
        <p:txBody>
          <a:bodyPr rtlCol="0" anchor="ctr"/>
          <a:lstStyle/>
          <a:p>
            <a:pPr algn="l"/>
            <a:endParaRPr lang="en-VN"/>
          </a:p>
        </p:txBody>
      </p:sp>
      <p:sp>
        <p:nvSpPr>
          <p:cNvPr id="6" name="Rectangle 5">
            <a:extLst>
              <a:ext uri="{FF2B5EF4-FFF2-40B4-BE49-F238E27FC236}">
                <a16:creationId xmlns:a16="http://schemas.microsoft.com/office/drawing/2014/main" id="{818EAB8E-BE2C-CF21-55EC-1E45502F4817}"/>
              </a:ext>
            </a:extLst>
          </p:cNvPr>
          <p:cNvSpPr/>
          <p:nvPr/>
        </p:nvSpPr>
        <p:spPr>
          <a:xfrm>
            <a:off x="9070198" y="3772996"/>
            <a:ext cx="62345" cy="2293391"/>
          </a:xfrm>
          <a:prstGeom prst="rect">
            <a:avLst/>
          </a:prstGeom>
          <a:solidFill>
            <a:schemeClr val="bg1"/>
          </a:solidFill>
          <a:ln w="9545" cap="flat">
            <a:noFill/>
            <a:prstDash val="solid"/>
            <a:miter/>
          </a:ln>
        </p:spPr>
        <p:txBody>
          <a:bodyPr rtlCol="0" anchor="ctr"/>
          <a:lstStyle/>
          <a:p>
            <a:pPr algn="l"/>
            <a:endParaRPr lang="en-VN"/>
          </a:p>
        </p:txBody>
      </p:sp>
    </p:spTree>
    <p:extLst>
      <p:ext uri="{BB962C8B-B14F-4D97-AF65-F5344CB8AC3E}">
        <p14:creationId xmlns:p14="http://schemas.microsoft.com/office/powerpoint/2010/main" val="2395659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E864-FED8-7BF9-F442-612D53D3C2B0}"/>
              </a:ext>
            </a:extLst>
          </p:cNvPr>
          <p:cNvSpPr>
            <a:spLocks noGrp="1"/>
          </p:cNvSpPr>
          <p:nvPr>
            <p:ph type="title"/>
          </p:nvPr>
        </p:nvSpPr>
        <p:spPr>
          <a:xfrm>
            <a:off x="587151" y="259220"/>
            <a:ext cx="7608849" cy="550527"/>
          </a:xfrm>
        </p:spPr>
        <p:txBody>
          <a:bodyPr>
            <a:normAutofit/>
          </a:bodyPr>
          <a:lstStyle/>
          <a:p>
            <a:r>
              <a:rPr lang="en-US" dirty="0"/>
              <a:t>PROJECT REFERENCES</a:t>
            </a:r>
          </a:p>
        </p:txBody>
      </p:sp>
      <p:sp>
        <p:nvSpPr>
          <p:cNvPr id="4" name="Slide Number Placeholder 3">
            <a:extLst>
              <a:ext uri="{FF2B5EF4-FFF2-40B4-BE49-F238E27FC236}">
                <a16:creationId xmlns:a16="http://schemas.microsoft.com/office/drawing/2014/main" id="{B0550EEE-E4D1-3FCD-53C5-3152AD9E5CA5}"/>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72" name="object 3">
            <a:extLst>
              <a:ext uri="{FF2B5EF4-FFF2-40B4-BE49-F238E27FC236}">
                <a16:creationId xmlns:a16="http://schemas.microsoft.com/office/drawing/2014/main" id="{D7276044-4D82-DA54-E9D6-A18833F05755}"/>
              </a:ext>
            </a:extLst>
          </p:cNvPr>
          <p:cNvSpPr txBox="1"/>
          <p:nvPr/>
        </p:nvSpPr>
        <p:spPr>
          <a:xfrm>
            <a:off x="659129" y="835147"/>
            <a:ext cx="6384261" cy="32060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u="none" strike="noStrike" kern="0" cap="none" normalizeH="0" baseline="0" noProof="0" dirty="0">
                <a:ln>
                  <a:noFill/>
                </a:ln>
                <a:solidFill>
                  <a:srgbClr val="41B866"/>
                </a:solidFill>
                <a:effectLst/>
                <a:uLnTx/>
                <a:uFillTx/>
                <a:latin typeface="Gotham Medium" pitchFamily="2" charset="0"/>
                <a:cs typeface="Gotham Medium" pitchFamily="2" charset="0"/>
              </a:rPr>
              <a:t>CASE STUDY – </a:t>
            </a:r>
            <a:r>
              <a:rPr kumimoji="0" sz="2925" u="none" strike="noStrike" kern="0" cap="none" normalizeH="0" baseline="1424" noProof="0" dirty="0">
                <a:ln>
                  <a:noFill/>
                </a:ln>
                <a:solidFill>
                  <a:srgbClr val="41B866"/>
                </a:solidFill>
                <a:effectLst/>
                <a:uLnTx/>
                <a:uFillTx/>
                <a:latin typeface="Gotham Medium" pitchFamily="2" charset="0"/>
                <a:cs typeface="Gotham Medium" pitchFamily="2" charset="0"/>
              </a:rPr>
              <a:t>AURUBIS PROJECT USA</a:t>
            </a:r>
            <a:endParaRPr kumimoji="0" sz="2925" u="none" strike="noStrike" kern="0" cap="none" normalizeH="0" baseline="1424" noProof="0" dirty="0">
              <a:ln>
                <a:noFill/>
              </a:ln>
              <a:solidFill>
                <a:sysClr val="windowText" lastClr="000000"/>
              </a:solidFill>
              <a:effectLst/>
              <a:uLnTx/>
              <a:uFillTx/>
              <a:latin typeface="Gotham Medium" pitchFamily="2" charset="0"/>
              <a:cs typeface="Gotham Medium" pitchFamily="2" charset="0"/>
            </a:endParaRPr>
          </a:p>
        </p:txBody>
      </p:sp>
      <p:sp>
        <p:nvSpPr>
          <p:cNvPr id="73" name="object 4">
            <a:extLst>
              <a:ext uri="{FF2B5EF4-FFF2-40B4-BE49-F238E27FC236}">
                <a16:creationId xmlns:a16="http://schemas.microsoft.com/office/drawing/2014/main" id="{7A6D2E90-A35E-AF27-D497-A2D3DC01582A}"/>
              </a:ext>
            </a:extLst>
          </p:cNvPr>
          <p:cNvSpPr txBox="1"/>
          <p:nvPr/>
        </p:nvSpPr>
        <p:spPr>
          <a:xfrm>
            <a:off x="655874" y="1268980"/>
            <a:ext cx="1519249" cy="1109919"/>
          </a:xfrm>
          <a:prstGeom prst="rect">
            <a:avLst/>
          </a:prstGeom>
        </p:spPr>
        <p:txBody>
          <a:bodyPr vert="horz" wrap="square" lIns="0" tIns="1905" rIns="0" bIns="0" rtlCol="0">
            <a:spAutoFit/>
          </a:bodyPr>
          <a:lstStyle/>
          <a:p>
            <a:pPr marL="12700" marR="5080" lvl="0" indent="0" defTabSz="914400" eaLnBrk="1" fontAlgn="auto" latinLnBrk="0" hangingPunct="1">
              <a:spcBef>
                <a:spcPts val="15"/>
              </a:spcBef>
              <a:spcAft>
                <a:spcPts val="0"/>
              </a:spcAft>
              <a:buClrTx/>
              <a:buSzTx/>
              <a:buFontTx/>
              <a:buNone/>
              <a:tabLst/>
              <a:defRPr/>
            </a:pPr>
            <a:r>
              <a:rPr kumimoji="0" sz="1200" u="none" strike="noStrike" kern="0" cap="none" normalizeH="0" baseline="0" noProof="0" dirty="0">
                <a:ln>
                  <a:noFill/>
                </a:ln>
                <a:solidFill>
                  <a:srgbClr val="0070C0"/>
                </a:solidFill>
                <a:effectLst/>
                <a:uLnTx/>
                <a:uFillTx/>
                <a:latin typeface="Gotham Medium" pitchFamily="2" charset="0"/>
                <a:cs typeface="Gotham Medium" pitchFamily="2" charset="0"/>
              </a:rPr>
              <a:t>Project Name: Volume: Commodity: </a:t>
            </a:r>
            <a:endParaRPr kumimoji="0" lang="vi-VN" sz="1200" u="none" strike="noStrike" kern="0" cap="none" normalizeH="0" baseline="0" noProof="0" dirty="0">
              <a:ln>
                <a:noFill/>
              </a:ln>
              <a:solidFill>
                <a:srgbClr val="0070C0"/>
              </a:solidFill>
              <a:effectLst/>
              <a:uLnTx/>
              <a:uFillTx/>
              <a:latin typeface="Gotham" pitchFamily="2" charset="0"/>
              <a:cs typeface="Gotham Medium" pitchFamily="2" charset="0"/>
            </a:endParaRPr>
          </a:p>
          <a:p>
            <a:pPr marL="12700" marR="5080">
              <a:spcBef>
                <a:spcPts val="15"/>
              </a:spcBef>
              <a:defRPr/>
            </a:pPr>
            <a:r>
              <a:rPr lang="en-VN" sz="1200" dirty="0">
                <a:solidFill>
                  <a:srgbClr val="0070C0"/>
                </a:solidFill>
                <a:latin typeface="Gotham Medium" pitchFamily="2" charset="0"/>
                <a:cs typeface="Gotham Medium" pitchFamily="2" charset="0"/>
              </a:rPr>
              <a:t>Perio</a:t>
            </a:r>
            <a:r>
              <a:rPr lang="en-US" sz="1200" dirty="0">
                <a:solidFill>
                  <a:srgbClr val="0070C0"/>
                </a:solidFill>
                <a:latin typeface="Gotham Medium" pitchFamily="2" charset="0"/>
                <a:cs typeface="Gotham Medium" pitchFamily="2" charset="0"/>
              </a:rPr>
              <a:t>d</a:t>
            </a:r>
            <a:r>
              <a:rPr lang="en-VN" sz="1200" dirty="0">
                <a:solidFill>
                  <a:srgbClr val="0070C0"/>
                </a:solidFill>
                <a:latin typeface="Gotham Medium" pitchFamily="2" charset="0"/>
                <a:cs typeface="Gotham Medium" pitchFamily="2" charset="0"/>
              </a:rPr>
              <a:t>:</a:t>
            </a:r>
            <a:endParaRPr lang="en-VN" sz="1200" kern="0" noProof="0" dirty="0">
              <a:solidFill>
                <a:srgbClr val="0070C0"/>
              </a:solidFill>
              <a:latin typeface="Gotham Medium" pitchFamily="2" charset="0"/>
              <a:cs typeface="Gotham Medium" pitchFamily="2" charset="0"/>
            </a:endParaRPr>
          </a:p>
          <a:p>
            <a:pPr marL="12700" marR="5080" lvl="0" indent="0" defTabSz="914400" eaLnBrk="1" fontAlgn="auto" latinLnBrk="0" hangingPunct="1">
              <a:spcBef>
                <a:spcPts val="15"/>
              </a:spcBef>
              <a:spcAft>
                <a:spcPts val="0"/>
              </a:spcAft>
              <a:buClrTx/>
              <a:buSzTx/>
              <a:buFontTx/>
              <a:buNone/>
              <a:tabLst/>
              <a:defRPr/>
            </a:pPr>
            <a:r>
              <a:rPr kumimoji="0" sz="1200" u="none" strike="noStrike" kern="0" cap="none" normalizeH="0" baseline="0" noProof="0" dirty="0">
                <a:ln>
                  <a:noFill/>
                </a:ln>
                <a:solidFill>
                  <a:srgbClr val="0070C0"/>
                </a:solidFill>
                <a:effectLst/>
                <a:uLnTx/>
                <a:uFillTx/>
                <a:latin typeface="Gotham Medium" pitchFamily="2" charset="0"/>
                <a:cs typeface="Gotham Medium" pitchFamily="2" charset="0"/>
              </a:rPr>
              <a:t>Origin (POL): Destination (POD):</a:t>
            </a:r>
          </a:p>
        </p:txBody>
      </p:sp>
      <p:sp>
        <p:nvSpPr>
          <p:cNvPr id="74" name="object 5">
            <a:extLst>
              <a:ext uri="{FF2B5EF4-FFF2-40B4-BE49-F238E27FC236}">
                <a16:creationId xmlns:a16="http://schemas.microsoft.com/office/drawing/2014/main" id="{2C5E15D4-2B9A-3902-EAFE-D66607C6FC2D}"/>
              </a:ext>
            </a:extLst>
          </p:cNvPr>
          <p:cNvSpPr txBox="1"/>
          <p:nvPr/>
        </p:nvSpPr>
        <p:spPr>
          <a:xfrm>
            <a:off x="2228834" y="1267482"/>
            <a:ext cx="3244850" cy="1145635"/>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Aurubis Project USA</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5080" lvl="0" indent="0" defTabSz="914400" eaLnBrk="1" fontAlgn="auto" latinLnBrk="0" hangingPunct="1">
              <a:spcBef>
                <a:spcPts val="25"/>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Containers: 25 (40’FR and 40’HC) 600MT Steel Structures</a:t>
            </a:r>
            <a:endParaRPr kumimoji="0" lang="vi-VN" sz="1200" u="none" strike="noStrike" kern="0" cap="none" normalizeH="0" baseline="0" noProof="0" dirty="0">
              <a:ln>
                <a:noFill/>
              </a:ln>
              <a:solidFill>
                <a:srgbClr val="1D1D1B"/>
              </a:solidFill>
              <a:effectLst/>
              <a:uLnTx/>
              <a:uFillTx/>
              <a:latin typeface="Verdana"/>
              <a:cs typeface="Gotham" pitchFamily="2" charset="0"/>
            </a:endParaRPr>
          </a:p>
          <a:p>
            <a:pPr marL="12700" marR="5080" lvl="0" indent="0" defTabSz="914400" eaLnBrk="1" fontAlgn="auto" latinLnBrk="0" hangingPunct="1">
              <a:spcBef>
                <a:spcPts val="25"/>
              </a:spcBef>
              <a:spcAft>
                <a:spcPts val="0"/>
              </a:spcAft>
              <a:buClrTx/>
              <a:buSzTx/>
              <a:buFontTx/>
              <a:buNone/>
              <a:tabLst/>
              <a:defRPr/>
            </a:pPr>
            <a:r>
              <a:rPr lang="en-VN" sz="1200" kern="0" dirty="0">
                <a:solidFill>
                  <a:srgbClr val="1D1D1B"/>
                </a:solidFill>
                <a:latin typeface="Gotham" pitchFamily="2" charset="0"/>
                <a:cs typeface="Gotham" pitchFamily="2" charset="0"/>
              </a:rPr>
              <a:t>20</a:t>
            </a:r>
            <a:r>
              <a:rPr lang="en-US" sz="1200" kern="0" dirty="0">
                <a:solidFill>
                  <a:srgbClr val="1D1D1B"/>
                </a:solidFill>
                <a:latin typeface="Gotham" pitchFamily="2" charset="0"/>
                <a:cs typeface="Gotham" pitchFamily="2" charset="0"/>
              </a:rPr>
              <a:t>2</a:t>
            </a:r>
            <a:r>
              <a:rPr lang="en-VN" sz="1200" kern="0" dirty="0">
                <a:solidFill>
                  <a:srgbClr val="1D1D1B"/>
                </a:solidFill>
                <a:latin typeface="Gotham" pitchFamily="2" charset="0"/>
                <a:cs typeface="Gotham" pitchFamily="2" charset="0"/>
              </a:rPr>
              <a:t>3-20</a:t>
            </a:r>
            <a:r>
              <a:rPr lang="en-US" sz="1200" kern="0" dirty="0">
                <a:solidFill>
                  <a:srgbClr val="1D1D1B"/>
                </a:solidFill>
                <a:latin typeface="Gotham" pitchFamily="2" charset="0"/>
                <a:cs typeface="Gotham" pitchFamily="2" charset="0"/>
              </a:rPr>
              <a:t>2</a:t>
            </a:r>
            <a:r>
              <a:rPr lang="en-VN" sz="1200" kern="0" dirty="0">
                <a:solidFill>
                  <a:srgbClr val="1D1D1B"/>
                </a:solidFill>
                <a:latin typeface="Gotham" pitchFamily="2" charset="0"/>
                <a:cs typeface="Gotham" pitchFamily="2" charset="0"/>
              </a:rPr>
              <a:t>4</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1729739" lvl="0" indent="0" defTabSz="914400" eaLnBrk="1" fontAlgn="auto" latinLnBrk="0" hangingPunct="1">
              <a:spcBef>
                <a:spcPts val="12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Vung Tau, Vietnam Charleston, USA</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sp>
        <p:nvSpPr>
          <p:cNvPr id="75" name="object 6">
            <a:extLst>
              <a:ext uri="{FF2B5EF4-FFF2-40B4-BE49-F238E27FC236}">
                <a16:creationId xmlns:a16="http://schemas.microsoft.com/office/drawing/2014/main" id="{29CD5A21-6868-786E-6272-5F9B6E68EA9C}"/>
              </a:ext>
            </a:extLst>
          </p:cNvPr>
          <p:cNvSpPr txBox="1"/>
          <p:nvPr/>
        </p:nvSpPr>
        <p:spPr>
          <a:xfrm>
            <a:off x="655874" y="2492131"/>
            <a:ext cx="4993005"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sz="1200" kern="0" dirty="0">
                <a:solidFill>
                  <a:srgbClr val="0070C0"/>
                </a:solidFill>
                <a:latin typeface="Gotham Medium" pitchFamily="2" charset="0"/>
                <a:cs typeface="Gotham Medium" pitchFamily="2" charset="0"/>
              </a:rPr>
              <a:t>Scope</a:t>
            </a:r>
            <a:r>
              <a:rPr lang="vi-VN" sz="1200" kern="0" dirty="0">
                <a:solidFill>
                  <a:srgbClr val="005FAA"/>
                </a:solidFill>
                <a:latin typeface="Gotham" pitchFamily="2" charset="0"/>
                <a:cs typeface="Gotham" pitchFamily="2" charset="0"/>
              </a:rPr>
              <a:t>:</a:t>
            </a:r>
            <a:endParaRPr kumimoji="0" lang="en-VN" sz="1200" u="none" strike="noStrike" kern="0" cap="none" normalizeH="0" baseline="0" noProof="0" dirty="0">
              <a:ln>
                <a:noFill/>
              </a:ln>
              <a:solidFill>
                <a:srgbClr val="005FAA"/>
              </a:solidFill>
              <a:effectLst/>
              <a:uLnTx/>
              <a:uFillTx/>
              <a:latin typeface="Gotham" pitchFamily="2" charset="0"/>
              <a:cs typeface="Gotham" pitchFamily="2" charset="0"/>
            </a:endParaRPr>
          </a:p>
        </p:txBody>
      </p:sp>
      <p:grpSp>
        <p:nvGrpSpPr>
          <p:cNvPr id="76" name="object 7">
            <a:extLst>
              <a:ext uri="{FF2B5EF4-FFF2-40B4-BE49-F238E27FC236}">
                <a16:creationId xmlns:a16="http://schemas.microsoft.com/office/drawing/2014/main" id="{B2DB9EDB-B771-AA71-0791-681CBFDD1888}"/>
              </a:ext>
            </a:extLst>
          </p:cNvPr>
          <p:cNvGrpSpPr/>
          <p:nvPr/>
        </p:nvGrpSpPr>
        <p:grpSpPr>
          <a:xfrm>
            <a:off x="5894471" y="1267482"/>
            <a:ext cx="5539164" cy="4691989"/>
            <a:chOff x="5875427" y="1153186"/>
            <a:chExt cx="6039485" cy="4580255"/>
          </a:xfrm>
        </p:grpSpPr>
        <p:pic>
          <p:nvPicPr>
            <p:cNvPr id="77" name="object 8">
              <a:extLst>
                <a:ext uri="{FF2B5EF4-FFF2-40B4-BE49-F238E27FC236}">
                  <a16:creationId xmlns:a16="http://schemas.microsoft.com/office/drawing/2014/main" id="{6C8FF715-00BE-C960-51B2-CE97703591ED}"/>
                </a:ext>
              </a:extLst>
            </p:cNvPr>
            <p:cNvPicPr/>
            <p:nvPr/>
          </p:nvPicPr>
          <p:blipFill>
            <a:blip r:embed="rId2" cstate="print"/>
            <a:stretch>
              <a:fillRect/>
            </a:stretch>
          </p:blipFill>
          <p:spPr>
            <a:xfrm>
              <a:off x="5875427" y="3022512"/>
              <a:ext cx="3009900" cy="2710393"/>
            </a:xfrm>
            <a:prstGeom prst="rect">
              <a:avLst/>
            </a:prstGeom>
          </p:spPr>
        </p:pic>
        <p:pic>
          <p:nvPicPr>
            <p:cNvPr id="78" name="object 9">
              <a:extLst>
                <a:ext uri="{FF2B5EF4-FFF2-40B4-BE49-F238E27FC236}">
                  <a16:creationId xmlns:a16="http://schemas.microsoft.com/office/drawing/2014/main" id="{3AB127FB-8CA3-3774-E2B7-E82E31645EB2}"/>
                </a:ext>
              </a:extLst>
            </p:cNvPr>
            <p:cNvPicPr/>
            <p:nvPr/>
          </p:nvPicPr>
          <p:blipFill>
            <a:blip r:embed="rId3" cstate="print"/>
            <a:stretch>
              <a:fillRect/>
            </a:stretch>
          </p:blipFill>
          <p:spPr>
            <a:xfrm>
              <a:off x="8904820" y="1153186"/>
              <a:ext cx="3009900" cy="1845562"/>
            </a:xfrm>
            <a:prstGeom prst="rect">
              <a:avLst/>
            </a:prstGeom>
          </p:spPr>
        </p:pic>
        <p:pic>
          <p:nvPicPr>
            <p:cNvPr id="79" name="object 10">
              <a:extLst>
                <a:ext uri="{FF2B5EF4-FFF2-40B4-BE49-F238E27FC236}">
                  <a16:creationId xmlns:a16="http://schemas.microsoft.com/office/drawing/2014/main" id="{20111EAC-B22C-3A17-F4FC-28B649D5E68C}"/>
                </a:ext>
              </a:extLst>
            </p:cNvPr>
            <p:cNvPicPr/>
            <p:nvPr/>
          </p:nvPicPr>
          <p:blipFill>
            <a:blip r:embed="rId4" cstate="print"/>
            <a:stretch>
              <a:fillRect/>
            </a:stretch>
          </p:blipFill>
          <p:spPr>
            <a:xfrm>
              <a:off x="5875427" y="1153187"/>
              <a:ext cx="3009900" cy="1845564"/>
            </a:xfrm>
            <a:prstGeom prst="rect">
              <a:avLst/>
            </a:prstGeom>
          </p:spPr>
        </p:pic>
        <p:pic>
          <p:nvPicPr>
            <p:cNvPr id="80" name="object 11">
              <a:extLst>
                <a:ext uri="{FF2B5EF4-FFF2-40B4-BE49-F238E27FC236}">
                  <a16:creationId xmlns:a16="http://schemas.microsoft.com/office/drawing/2014/main" id="{2345CA14-0506-060A-1546-61C046E65E90}"/>
                </a:ext>
              </a:extLst>
            </p:cNvPr>
            <p:cNvPicPr/>
            <p:nvPr/>
          </p:nvPicPr>
          <p:blipFill>
            <a:blip r:embed="rId5" cstate="print"/>
            <a:stretch>
              <a:fillRect/>
            </a:stretch>
          </p:blipFill>
          <p:spPr>
            <a:xfrm>
              <a:off x="8904818" y="3022077"/>
              <a:ext cx="3009901" cy="2710393"/>
            </a:xfrm>
            <a:prstGeom prst="rect">
              <a:avLst/>
            </a:prstGeom>
          </p:spPr>
        </p:pic>
      </p:grpSp>
      <p:sp>
        <p:nvSpPr>
          <p:cNvPr id="81" name="TextBox 80">
            <a:extLst>
              <a:ext uri="{FF2B5EF4-FFF2-40B4-BE49-F238E27FC236}">
                <a16:creationId xmlns:a16="http://schemas.microsoft.com/office/drawing/2014/main" id="{3A9339ED-009C-9F34-934A-370040A9BAFD}"/>
              </a:ext>
            </a:extLst>
          </p:cNvPr>
          <p:cNvSpPr txBox="1"/>
          <p:nvPr/>
        </p:nvSpPr>
        <p:spPr>
          <a:xfrm>
            <a:off x="2175123" y="2436878"/>
            <a:ext cx="3491632" cy="1513235"/>
          </a:xfrm>
          <a:prstGeom prst="rect">
            <a:avLst/>
          </a:prstGeom>
          <a:noFill/>
        </p:spPr>
        <p:txBody>
          <a:bodyPr wrap="square" rtlCol="0">
            <a:spAutoFit/>
          </a:bodyPr>
          <a:lstStyle/>
          <a:p>
            <a:pPr marL="247015" marR="5080" lvl="0" indent="-228600" defTabSz="914400" eaLnBrk="1" fontAlgn="auto" latinLnBrk="0" hangingPunct="1">
              <a:spcBef>
                <a:spcPts val="1265"/>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Handling and booking the transport from FOB </a:t>
            </a:r>
            <a:r>
              <a:rPr kumimoji="0" lang="en-GB" sz="1200" u="none" strike="noStrike" kern="0" cap="none" normalizeH="0" baseline="0" noProof="0" dirty="0" err="1">
                <a:ln>
                  <a:noFill/>
                </a:ln>
                <a:solidFill>
                  <a:srgbClr val="1D1D1B"/>
                </a:solidFill>
                <a:effectLst/>
                <a:uLnTx/>
                <a:uFillTx/>
                <a:latin typeface="Gotham" pitchFamily="2" charset="0"/>
                <a:cs typeface="Gotham" pitchFamily="2" charset="0"/>
              </a:rPr>
              <a:t>Vung</a:t>
            </a: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 Tau up to CFR Charleston/Savannah USA</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0" lvl="0" indent="-227965" defTabSz="914400" eaLnBrk="1" fontAlgn="auto" latinLnBrk="0" hangingPunct="1">
              <a:spcBef>
                <a:spcPts val="440"/>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Co-ordination and supervision of containers at loading port </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0" lvl="0" indent="-227965" defTabSz="914400" eaLnBrk="1" fontAlgn="auto" latinLnBrk="0" hangingPunct="1">
              <a:spcBef>
                <a:spcPts val="555"/>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Worked on behalf of SMS Group</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endParaRPr lang="en-VN" sz="1200" dirty="0"/>
          </a:p>
        </p:txBody>
      </p:sp>
    </p:spTree>
    <p:extLst>
      <p:ext uri="{BB962C8B-B14F-4D97-AF65-F5344CB8AC3E}">
        <p14:creationId xmlns:p14="http://schemas.microsoft.com/office/powerpoint/2010/main" val="4283154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600" y="238696"/>
            <a:ext cx="10972800" cy="550527"/>
          </a:xfrm>
        </p:spPr>
        <p:txBody>
          <a:bodyPr/>
          <a:lstStyle/>
          <a:p>
            <a:r>
              <a:rPr lang="en-US" dirty="0"/>
              <a:t>PROJECT REFERENCES</a:t>
            </a:r>
            <a:endParaRPr lang="en-GB" dirty="0"/>
          </a:p>
        </p:txBody>
      </p:sp>
      <p:sp>
        <p:nvSpPr>
          <p:cNvPr id="3" name="TextBox 2">
            <a:extLst>
              <a:ext uri="{FF2B5EF4-FFF2-40B4-BE49-F238E27FC236}">
                <a16:creationId xmlns:a16="http://schemas.microsoft.com/office/drawing/2014/main" id="{39FD504F-10F6-58FF-D006-19702BB56359}"/>
              </a:ext>
            </a:extLst>
          </p:cNvPr>
          <p:cNvSpPr txBox="1"/>
          <p:nvPr/>
        </p:nvSpPr>
        <p:spPr>
          <a:xfrm>
            <a:off x="-1080655" y="-83127"/>
            <a:ext cx="184731" cy="400110"/>
          </a:xfrm>
          <a:prstGeom prst="rect">
            <a:avLst/>
          </a:prstGeom>
        </p:spPr>
        <p:txBody>
          <a:bodyPr wrap="none" rtlCol="0" anchor="t">
            <a:spAutoFit/>
          </a:bodyPr>
          <a:lstStyle/>
          <a:p>
            <a:pPr algn="l"/>
            <a:endParaRPr lang="en-VN" sz="2000" b="1" dirty="0">
              <a:latin typeface="Gotham" pitchFamily="50" charset="0"/>
              <a:cs typeface="Gotham" pitchFamily="50" charset="0"/>
            </a:endParaRPr>
          </a:p>
        </p:txBody>
      </p:sp>
      <p:sp>
        <p:nvSpPr>
          <p:cNvPr id="41" name="object 14">
            <a:extLst>
              <a:ext uri="{FF2B5EF4-FFF2-40B4-BE49-F238E27FC236}">
                <a16:creationId xmlns:a16="http://schemas.microsoft.com/office/drawing/2014/main" id="{5D42A775-2BA2-7B2E-871F-7621713B01BF}"/>
              </a:ext>
            </a:extLst>
          </p:cNvPr>
          <p:cNvSpPr/>
          <p:nvPr/>
        </p:nvSpPr>
        <p:spPr>
          <a:xfrm>
            <a:off x="8986598" y="1336832"/>
            <a:ext cx="2448295" cy="2296694"/>
          </a:xfrm>
          <a:custGeom>
            <a:avLst/>
            <a:gdLst/>
            <a:ahLst/>
            <a:cxnLst/>
            <a:rect l="l" t="t" r="r" b="b"/>
            <a:pathLst>
              <a:path w="3240404" h="2614929">
                <a:moveTo>
                  <a:pt x="3240404" y="0"/>
                </a:moveTo>
                <a:lnTo>
                  <a:pt x="0" y="0"/>
                </a:lnTo>
                <a:lnTo>
                  <a:pt x="0" y="2614422"/>
                </a:lnTo>
                <a:lnTo>
                  <a:pt x="3240404" y="2614422"/>
                </a:lnTo>
              </a:path>
            </a:pathLst>
          </a:custGeom>
          <a:ln w="19050">
            <a:solidFill>
              <a:srgbClr val="FFFFFF"/>
            </a:solidFill>
          </a:ln>
        </p:spPr>
        <p:txBody>
          <a:bodyPr wrap="square" lIns="0" tIns="0" rIns="0" bIns="0" rtlCol="0"/>
          <a:lstStyle/>
          <a:p>
            <a:endParaRPr/>
          </a:p>
        </p:txBody>
      </p:sp>
      <p:sp>
        <p:nvSpPr>
          <p:cNvPr id="43" name="object 16">
            <a:extLst>
              <a:ext uri="{FF2B5EF4-FFF2-40B4-BE49-F238E27FC236}">
                <a16:creationId xmlns:a16="http://schemas.microsoft.com/office/drawing/2014/main" id="{752962A8-366C-4738-921A-F934E44E8FF6}"/>
              </a:ext>
            </a:extLst>
          </p:cNvPr>
          <p:cNvSpPr/>
          <p:nvPr/>
        </p:nvSpPr>
        <p:spPr>
          <a:xfrm>
            <a:off x="6381993" y="3616349"/>
            <a:ext cx="2619095" cy="2171764"/>
          </a:xfrm>
          <a:custGeom>
            <a:avLst/>
            <a:gdLst/>
            <a:ahLst/>
            <a:cxnLst/>
            <a:rect l="l" t="t" r="r" b="b"/>
            <a:pathLst>
              <a:path w="3466465" h="2472690">
                <a:moveTo>
                  <a:pt x="0" y="2472690"/>
                </a:moveTo>
                <a:lnTo>
                  <a:pt x="3466338" y="2472690"/>
                </a:lnTo>
                <a:lnTo>
                  <a:pt x="3466338" y="0"/>
                </a:lnTo>
                <a:lnTo>
                  <a:pt x="0" y="0"/>
                </a:lnTo>
                <a:lnTo>
                  <a:pt x="0" y="2472690"/>
                </a:lnTo>
                <a:close/>
              </a:path>
            </a:pathLst>
          </a:custGeom>
          <a:ln w="19050">
            <a:solidFill>
              <a:srgbClr val="FFFFFF"/>
            </a:solidFill>
          </a:ln>
        </p:spPr>
        <p:txBody>
          <a:bodyPr wrap="square" lIns="0" tIns="0" rIns="0" bIns="0" rtlCol="0"/>
          <a:lstStyle/>
          <a:p>
            <a:endParaRPr/>
          </a:p>
        </p:txBody>
      </p:sp>
      <p:sp>
        <p:nvSpPr>
          <p:cNvPr id="45" name="object 18">
            <a:extLst>
              <a:ext uri="{FF2B5EF4-FFF2-40B4-BE49-F238E27FC236}">
                <a16:creationId xmlns:a16="http://schemas.microsoft.com/office/drawing/2014/main" id="{F279E5E5-FCBA-8718-356F-8AC9D2847037}"/>
              </a:ext>
            </a:extLst>
          </p:cNvPr>
          <p:cNvSpPr/>
          <p:nvPr/>
        </p:nvSpPr>
        <p:spPr>
          <a:xfrm>
            <a:off x="8986598" y="3616349"/>
            <a:ext cx="2448295" cy="2171764"/>
          </a:xfrm>
          <a:custGeom>
            <a:avLst/>
            <a:gdLst/>
            <a:ahLst/>
            <a:cxnLst/>
            <a:rect l="l" t="t" r="r" b="b"/>
            <a:pathLst>
              <a:path w="3240404" h="2472690">
                <a:moveTo>
                  <a:pt x="3240404" y="0"/>
                </a:moveTo>
                <a:lnTo>
                  <a:pt x="0" y="0"/>
                </a:lnTo>
                <a:lnTo>
                  <a:pt x="0" y="2472690"/>
                </a:lnTo>
                <a:lnTo>
                  <a:pt x="3240404" y="2472690"/>
                </a:lnTo>
              </a:path>
            </a:pathLst>
          </a:custGeom>
          <a:ln w="19050">
            <a:solidFill>
              <a:srgbClr val="FFFFFF"/>
            </a:solidFill>
          </a:ln>
        </p:spPr>
        <p:txBody>
          <a:bodyPr wrap="square" lIns="0" tIns="0" rIns="0" bIns="0" rtlCol="0"/>
          <a:lstStyle/>
          <a:p>
            <a:endParaRPr/>
          </a:p>
        </p:txBody>
      </p:sp>
      <p:sp>
        <p:nvSpPr>
          <p:cNvPr id="46" name="Slide Number Placeholder 3">
            <a:extLst>
              <a:ext uri="{FF2B5EF4-FFF2-40B4-BE49-F238E27FC236}">
                <a16:creationId xmlns:a16="http://schemas.microsoft.com/office/drawing/2014/main" id="{DF6458D7-A592-E8B9-0F84-5AE6E0E00902}"/>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59" name="object 3">
            <a:extLst>
              <a:ext uri="{FF2B5EF4-FFF2-40B4-BE49-F238E27FC236}">
                <a16:creationId xmlns:a16="http://schemas.microsoft.com/office/drawing/2014/main" id="{4E50361F-D65E-29C5-400D-A8ADF515FC4D}"/>
              </a:ext>
            </a:extLst>
          </p:cNvPr>
          <p:cNvSpPr txBox="1"/>
          <p:nvPr/>
        </p:nvSpPr>
        <p:spPr>
          <a:xfrm>
            <a:off x="684279" y="885582"/>
            <a:ext cx="9226973" cy="300082"/>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u="none" strike="noStrike" kern="0" cap="none" normalizeH="0" baseline="0" noProof="0" dirty="0">
                <a:ln>
                  <a:noFill/>
                </a:ln>
                <a:solidFill>
                  <a:srgbClr val="41B866"/>
                </a:solidFill>
                <a:effectLst/>
                <a:uLnTx/>
                <a:uFillTx/>
                <a:latin typeface="Gotham Medium" pitchFamily="2" charset="0"/>
                <a:cs typeface="Gotham Medium" pitchFamily="2" charset="0"/>
              </a:rPr>
              <a:t>CASE STUDY – </a:t>
            </a:r>
            <a:r>
              <a:rPr kumimoji="0" sz="2800" u="none" strike="noStrike" kern="0" cap="none" normalizeH="0" baseline="1424" noProof="0" dirty="0">
                <a:ln>
                  <a:noFill/>
                </a:ln>
                <a:solidFill>
                  <a:srgbClr val="41B866"/>
                </a:solidFill>
                <a:effectLst/>
                <a:uLnTx/>
                <a:uFillTx/>
                <a:latin typeface="Gotham Medium" pitchFamily="2" charset="0"/>
                <a:cs typeface="Gotham Medium" pitchFamily="2" charset="0"/>
              </a:rPr>
              <a:t>NITSULIN YUKON BRIDGE PROJECT</a:t>
            </a:r>
            <a:endParaRPr kumimoji="0" sz="2800" u="none" strike="noStrike" kern="0" cap="none" normalizeH="0" baseline="1424" noProof="0" dirty="0">
              <a:ln>
                <a:noFill/>
              </a:ln>
              <a:solidFill>
                <a:sysClr val="windowText" lastClr="000000"/>
              </a:solidFill>
              <a:effectLst/>
              <a:uLnTx/>
              <a:uFillTx/>
              <a:latin typeface="Gotham Medium" pitchFamily="2" charset="0"/>
              <a:cs typeface="Gotham Medium" pitchFamily="2" charset="0"/>
            </a:endParaRPr>
          </a:p>
        </p:txBody>
      </p:sp>
      <p:sp>
        <p:nvSpPr>
          <p:cNvPr id="60" name="object 4">
            <a:extLst>
              <a:ext uri="{FF2B5EF4-FFF2-40B4-BE49-F238E27FC236}">
                <a16:creationId xmlns:a16="http://schemas.microsoft.com/office/drawing/2014/main" id="{48928AF8-7B30-3A13-D885-50895AF8A162}"/>
              </a:ext>
            </a:extLst>
          </p:cNvPr>
          <p:cNvSpPr txBox="1"/>
          <p:nvPr/>
        </p:nvSpPr>
        <p:spPr>
          <a:xfrm>
            <a:off x="678268" y="1423097"/>
            <a:ext cx="1512452" cy="1161215"/>
          </a:xfrm>
          <a:prstGeom prst="rect">
            <a:avLst/>
          </a:prstGeom>
        </p:spPr>
        <p:txBody>
          <a:bodyPr vert="horz" wrap="square" lIns="0" tIns="1905" rIns="0" bIns="0" rtlCol="0">
            <a:spAutoFit/>
          </a:bodyPr>
          <a:lstStyle/>
          <a:p>
            <a:pPr marL="48700">
              <a:spcBef>
                <a:spcPts val="100"/>
              </a:spcBef>
              <a:defRPr/>
            </a:pPr>
            <a:r>
              <a:rPr sz="1200" kern="0" dirty="0">
                <a:solidFill>
                  <a:srgbClr val="0B68B1"/>
                </a:solidFill>
                <a:latin typeface="Gotham Medium" pitchFamily="2" charset="0"/>
                <a:cs typeface="Gotham Medium" pitchFamily="2" charset="0"/>
              </a:rPr>
              <a:t>Project Name: Volume:</a:t>
            </a:r>
            <a:endParaRPr lang="vi-VN" sz="1200" kern="0" dirty="0">
              <a:solidFill>
                <a:srgbClr val="0B68B1"/>
              </a:solidFill>
              <a:latin typeface="Gotham Medium" pitchFamily="2" charset="0"/>
              <a:cs typeface="Gotham Medium" pitchFamily="2" charset="0"/>
            </a:endParaRPr>
          </a:p>
          <a:p>
            <a:pPr marL="48700">
              <a:spcBef>
                <a:spcPts val="100"/>
              </a:spcBef>
              <a:defRPr/>
            </a:pPr>
            <a:endParaRPr lang="en-VN" sz="1200" kern="0" dirty="0">
              <a:solidFill>
                <a:srgbClr val="0B68B1"/>
              </a:solidFill>
              <a:latin typeface="Gotham Medium" pitchFamily="2" charset="0"/>
              <a:cs typeface="Gotham Medium" pitchFamily="2" charset="0"/>
            </a:endParaRPr>
          </a:p>
          <a:p>
            <a:pPr marL="48700">
              <a:spcBef>
                <a:spcPts val="100"/>
              </a:spcBef>
              <a:defRPr/>
            </a:pPr>
            <a:r>
              <a:rPr sz="1200" kern="0" dirty="0">
                <a:solidFill>
                  <a:srgbClr val="0B68B1"/>
                </a:solidFill>
                <a:latin typeface="Gotham Medium" pitchFamily="2" charset="0"/>
                <a:cs typeface="Gotham Medium" pitchFamily="2" charset="0"/>
              </a:rPr>
              <a:t>Commodity:</a:t>
            </a:r>
            <a:endParaRPr lang="vi-VN" sz="1200" kern="0" dirty="0">
              <a:solidFill>
                <a:srgbClr val="0B68B1"/>
              </a:solidFill>
              <a:latin typeface="Gotham Medium" pitchFamily="2" charset="0"/>
              <a:cs typeface="Gotham Medium" pitchFamily="2" charset="0"/>
            </a:endParaRPr>
          </a:p>
          <a:p>
            <a:pPr marL="48700">
              <a:spcBef>
                <a:spcPts val="100"/>
              </a:spcBef>
              <a:defRPr/>
            </a:pPr>
            <a:r>
              <a:rPr sz="1200" kern="0" dirty="0">
                <a:solidFill>
                  <a:srgbClr val="0B68B1"/>
                </a:solidFill>
                <a:latin typeface="Gotham Medium" pitchFamily="2" charset="0"/>
                <a:cs typeface="Gotham Medium" pitchFamily="2" charset="0"/>
              </a:rPr>
              <a:t>Origin (POL):</a:t>
            </a:r>
            <a:endParaRPr lang="vi-VN" sz="1200" kern="0" dirty="0">
              <a:solidFill>
                <a:srgbClr val="0B68B1"/>
              </a:solidFill>
              <a:latin typeface="Gotham Medium" pitchFamily="2" charset="0"/>
              <a:cs typeface="Gotham Medium" pitchFamily="2" charset="0"/>
            </a:endParaRPr>
          </a:p>
          <a:p>
            <a:pPr marL="48700">
              <a:spcBef>
                <a:spcPts val="100"/>
              </a:spcBef>
              <a:defRPr/>
            </a:pPr>
            <a:r>
              <a:rPr sz="1200" kern="0" dirty="0">
                <a:solidFill>
                  <a:srgbClr val="0B68B1"/>
                </a:solidFill>
                <a:latin typeface="Gotham Medium" pitchFamily="2" charset="0"/>
                <a:cs typeface="Gotham Medium" pitchFamily="2" charset="0"/>
              </a:rPr>
              <a:t>Destination</a:t>
            </a:r>
            <a:r>
              <a:rPr lang="vi-VN" sz="1200" kern="0" dirty="0">
                <a:solidFill>
                  <a:srgbClr val="0B68B1"/>
                </a:solidFill>
                <a:latin typeface="Gotham Medium" pitchFamily="2" charset="0"/>
                <a:cs typeface="Gotham Medium" pitchFamily="2" charset="0"/>
              </a:rPr>
              <a:t> </a:t>
            </a:r>
            <a:r>
              <a:rPr sz="1200" kern="0" dirty="0">
                <a:solidFill>
                  <a:srgbClr val="0B68B1"/>
                </a:solidFill>
                <a:latin typeface="Gotham Medium" pitchFamily="2" charset="0"/>
                <a:cs typeface="Gotham Medium" pitchFamily="2" charset="0"/>
              </a:rPr>
              <a:t>(POD):</a:t>
            </a:r>
          </a:p>
        </p:txBody>
      </p:sp>
      <p:sp>
        <p:nvSpPr>
          <p:cNvPr id="61" name="object 5">
            <a:extLst>
              <a:ext uri="{FF2B5EF4-FFF2-40B4-BE49-F238E27FC236}">
                <a16:creationId xmlns:a16="http://schemas.microsoft.com/office/drawing/2014/main" id="{79A6A04B-C4E5-0E28-5E01-E1B14724A65C}"/>
              </a:ext>
            </a:extLst>
          </p:cNvPr>
          <p:cNvSpPr txBox="1"/>
          <p:nvPr/>
        </p:nvSpPr>
        <p:spPr>
          <a:xfrm>
            <a:off x="2279455" y="1423097"/>
            <a:ext cx="3410113" cy="1170192"/>
          </a:xfrm>
          <a:prstGeom prst="rect">
            <a:avLst/>
          </a:prstGeom>
        </p:spPr>
        <p:txBody>
          <a:bodyPr vert="horz" wrap="square" lIns="0" tIns="10795" rIns="0" bIns="0" rtlCol="0">
            <a:spAutoFit/>
          </a:bodyPr>
          <a:lstStyle/>
          <a:p>
            <a:pPr marL="12700" marR="5080" algn="just">
              <a:spcBef>
                <a:spcPts val="85"/>
              </a:spcBef>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Nisutlin Yukon Bridge Project, Canada Containers 50 Containers and 1400 MT</a:t>
            </a:r>
            <a:r>
              <a:rPr lang="en-US" sz="1200" dirty="0">
                <a:effectLst/>
              </a:rPr>
              <a:t>/ 3900 </a:t>
            </a:r>
            <a:r>
              <a:rPr lang="en-US" sz="1200" dirty="0" err="1">
                <a:effectLst/>
              </a:rPr>
              <a:t>cbm</a:t>
            </a:r>
            <a:r>
              <a:rPr lang="en-US" sz="1200" dirty="0">
                <a:effectLst/>
              </a:rPr>
              <a:t> Break Bulk</a:t>
            </a:r>
          </a:p>
          <a:p>
            <a:pPr marL="12700" marR="5080" lvl="0" indent="0" algn="just" defTabSz="914400" eaLnBrk="1" fontAlgn="auto" latinLnBrk="0" hangingPunct="1">
              <a:spcBef>
                <a:spcPts val="85"/>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Steel Structures</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0" lvl="0" indent="0" algn="just" defTabSz="914400" eaLnBrk="1" fontAlgn="auto" latinLnBrk="0" hangingPunct="1">
              <a:spcBef>
                <a:spcPts val="17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Indonesia</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0" lvl="0" indent="0" algn="just" defTabSz="914400" eaLnBrk="1" fontAlgn="auto" latinLnBrk="0" hangingPunct="1">
              <a:spcBef>
                <a:spcPts val="5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Project site West coast, Canada</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sp>
        <p:nvSpPr>
          <p:cNvPr id="62" name="object 6">
            <a:extLst>
              <a:ext uri="{FF2B5EF4-FFF2-40B4-BE49-F238E27FC236}">
                <a16:creationId xmlns:a16="http://schemas.microsoft.com/office/drawing/2014/main" id="{1238B6B8-A6E2-8A87-AB3F-DF3B7D32884C}"/>
              </a:ext>
            </a:extLst>
          </p:cNvPr>
          <p:cNvSpPr txBox="1"/>
          <p:nvPr/>
        </p:nvSpPr>
        <p:spPr>
          <a:xfrm>
            <a:off x="726120" y="2697352"/>
            <a:ext cx="923728" cy="19749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u="none" strike="noStrike" kern="0" cap="none" spc="-10" normalizeH="0" baseline="0" noProof="0" dirty="0">
                <a:ln>
                  <a:noFill/>
                </a:ln>
                <a:solidFill>
                  <a:srgbClr val="0B68B1"/>
                </a:solidFill>
                <a:effectLst/>
                <a:uLnTx/>
                <a:uFillTx/>
                <a:latin typeface="Gotham Medium" pitchFamily="2" charset="0"/>
                <a:cs typeface="Gotham Medium" pitchFamily="2" charset="0"/>
              </a:rPr>
              <a:t>Scope:</a:t>
            </a:r>
            <a:endParaRPr kumimoji="0" sz="1200" u="none" strike="noStrike" kern="0" cap="none" spc="0" normalizeH="0" baseline="0" noProof="0" dirty="0">
              <a:ln>
                <a:noFill/>
              </a:ln>
              <a:solidFill>
                <a:srgbClr val="0B68B1"/>
              </a:solidFill>
              <a:effectLst/>
              <a:uLnTx/>
              <a:uFillTx/>
              <a:latin typeface="Gotham Medium" pitchFamily="2" charset="0"/>
              <a:cs typeface="Gotham Medium" pitchFamily="2" charset="0"/>
            </a:endParaRPr>
          </a:p>
        </p:txBody>
      </p:sp>
      <p:grpSp>
        <p:nvGrpSpPr>
          <p:cNvPr id="68" name="Group 67">
            <a:extLst>
              <a:ext uri="{FF2B5EF4-FFF2-40B4-BE49-F238E27FC236}">
                <a16:creationId xmlns:a16="http://schemas.microsoft.com/office/drawing/2014/main" id="{1EFEE00E-97E5-C77E-953F-F452FC5ABF6D}"/>
              </a:ext>
            </a:extLst>
          </p:cNvPr>
          <p:cNvGrpSpPr/>
          <p:nvPr/>
        </p:nvGrpSpPr>
        <p:grpSpPr>
          <a:xfrm>
            <a:off x="6096001" y="1455196"/>
            <a:ext cx="5377932" cy="4017658"/>
            <a:chOff x="5876512" y="1230044"/>
            <a:chExt cx="5597420" cy="4181630"/>
          </a:xfrm>
        </p:grpSpPr>
        <p:pic>
          <p:nvPicPr>
            <p:cNvPr id="64" name="object 8">
              <a:extLst>
                <a:ext uri="{FF2B5EF4-FFF2-40B4-BE49-F238E27FC236}">
                  <a16:creationId xmlns:a16="http://schemas.microsoft.com/office/drawing/2014/main" id="{20CF2D8C-A5DB-4203-861B-D51EB65EF914}"/>
                </a:ext>
              </a:extLst>
            </p:cNvPr>
            <p:cNvPicPr/>
            <p:nvPr/>
          </p:nvPicPr>
          <p:blipFill>
            <a:blip r:embed="rId3" cstate="print"/>
            <a:stretch>
              <a:fillRect/>
            </a:stretch>
          </p:blipFill>
          <p:spPr>
            <a:xfrm>
              <a:off x="5876512" y="1230044"/>
              <a:ext cx="5588967" cy="2116773"/>
            </a:xfrm>
            <a:prstGeom prst="rect">
              <a:avLst/>
            </a:prstGeom>
          </p:spPr>
        </p:pic>
        <p:pic>
          <p:nvPicPr>
            <p:cNvPr id="65" name="object 9">
              <a:extLst>
                <a:ext uri="{FF2B5EF4-FFF2-40B4-BE49-F238E27FC236}">
                  <a16:creationId xmlns:a16="http://schemas.microsoft.com/office/drawing/2014/main" id="{35BC3558-C213-A844-C2F5-AD3C8E2C630B}"/>
                </a:ext>
              </a:extLst>
            </p:cNvPr>
            <p:cNvPicPr/>
            <p:nvPr/>
          </p:nvPicPr>
          <p:blipFill>
            <a:blip r:embed="rId4" cstate="print"/>
            <a:stretch>
              <a:fillRect/>
            </a:stretch>
          </p:blipFill>
          <p:spPr>
            <a:xfrm>
              <a:off x="5876512" y="3436330"/>
              <a:ext cx="2869560" cy="1975344"/>
            </a:xfrm>
            <a:prstGeom prst="rect">
              <a:avLst/>
            </a:prstGeom>
          </p:spPr>
        </p:pic>
        <p:pic>
          <p:nvPicPr>
            <p:cNvPr id="66" name="object 10">
              <a:extLst>
                <a:ext uri="{FF2B5EF4-FFF2-40B4-BE49-F238E27FC236}">
                  <a16:creationId xmlns:a16="http://schemas.microsoft.com/office/drawing/2014/main" id="{3C1E4777-F4D5-23D8-F7B6-8D0711319738}"/>
                </a:ext>
              </a:extLst>
            </p:cNvPr>
            <p:cNvPicPr/>
            <p:nvPr/>
          </p:nvPicPr>
          <p:blipFill>
            <a:blip r:embed="rId5" cstate="print"/>
            <a:stretch>
              <a:fillRect/>
            </a:stretch>
          </p:blipFill>
          <p:spPr>
            <a:xfrm>
              <a:off x="8813577" y="3436330"/>
              <a:ext cx="2660355" cy="1975343"/>
            </a:xfrm>
            <a:prstGeom prst="rect">
              <a:avLst/>
            </a:prstGeom>
          </p:spPr>
        </p:pic>
      </p:grpSp>
      <p:sp>
        <p:nvSpPr>
          <p:cNvPr id="67" name="TextBox 66">
            <a:extLst>
              <a:ext uri="{FF2B5EF4-FFF2-40B4-BE49-F238E27FC236}">
                <a16:creationId xmlns:a16="http://schemas.microsoft.com/office/drawing/2014/main" id="{BE9B474C-A2B5-6DE9-1085-E9465E74200B}"/>
              </a:ext>
            </a:extLst>
          </p:cNvPr>
          <p:cNvSpPr txBox="1"/>
          <p:nvPr/>
        </p:nvSpPr>
        <p:spPr>
          <a:xfrm>
            <a:off x="2190720" y="2697352"/>
            <a:ext cx="3677684" cy="1066959"/>
          </a:xfrm>
          <a:prstGeom prst="rect">
            <a:avLst/>
          </a:prstGeom>
          <a:noFill/>
        </p:spPr>
        <p:txBody>
          <a:bodyPr wrap="square" rtlCol="0">
            <a:spAutoFit/>
          </a:bodyPr>
          <a:lstStyle/>
          <a:p>
            <a:pPr marL="247015" marR="5080" lvl="0" indent="-228600" algn="just" defTabSz="914400" eaLnBrk="1" fontAlgn="auto" latinLnBrk="0" hangingPunct="1">
              <a:spcBef>
                <a:spcPts val="1265"/>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Handling and booking the ocean freight for containers + break bulk ex Indonesia</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252095" lvl="0" indent="-228600" algn="just" defTabSz="914400" eaLnBrk="1" fontAlgn="auto" latinLnBrk="0" hangingPunct="1">
              <a:spcBef>
                <a:spcPts val="395"/>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Supporting the project owner with FLS supervising + know how from A-Z</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algn="just"/>
            <a:endParaRPr lang="en-VN" sz="1200" dirty="0"/>
          </a:p>
        </p:txBody>
      </p:sp>
    </p:spTree>
    <p:extLst>
      <p:ext uri="{BB962C8B-B14F-4D97-AF65-F5344CB8AC3E}">
        <p14:creationId xmlns:p14="http://schemas.microsoft.com/office/powerpoint/2010/main" val="2197052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CC6F6-E4D3-E0E7-5F5F-D2A92A775DED}"/>
              </a:ext>
            </a:extLst>
          </p:cNvPr>
          <p:cNvSpPr>
            <a:spLocks noGrp="1"/>
          </p:cNvSpPr>
          <p:nvPr>
            <p:ph type="body" sz="half" idx="2"/>
          </p:nvPr>
        </p:nvSpPr>
        <p:spPr>
          <a:xfrm>
            <a:off x="621005" y="1155565"/>
            <a:ext cx="5056535" cy="1754326"/>
          </a:xfrm>
        </p:spPr>
        <p:txBody>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1371600" algn="l"/>
              </a:tabLst>
              <a:defRPr/>
            </a:pPr>
            <a:r>
              <a:rPr lang="en-US" sz="1200" dirty="0">
                <a:solidFill>
                  <a:srgbClr val="005FAA"/>
                </a:solidFill>
                <a:latin typeface="Gotham Medium" pitchFamily="2" charset="0"/>
                <a:cs typeface="Gotham Medium" pitchFamily="2" charset="0"/>
              </a:rPr>
              <a:t>Project Name:</a:t>
            </a:r>
            <a:r>
              <a:rPr lang="en-US" sz="1200" b="1" dirty="0">
                <a:solidFill>
                  <a:srgbClr val="005FAA"/>
                </a:solidFill>
                <a:latin typeface="GOTHAM-BOOK" pitchFamily="50" charset="0"/>
                <a:cs typeface="GOTHAM-BOOK" pitchFamily="50" charset="0"/>
              </a:rPr>
              <a:t>	</a:t>
            </a:r>
            <a:r>
              <a:rPr lang="en-US" sz="1200" dirty="0">
                <a:latin typeface="GOTHAM-BOOK" pitchFamily="50" charset="0"/>
                <a:cs typeface="GOTHAM-BOOK" pitchFamily="50" charset="0"/>
              </a:rPr>
              <a:t>PROJECT DP3 COMPRESSION PACKAGE</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1371600" algn="l"/>
              </a:tabLst>
              <a:defRPr/>
            </a:pPr>
            <a:r>
              <a:rPr lang="en-US" sz="1200" dirty="0">
                <a:solidFill>
                  <a:srgbClr val="005FAA"/>
                </a:solidFill>
                <a:latin typeface="Gotham Medium" pitchFamily="2" charset="0"/>
                <a:cs typeface="Gotham Medium" pitchFamily="2" charset="0"/>
              </a:rPr>
              <a:t>Cargo:</a:t>
            </a:r>
            <a:r>
              <a:rPr kumimoji="0" lang="en-US" sz="1200" b="0" i="0" u="none" strike="noStrike" kern="1200" cap="none" spc="0" normalizeH="0" baseline="0" noProof="0" dirty="0">
                <a:ln w="50800"/>
                <a:solidFill>
                  <a:srgbClr val="1D1D1B"/>
                </a:solidFill>
                <a:effectLst/>
                <a:uLnTx/>
                <a:uFillTx/>
                <a:latin typeface="GOTHAM-BOOK" pitchFamily="50" charset="0"/>
                <a:cs typeface="GOTHAM-BOOK" pitchFamily="50" charset="0"/>
              </a:rPr>
              <a:t>	Compressor Modules and E-houses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1371600" algn="l"/>
              </a:tabLst>
              <a:defRPr/>
            </a:pPr>
            <a:r>
              <a:rPr lang="en-US" sz="1200" dirty="0">
                <a:ln w="50800"/>
                <a:solidFill>
                  <a:srgbClr val="005FAA"/>
                </a:solidFill>
                <a:latin typeface="Gotham Medium" pitchFamily="2" charset="0"/>
                <a:cs typeface="Gotham Medium" pitchFamily="2" charset="0"/>
              </a:rPr>
              <a:t>Volume:</a:t>
            </a:r>
            <a:r>
              <a:rPr lang="en-US" sz="1200" dirty="0">
                <a:solidFill>
                  <a:srgbClr val="1D1D1B"/>
                </a:solidFill>
                <a:latin typeface="GOTHAM-BOOK" pitchFamily="50" charset="0"/>
                <a:cs typeface="GOTHAM-BOOK" pitchFamily="50" charset="0"/>
              </a:rPr>
              <a:t>	</a:t>
            </a:r>
            <a:r>
              <a:rPr kumimoji="0" lang="en-US" sz="1200" b="0" i="0" u="none" strike="noStrike" kern="1200" cap="none" spc="0" normalizeH="0" baseline="0" noProof="0" dirty="0">
                <a:ln w="50800"/>
                <a:solidFill>
                  <a:srgbClr val="1D1D1B"/>
                </a:solidFill>
                <a:effectLst/>
                <a:uLnTx/>
                <a:uFillTx/>
                <a:latin typeface="GOTHAM-BOOK" pitchFamily="50" charset="0"/>
                <a:cs typeface="GOTHAM-BOOK" pitchFamily="50" charset="0"/>
              </a:rPr>
              <a:t>43 packages / 566,423 kgs / 3,824.08CBM</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1371600" algn="l"/>
              </a:tabLst>
              <a:defRPr/>
            </a:pPr>
            <a:r>
              <a:rPr kumimoji="0" lang="en-US" sz="1200" b="0" i="0" u="none" strike="noStrike" kern="1200" cap="none" spc="0" normalizeH="0" baseline="0" noProof="0" dirty="0">
                <a:ln w="50800"/>
                <a:solidFill>
                  <a:srgbClr val="1D1D1B"/>
                </a:solidFill>
                <a:effectLst/>
                <a:uLnTx/>
                <a:uFillTx/>
                <a:latin typeface="GOTHAM-BOOK" pitchFamily="50" charset="0"/>
                <a:cs typeface="GOTHAM-BOOK" pitchFamily="50" charset="0"/>
              </a:rPr>
              <a:t>	Heaviest 138Mt (MAIN INLET COMPRESSOR)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1371600" algn="l"/>
              </a:tabLst>
              <a:defRPr/>
            </a:pPr>
            <a:r>
              <a:rPr kumimoji="0" lang="en-US" sz="1200" u="none" strike="noStrike" kern="1200" cap="none" spc="0" normalizeH="0" baseline="0" noProof="0" dirty="0">
                <a:ln w="50800"/>
                <a:solidFill>
                  <a:srgbClr val="005FAA"/>
                </a:solidFill>
                <a:effectLst/>
                <a:uLnTx/>
                <a:uFillTx/>
                <a:latin typeface="Gotham Medium" pitchFamily="2" charset="0"/>
                <a:cs typeface="Gotham Medium" pitchFamily="2" charset="0"/>
              </a:rPr>
              <a:t>Origin:</a:t>
            </a:r>
            <a:r>
              <a:rPr kumimoji="0" lang="en-US" sz="1200" b="0" i="0" u="none" strike="noStrike" kern="1200" cap="none" spc="0" normalizeH="0" baseline="0" noProof="0" dirty="0">
                <a:ln w="50800"/>
                <a:solidFill>
                  <a:srgbClr val="1D1D1B"/>
                </a:solidFill>
                <a:effectLst/>
                <a:uLnTx/>
                <a:uFillTx/>
                <a:latin typeface="GOTHAM-BOOK" pitchFamily="50" charset="0"/>
                <a:cs typeface="GOTHAM-BOOK" pitchFamily="50" charset="0"/>
              </a:rPr>
              <a:t>	WASCO, </a:t>
            </a:r>
            <a:r>
              <a:rPr kumimoji="0" lang="en-US" sz="1200" b="0" i="0" u="none" strike="noStrike" kern="1200" cap="none" spc="0" normalizeH="0" baseline="0" noProof="0" dirty="0" err="1">
                <a:ln w="50800"/>
                <a:solidFill>
                  <a:srgbClr val="1D1D1B"/>
                </a:solidFill>
                <a:effectLst/>
                <a:uLnTx/>
                <a:uFillTx/>
                <a:latin typeface="GOTHAM-BOOK" pitchFamily="50" charset="0"/>
                <a:cs typeface="GOTHAM-BOOK" pitchFamily="50" charset="0"/>
              </a:rPr>
              <a:t>Batam</a:t>
            </a:r>
            <a:r>
              <a:rPr kumimoji="0" lang="en-US" sz="1200" b="0" i="0" u="none" strike="noStrike" kern="1200" cap="none" spc="0" normalizeH="0" baseline="0" noProof="0" dirty="0">
                <a:ln w="50800"/>
                <a:solidFill>
                  <a:srgbClr val="1D1D1B"/>
                </a:solidFill>
                <a:effectLst/>
                <a:uLnTx/>
                <a:uFillTx/>
                <a:latin typeface="GOTHAM-BOOK" pitchFamily="50" charset="0"/>
                <a:cs typeface="GOTHAM-BOOK" pitchFamily="50" charset="0"/>
              </a:rPr>
              <a:t>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1371600" algn="l"/>
              </a:tabLst>
              <a:defRPr/>
            </a:pPr>
            <a:r>
              <a:rPr kumimoji="0" lang="en-US" sz="1200" u="none" strike="noStrike" kern="1200" cap="none" spc="0" normalizeH="0" baseline="0" noProof="0" dirty="0">
                <a:ln w="50800"/>
                <a:solidFill>
                  <a:srgbClr val="005FAA"/>
                </a:solidFill>
                <a:effectLst/>
                <a:uLnTx/>
                <a:uFillTx/>
                <a:latin typeface="Gotham Medium" pitchFamily="2" charset="0"/>
                <a:cs typeface="Gotham Medium" pitchFamily="2" charset="0"/>
              </a:rPr>
              <a:t>Destination:</a:t>
            </a:r>
            <a:r>
              <a:rPr kumimoji="0" lang="en-US" sz="1200" b="1" i="0" u="none" strike="noStrike" kern="1200" cap="none" spc="0" normalizeH="0" baseline="0" noProof="0" dirty="0">
                <a:ln w="50800"/>
                <a:solidFill>
                  <a:srgbClr val="005FAA"/>
                </a:solidFill>
                <a:effectLst/>
                <a:uLnTx/>
                <a:uFillTx/>
                <a:latin typeface="GOTHAM-BOOK" pitchFamily="50" charset="0"/>
                <a:cs typeface="GOTHAM-BOOK" pitchFamily="50" charset="0"/>
              </a:rPr>
              <a:t>	</a:t>
            </a:r>
            <a:r>
              <a:rPr lang="en-US" sz="1200" dirty="0">
                <a:solidFill>
                  <a:srgbClr val="1D1D1B"/>
                </a:solidFill>
                <a:latin typeface="GOTHAM-BOOK" pitchFamily="50" charset="0"/>
              </a:rPr>
              <a:t>Jurong, Singapore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1371600" algn="l"/>
              </a:tabLst>
              <a:defRPr/>
            </a:pPr>
            <a:r>
              <a:rPr lang="en-US" sz="1200" dirty="0">
                <a:ln w="50800"/>
                <a:solidFill>
                  <a:srgbClr val="005FAA"/>
                </a:solidFill>
                <a:latin typeface="Gotham Medium" pitchFamily="2" charset="0"/>
                <a:cs typeface="Gotham Medium" pitchFamily="2" charset="0"/>
              </a:rPr>
              <a:t>Consignee:</a:t>
            </a:r>
            <a:r>
              <a:rPr lang="en-US" sz="1200" dirty="0">
                <a:solidFill>
                  <a:srgbClr val="1D1D1B"/>
                </a:solidFill>
                <a:latin typeface="GOTHAM-BOOK" pitchFamily="50" charset="0"/>
              </a:rPr>
              <a:t>	Total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1371600" algn="l"/>
              </a:tabLst>
              <a:defRPr/>
            </a:pPr>
            <a:endParaRPr kumimoji="0" lang="en-US" sz="1200" b="1" u="none" strike="noStrike" kern="1200" cap="none" spc="0" normalizeH="0" baseline="0" noProof="0" dirty="0">
              <a:ln w="50800"/>
              <a:solidFill>
                <a:srgbClr val="005FAA"/>
              </a:solidFill>
              <a:effectLst/>
              <a:uLnTx/>
              <a:uFillTx/>
              <a:latin typeface="Gotham" pitchFamily="2" charset="0"/>
              <a:cs typeface="Gotham" pitchFamily="2" charset="0"/>
            </a:endParaRPr>
          </a:p>
          <a:p>
            <a:pPr marR="0" lvl="0" algn="l" defTabSz="914400" rtl="0" eaLnBrk="1" fontAlgn="auto" latinLnBrk="0" hangingPunct="1">
              <a:lnSpc>
                <a:spcPct val="100000"/>
              </a:lnSpc>
              <a:spcBef>
                <a:spcPct val="0"/>
              </a:spcBef>
              <a:spcAft>
                <a:spcPts val="0"/>
              </a:spcAft>
              <a:buClrTx/>
              <a:buSzTx/>
              <a:tabLst>
                <a:tab pos="1371600" algn="l"/>
              </a:tabLst>
              <a:defRPr/>
            </a:pPr>
            <a:r>
              <a:rPr kumimoji="0" lang="en-US" sz="1200" u="none" strike="noStrike" kern="1200" cap="none" spc="0" normalizeH="0" baseline="0" noProof="0" dirty="0">
                <a:ln w="50800"/>
                <a:solidFill>
                  <a:srgbClr val="005FAA"/>
                </a:solidFill>
                <a:effectLst/>
                <a:uLnTx/>
                <a:uFillTx/>
                <a:latin typeface="Gotham Medium" pitchFamily="2" charset="0"/>
                <a:cs typeface="Gotham Medium" pitchFamily="2" charset="0"/>
              </a:rPr>
              <a:t>Scope:</a:t>
            </a:r>
            <a:endParaRPr lang="en-SG" sz="1200" dirty="0"/>
          </a:p>
        </p:txBody>
      </p:sp>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599" y="204190"/>
            <a:ext cx="11700933" cy="550527"/>
          </a:xfrm>
        </p:spPr>
        <p:txBody>
          <a:bodyPr/>
          <a:lstStyle/>
          <a:p>
            <a:r>
              <a:rPr lang="en-US" dirty="0"/>
              <a:t>PROJECT REFERENCES</a:t>
            </a:r>
            <a:endParaRPr lang="en-GB" dirty="0"/>
          </a:p>
        </p:txBody>
      </p:sp>
      <p:sp>
        <p:nvSpPr>
          <p:cNvPr id="6" name="Subtitle 5">
            <a:extLst>
              <a:ext uri="{FF2B5EF4-FFF2-40B4-BE49-F238E27FC236}">
                <a16:creationId xmlns:a16="http://schemas.microsoft.com/office/drawing/2014/main" id="{9E9DAACE-406F-7618-207B-3115564024EB}"/>
              </a:ext>
            </a:extLst>
          </p:cNvPr>
          <p:cNvSpPr>
            <a:spLocks noGrp="1"/>
          </p:cNvSpPr>
          <p:nvPr>
            <p:ph type="subTitle" idx="22"/>
          </p:nvPr>
        </p:nvSpPr>
        <p:spPr>
          <a:xfrm>
            <a:off x="579068" y="707755"/>
            <a:ext cx="11612931" cy="400110"/>
          </a:xfrm>
        </p:spPr>
        <p:txBody>
          <a:bodyPr/>
          <a:lstStyle/>
          <a:p>
            <a:r>
              <a:rPr lang="en-US" b="0" cap="all" dirty="0">
                <a:latin typeface="Gotham Medium" pitchFamily="2" charset="0"/>
                <a:cs typeface="Gotham Medium" pitchFamily="2" charset="0"/>
              </a:rPr>
              <a:t>CASE STUDY –  Roll-on / Roll-off and Barging of Modules/Sea Freight </a:t>
            </a:r>
          </a:p>
        </p:txBody>
      </p:sp>
      <p:pic>
        <p:nvPicPr>
          <p:cNvPr id="12" name="Picture 11">
            <a:extLst>
              <a:ext uri="{FF2B5EF4-FFF2-40B4-BE49-F238E27FC236}">
                <a16:creationId xmlns:a16="http://schemas.microsoft.com/office/drawing/2014/main" id="{88EC0561-3891-A657-A8D2-11BC4F53C1D5}"/>
              </a:ext>
            </a:extLst>
          </p:cNvPr>
          <p:cNvPicPr>
            <a:picLocks noChangeAspect="1"/>
          </p:cNvPicPr>
          <p:nvPr/>
        </p:nvPicPr>
        <p:blipFill rotWithShape="1">
          <a:blip r:embed="rId3"/>
          <a:srcRect l="11831"/>
          <a:stretch/>
        </p:blipFill>
        <p:spPr>
          <a:xfrm>
            <a:off x="736755" y="4163817"/>
            <a:ext cx="2434309" cy="1538617"/>
          </a:xfrm>
          <a:prstGeom prst="rect">
            <a:avLst/>
          </a:prstGeom>
        </p:spPr>
      </p:pic>
      <p:pic>
        <p:nvPicPr>
          <p:cNvPr id="13" name="Picture 12" descr="A large container on a trailer&#10;&#10;Description automatically generated">
            <a:extLst>
              <a:ext uri="{FF2B5EF4-FFF2-40B4-BE49-F238E27FC236}">
                <a16:creationId xmlns:a16="http://schemas.microsoft.com/office/drawing/2014/main" id="{0F6C1E48-5574-A62E-4ABF-98B28AEE5C52}"/>
              </a:ext>
            </a:extLst>
          </p:cNvPr>
          <p:cNvPicPr>
            <a:picLocks noChangeAspect="1"/>
          </p:cNvPicPr>
          <p:nvPr/>
        </p:nvPicPr>
        <p:blipFill>
          <a:blip r:embed="rId4"/>
          <a:stretch>
            <a:fillRect/>
          </a:stretch>
        </p:blipFill>
        <p:spPr>
          <a:xfrm>
            <a:off x="3358980" y="4163818"/>
            <a:ext cx="2051489" cy="1538617"/>
          </a:xfrm>
          <a:prstGeom prst="rect">
            <a:avLst/>
          </a:prstGeom>
        </p:spPr>
      </p:pic>
      <p:pic>
        <p:nvPicPr>
          <p:cNvPr id="14" name="Picture 13" descr="A large cargo ship in the water&#10;&#10;Description automatically generated">
            <a:extLst>
              <a:ext uri="{FF2B5EF4-FFF2-40B4-BE49-F238E27FC236}">
                <a16:creationId xmlns:a16="http://schemas.microsoft.com/office/drawing/2014/main" id="{51D2E074-C2EC-9862-2F43-6A329FF83001}"/>
              </a:ext>
            </a:extLst>
          </p:cNvPr>
          <p:cNvPicPr>
            <a:picLocks noChangeAspect="1"/>
          </p:cNvPicPr>
          <p:nvPr/>
        </p:nvPicPr>
        <p:blipFill rotWithShape="1">
          <a:blip r:embed="rId5"/>
          <a:srcRect l="10870"/>
          <a:stretch/>
        </p:blipFill>
        <p:spPr>
          <a:xfrm>
            <a:off x="5592404" y="1349776"/>
            <a:ext cx="2840807" cy="1792832"/>
          </a:xfrm>
          <a:prstGeom prst="rect">
            <a:avLst/>
          </a:prstGeom>
        </p:spPr>
      </p:pic>
      <p:pic>
        <p:nvPicPr>
          <p:cNvPr id="15" name="Picture 14" descr="A tugboat in the water&#10;&#10;Description automatically generated">
            <a:extLst>
              <a:ext uri="{FF2B5EF4-FFF2-40B4-BE49-F238E27FC236}">
                <a16:creationId xmlns:a16="http://schemas.microsoft.com/office/drawing/2014/main" id="{4FC0F6FC-7BAF-B636-4A20-578F02307EA4}"/>
              </a:ext>
            </a:extLst>
          </p:cNvPr>
          <p:cNvPicPr>
            <a:picLocks noChangeAspect="1"/>
          </p:cNvPicPr>
          <p:nvPr/>
        </p:nvPicPr>
        <p:blipFill rotWithShape="1">
          <a:blip r:embed="rId6"/>
          <a:srcRect r="10870"/>
          <a:stretch/>
        </p:blipFill>
        <p:spPr>
          <a:xfrm>
            <a:off x="8730188" y="1349826"/>
            <a:ext cx="2840807" cy="1793596"/>
          </a:xfrm>
          <a:prstGeom prst="rect">
            <a:avLst/>
          </a:prstGeom>
        </p:spPr>
      </p:pic>
      <p:pic>
        <p:nvPicPr>
          <p:cNvPr id="16" name="Picture 15" descr="A large container on a trailer&#10;&#10;Description automatically generated">
            <a:extLst>
              <a:ext uri="{FF2B5EF4-FFF2-40B4-BE49-F238E27FC236}">
                <a16:creationId xmlns:a16="http://schemas.microsoft.com/office/drawing/2014/main" id="{F675D06B-C015-39B6-201B-155EF906F7A5}"/>
              </a:ext>
            </a:extLst>
          </p:cNvPr>
          <p:cNvPicPr>
            <a:picLocks noChangeAspect="1"/>
          </p:cNvPicPr>
          <p:nvPr/>
        </p:nvPicPr>
        <p:blipFill rotWithShape="1">
          <a:blip r:embed="rId7"/>
          <a:srcRect r="6802"/>
          <a:stretch/>
        </p:blipFill>
        <p:spPr>
          <a:xfrm>
            <a:off x="5592404" y="3416342"/>
            <a:ext cx="2840807" cy="2286092"/>
          </a:xfrm>
          <a:prstGeom prst="rect">
            <a:avLst/>
          </a:prstGeom>
        </p:spPr>
      </p:pic>
      <p:pic>
        <p:nvPicPr>
          <p:cNvPr id="17" name="Picture 16" descr="A large machine on a flatbed&#10;&#10;Description automatically generated">
            <a:extLst>
              <a:ext uri="{FF2B5EF4-FFF2-40B4-BE49-F238E27FC236}">
                <a16:creationId xmlns:a16="http://schemas.microsoft.com/office/drawing/2014/main" id="{BFE5A9CA-9585-1777-E108-6A4D0A5600D6}"/>
              </a:ext>
            </a:extLst>
          </p:cNvPr>
          <p:cNvPicPr>
            <a:picLocks noChangeAspect="1"/>
          </p:cNvPicPr>
          <p:nvPr/>
        </p:nvPicPr>
        <p:blipFill rotWithShape="1">
          <a:blip r:embed="rId8"/>
          <a:srcRect l="3401" r="3401"/>
          <a:stretch/>
        </p:blipFill>
        <p:spPr>
          <a:xfrm>
            <a:off x="8730188" y="3416342"/>
            <a:ext cx="2840807" cy="2286092"/>
          </a:xfrm>
          <a:prstGeom prst="rect">
            <a:avLst/>
          </a:prstGeom>
        </p:spPr>
      </p:pic>
      <p:sp>
        <p:nvSpPr>
          <p:cNvPr id="4" name="TextBox 3">
            <a:extLst>
              <a:ext uri="{FF2B5EF4-FFF2-40B4-BE49-F238E27FC236}">
                <a16:creationId xmlns:a16="http://schemas.microsoft.com/office/drawing/2014/main" id="{DF1991B0-C786-51EF-F684-BB6CE6289CBC}"/>
              </a:ext>
            </a:extLst>
          </p:cNvPr>
          <p:cNvSpPr txBox="1"/>
          <p:nvPr/>
        </p:nvSpPr>
        <p:spPr>
          <a:xfrm>
            <a:off x="2047908" y="2644170"/>
            <a:ext cx="3482236" cy="1569660"/>
          </a:xfrm>
          <a:prstGeom prst="rect">
            <a:avLst/>
          </a:prstGeom>
        </p:spPr>
        <p:txBody>
          <a:bodyPr wrap="square" rtlCol="0" anchor="t">
            <a:spAutoFit/>
          </a:bodyPr>
          <a:lstStyle/>
          <a:p>
            <a:pPr marL="171450" marR="0" lvl="0" indent="-171450" algn="l" defTabSz="914400" rtl="0" eaLnBrk="1" fontAlgn="auto" latinLnBrk="0" hangingPunct="1">
              <a:spcBef>
                <a:spcPct val="0"/>
              </a:spcBef>
              <a:spcAft>
                <a:spcPts val="0"/>
              </a:spcAft>
              <a:buClr>
                <a:srgbClr val="0B68B1"/>
              </a:buClr>
              <a:buSzTx/>
              <a:buFont typeface="Arial" panose="020B0604020202020204" pitchFamily="34" charset="0"/>
              <a:buChar char="•"/>
              <a:tabLst>
                <a:tab pos="1371600" algn="l"/>
              </a:tabLst>
              <a:defRPr/>
            </a:pPr>
            <a:r>
              <a:rPr kumimoji="0" lang="en-US" sz="1200" u="none" strike="noStrike" kern="1200" cap="none" spc="0" normalizeH="0" baseline="0" noProof="0" dirty="0">
                <a:ln>
                  <a:noFill/>
                </a:ln>
                <a:solidFill>
                  <a:srgbClr val="1D1D1B"/>
                </a:solidFill>
                <a:effectLst/>
                <a:uLnTx/>
                <a:uFillTx/>
                <a:latin typeface="Gotham" pitchFamily="2" charset="0"/>
                <a:cs typeface="Gotham" pitchFamily="2" charset="0"/>
              </a:rPr>
              <a:t>RORO ex Wasco </a:t>
            </a:r>
            <a:r>
              <a:rPr kumimoji="0" lang="en-US" sz="1200" u="none" strike="noStrike" kern="1200" cap="none" spc="0" normalizeH="0" baseline="0" noProof="0" dirty="0" err="1">
                <a:ln>
                  <a:noFill/>
                </a:ln>
                <a:solidFill>
                  <a:srgbClr val="1D1D1B"/>
                </a:solidFill>
                <a:effectLst/>
                <a:uLnTx/>
                <a:uFillTx/>
                <a:latin typeface="Gotham" pitchFamily="2" charset="0"/>
                <a:cs typeface="Gotham" pitchFamily="2" charset="0"/>
              </a:rPr>
              <a:t>Batam</a:t>
            </a:r>
            <a:r>
              <a:rPr kumimoji="0" lang="en-US" sz="1200" u="none" strike="noStrike" kern="1200" cap="none" spc="0" normalizeH="0" baseline="0" noProof="0" dirty="0">
                <a:ln>
                  <a:noFill/>
                </a:ln>
                <a:solidFill>
                  <a:srgbClr val="1D1D1B"/>
                </a:solidFill>
                <a:effectLst/>
                <a:uLnTx/>
                <a:uFillTx/>
                <a:latin typeface="Gotham" pitchFamily="2" charset="0"/>
                <a:cs typeface="Gotham" pitchFamily="2" charset="0"/>
              </a:rPr>
              <a:t> Jetty onto barge for the OOG items (Bok Seng’s Barge)</a:t>
            </a:r>
          </a:p>
          <a:p>
            <a:pPr marL="171450" indent="-171450">
              <a:spcBef>
                <a:spcPct val="0"/>
              </a:spcBef>
              <a:buClr>
                <a:srgbClr val="0B68B1"/>
              </a:buClr>
              <a:buFont typeface="Arial" panose="020B0604020202020204" pitchFamily="34" charset="0"/>
              <a:buChar char="•"/>
              <a:tabLst>
                <a:tab pos="1371600" algn="l"/>
              </a:tabLst>
              <a:defRPr/>
            </a:pPr>
            <a:r>
              <a:rPr kumimoji="0" lang="en-US" sz="1200" u="none" strike="noStrike" kern="1200" cap="none" spc="0" normalizeH="0" baseline="0" noProof="0" dirty="0">
                <a:ln>
                  <a:noFill/>
                </a:ln>
                <a:solidFill>
                  <a:srgbClr val="1D1D1B"/>
                </a:solidFill>
                <a:effectLst/>
                <a:uLnTx/>
                <a:uFillTx/>
                <a:latin typeface="Gotham" pitchFamily="2" charset="0"/>
                <a:cs typeface="Gotham" pitchFamily="2" charset="0"/>
              </a:rPr>
              <a:t>LOLO ex Wasco </a:t>
            </a:r>
            <a:r>
              <a:rPr kumimoji="0" lang="en-US" sz="1200" u="none" strike="noStrike" kern="1200" cap="none" spc="0" normalizeH="0" baseline="0" noProof="0" dirty="0" err="1">
                <a:ln>
                  <a:noFill/>
                </a:ln>
                <a:solidFill>
                  <a:srgbClr val="1D1D1B"/>
                </a:solidFill>
                <a:effectLst/>
                <a:uLnTx/>
                <a:uFillTx/>
                <a:latin typeface="Gotham" pitchFamily="2" charset="0"/>
                <a:cs typeface="Gotham" pitchFamily="2" charset="0"/>
              </a:rPr>
              <a:t>Batam</a:t>
            </a:r>
            <a:r>
              <a:rPr kumimoji="0" lang="en-US" sz="1200" u="none" strike="noStrike" kern="1200" cap="none" spc="0" normalizeH="0" baseline="0" noProof="0" dirty="0">
                <a:ln>
                  <a:noFill/>
                </a:ln>
                <a:solidFill>
                  <a:srgbClr val="1D1D1B"/>
                </a:solidFill>
                <a:effectLst/>
                <a:uLnTx/>
                <a:uFillTx/>
                <a:latin typeface="Gotham" pitchFamily="2" charset="0"/>
                <a:cs typeface="Gotham" pitchFamily="2" charset="0"/>
              </a:rPr>
              <a:t> Jetty onto barge for other smaller items (Infiniti’s Barge)</a:t>
            </a:r>
          </a:p>
          <a:p>
            <a:pPr marL="171450" indent="-171450">
              <a:spcBef>
                <a:spcPct val="0"/>
              </a:spcBef>
              <a:buClr>
                <a:srgbClr val="0B68B1"/>
              </a:buClr>
              <a:buFont typeface="Arial" panose="020B0604020202020204" pitchFamily="34" charset="0"/>
              <a:buChar char="•"/>
              <a:tabLst>
                <a:tab pos="1371600" algn="l"/>
              </a:tabLst>
              <a:defRPr/>
            </a:pPr>
            <a:r>
              <a:rPr kumimoji="0" lang="en-US" sz="1200" u="none" strike="noStrike" kern="1200" cap="none" spc="0" normalizeH="0" baseline="0" noProof="0" dirty="0">
                <a:ln>
                  <a:noFill/>
                </a:ln>
                <a:solidFill>
                  <a:srgbClr val="1D1D1B"/>
                </a:solidFill>
                <a:effectLst/>
                <a:uLnTx/>
                <a:uFillTx/>
                <a:latin typeface="Gotham" pitchFamily="2" charset="0"/>
                <a:cs typeface="Gotham" pitchFamily="2" charset="0"/>
              </a:rPr>
              <a:t>Freight from </a:t>
            </a:r>
            <a:r>
              <a:rPr kumimoji="0" lang="en-US" sz="1200" u="none" strike="noStrike" kern="1200" cap="none" spc="0" normalizeH="0" baseline="0" noProof="0" dirty="0" err="1">
                <a:ln>
                  <a:noFill/>
                </a:ln>
                <a:solidFill>
                  <a:srgbClr val="1D1D1B"/>
                </a:solidFill>
                <a:effectLst/>
                <a:uLnTx/>
                <a:uFillTx/>
                <a:latin typeface="Gotham" pitchFamily="2" charset="0"/>
                <a:cs typeface="Gotham" pitchFamily="2" charset="0"/>
              </a:rPr>
              <a:t>Batam</a:t>
            </a:r>
            <a:r>
              <a:rPr kumimoji="0" lang="en-US" sz="1200" u="none" strike="noStrike" kern="1200" cap="none" spc="0" normalizeH="0" baseline="0" noProof="0" dirty="0">
                <a:ln>
                  <a:noFill/>
                </a:ln>
                <a:solidFill>
                  <a:srgbClr val="1D1D1B"/>
                </a:solidFill>
                <a:effectLst/>
                <a:uLnTx/>
                <a:uFillTx/>
                <a:latin typeface="Gotham" pitchFamily="2" charset="0"/>
                <a:cs typeface="Gotham" pitchFamily="2" charset="0"/>
              </a:rPr>
              <a:t> to Singapore, Jurong port</a:t>
            </a:r>
          </a:p>
          <a:p>
            <a:pPr marL="171450" indent="-171450">
              <a:spcBef>
                <a:spcPct val="0"/>
              </a:spcBef>
              <a:buClr>
                <a:srgbClr val="0B68B1"/>
              </a:buClr>
              <a:buFont typeface="Arial" panose="020B0604020202020204" pitchFamily="34" charset="0"/>
              <a:buChar char="•"/>
              <a:tabLst>
                <a:tab pos="1371600" algn="l"/>
              </a:tabLst>
              <a:defRPr/>
            </a:pPr>
            <a:r>
              <a:rPr kumimoji="0" lang="en-US" sz="1200" u="none" strike="noStrike" kern="1200" cap="none" spc="0" normalizeH="0" baseline="0" noProof="0" dirty="0">
                <a:ln>
                  <a:noFill/>
                </a:ln>
                <a:solidFill>
                  <a:srgbClr val="1D1D1B"/>
                </a:solidFill>
                <a:effectLst/>
                <a:uLnTx/>
                <a:uFillTx/>
                <a:latin typeface="Gotham" pitchFamily="2" charset="0"/>
                <a:cs typeface="Gotham" pitchFamily="2" charset="0"/>
              </a:rPr>
              <a:t>Overside loading in Jurong port</a:t>
            </a:r>
          </a:p>
          <a:p>
            <a:pPr marL="171450" indent="-171450" algn="l">
              <a:buClr>
                <a:srgbClr val="000000"/>
              </a:buClr>
              <a:buFont typeface="Arial" panose="020B0604020202020204" pitchFamily="34" charset="0"/>
              <a:buChar char="•"/>
            </a:pPr>
            <a:endParaRPr lang="en-VN" sz="1200" dirty="0">
              <a:latin typeface="Gotham" pitchFamily="2" charset="0"/>
              <a:cs typeface="Gotham" pitchFamily="2" charset="0"/>
            </a:endParaRPr>
          </a:p>
        </p:txBody>
      </p:sp>
      <p:sp>
        <p:nvSpPr>
          <p:cNvPr id="7" name="Slide Number Placeholder 3">
            <a:extLst>
              <a:ext uri="{FF2B5EF4-FFF2-40B4-BE49-F238E27FC236}">
                <a16:creationId xmlns:a16="http://schemas.microsoft.com/office/drawing/2014/main" id="{0C2F0F44-5D9C-D9F1-90D8-0F03162E9DE6}"/>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Tree>
    <p:extLst>
      <p:ext uri="{BB962C8B-B14F-4D97-AF65-F5344CB8AC3E}">
        <p14:creationId xmlns:p14="http://schemas.microsoft.com/office/powerpoint/2010/main" val="2717233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7D42132-EA77-A09F-5FF9-1D1289D7BDA9}"/>
              </a:ext>
            </a:extLst>
          </p:cNvPr>
          <p:cNvPicPr>
            <a:picLocks noGrp="1" noRot="1" noChangeAspect="1" noMove="1" noResize="1" noEditPoints="1" noAdjustHandles="1" noChangeArrowheads="1" noChangeShapeType="1" noCrop="1"/>
          </p:cNvPicPr>
          <p:nvPr/>
        </p:nvPicPr>
        <p:blipFill>
          <a:blip r:embed="rId3"/>
          <a:stretch>
            <a:fillRect/>
          </a:stretch>
        </p:blipFill>
        <p:spPr>
          <a:xfrm>
            <a:off x="-38121" y="924422"/>
            <a:ext cx="7127125" cy="5811005"/>
          </a:xfrm>
          <a:prstGeom prst="rect">
            <a:avLst/>
          </a:prstGeom>
        </p:spPr>
      </p:pic>
      <p:sp>
        <p:nvSpPr>
          <p:cNvPr id="6" name="Title 5">
            <a:extLst>
              <a:ext uri="{FF2B5EF4-FFF2-40B4-BE49-F238E27FC236}">
                <a16:creationId xmlns:a16="http://schemas.microsoft.com/office/drawing/2014/main" id="{B217BCA9-31C0-44A5-B2A0-584235B18E30}"/>
              </a:ext>
            </a:extLst>
          </p:cNvPr>
          <p:cNvSpPr>
            <a:spLocks noGrp="1"/>
          </p:cNvSpPr>
          <p:nvPr>
            <p:ph type="title" idx="4294967295"/>
          </p:nvPr>
        </p:nvSpPr>
        <p:spPr>
          <a:xfrm>
            <a:off x="609600" y="429714"/>
            <a:ext cx="10363200" cy="549275"/>
          </a:xfrm>
        </p:spPr>
        <p:txBody>
          <a:bodyPr>
            <a:normAutofit/>
          </a:bodyPr>
          <a:lstStyle/>
          <a:p>
            <a:r>
              <a:rPr lang="en-US">
                <a:solidFill>
                  <a:schemeClr val="bg1"/>
                </a:solidFill>
                <a:latin typeface="CONTHRAX HEAVY" panose="020B0907020201080204" pitchFamily="34" charset="0"/>
              </a:rPr>
              <a:t>WHAT ARE OUR CAPABILITIES</a:t>
            </a:r>
          </a:p>
        </p:txBody>
      </p:sp>
      <p:sp>
        <p:nvSpPr>
          <p:cNvPr id="11" name="Rectangle 10">
            <a:extLst>
              <a:ext uri="{FF2B5EF4-FFF2-40B4-BE49-F238E27FC236}">
                <a16:creationId xmlns:a16="http://schemas.microsoft.com/office/drawing/2014/main" id="{D43911F7-5E2A-785C-07F0-523A1AF3B8C0}"/>
              </a:ext>
            </a:extLst>
          </p:cNvPr>
          <p:cNvSpPr/>
          <p:nvPr/>
        </p:nvSpPr>
        <p:spPr>
          <a:xfrm>
            <a:off x="668975" y="874295"/>
            <a:ext cx="11753564" cy="418576"/>
          </a:xfrm>
          <a:prstGeom prst="rect">
            <a:avLst/>
          </a:prstGeom>
        </p:spPr>
        <p:txBody>
          <a:bodyPr wrap="square">
            <a:spAutoFit/>
          </a:bodyPr>
          <a:lstStyle/>
          <a:p>
            <a:pPr>
              <a:lnSpc>
                <a:spcPct val="150000"/>
              </a:lnSpc>
              <a:spcAft>
                <a:spcPts val="600"/>
              </a:spcAft>
            </a:pPr>
            <a:r>
              <a:rPr lang="en-US" sz="1600" b="1">
                <a:solidFill>
                  <a:srgbClr val="4AC470"/>
                </a:solidFill>
                <a:latin typeface="Gotham Medium" panose="02000604030000020004" pitchFamily="2" charset="0"/>
                <a:cs typeface="Gotham Medium" pitchFamily="50" charset="0"/>
              </a:rPr>
              <a:t>Our interconnected supply chain solutions are tailor-made to keep your world in business. </a:t>
            </a:r>
          </a:p>
        </p:txBody>
      </p:sp>
      <p:sp>
        <p:nvSpPr>
          <p:cNvPr id="2" name="Rectangle 1">
            <a:extLst>
              <a:ext uri="{FF2B5EF4-FFF2-40B4-BE49-F238E27FC236}">
                <a16:creationId xmlns:a16="http://schemas.microsoft.com/office/drawing/2014/main" id="{E9BF0E23-9D88-75BA-5864-A3474A2185A9}"/>
              </a:ext>
            </a:extLst>
          </p:cNvPr>
          <p:cNvSpPr/>
          <p:nvPr/>
        </p:nvSpPr>
        <p:spPr>
          <a:xfrm>
            <a:off x="7336654" y="3566684"/>
            <a:ext cx="3636146" cy="2510559"/>
          </a:xfrm>
          <a:prstGeom prst="rect">
            <a:avLst/>
          </a:prstGeom>
        </p:spPr>
        <p:txBody>
          <a:bodyPr wrap="square">
            <a:spAutoFit/>
          </a:bodyPr>
          <a:lstStyle/>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PROJECTS: </a:t>
            </a:r>
            <a:r>
              <a:rPr lang="en-US" sz="1200">
                <a:solidFill>
                  <a:schemeClr val="bg1"/>
                </a:solidFill>
                <a:latin typeface="Gotham" panose="02000604040000020004" pitchFamily="2" charset="0"/>
              </a:rPr>
              <a:t>With expert hands, we handle the complicated with precision.</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LOGISTICS:</a:t>
            </a:r>
            <a:r>
              <a:rPr lang="en-US" sz="1200">
                <a:solidFill>
                  <a:srgbClr val="4AC470"/>
                </a:solidFill>
                <a:latin typeface="Gotham" panose="02000604040000020004" pitchFamily="2" charset="0"/>
              </a:rPr>
              <a:t> </a:t>
            </a:r>
            <a:r>
              <a:rPr lang="en-US" sz="1200">
                <a:solidFill>
                  <a:schemeClr val="bg1"/>
                </a:solidFill>
                <a:latin typeface="Gotham" panose="02000604040000020004" pitchFamily="2" charset="0"/>
              </a:rPr>
              <a:t>We humanize a seemingly standardized experience.</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WAREHOUSING: </a:t>
            </a:r>
            <a:r>
              <a:rPr lang="en-US" sz="1200">
                <a:solidFill>
                  <a:schemeClr val="bg1"/>
                </a:solidFill>
                <a:latin typeface="Gotham" panose="02000604040000020004" pitchFamily="2" charset="0"/>
              </a:rPr>
              <a:t>We envision spaces that bring supply chains to the next level.</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TRADING: </a:t>
            </a:r>
            <a:r>
              <a:rPr lang="en-US" sz="1200">
                <a:solidFill>
                  <a:schemeClr val="bg1"/>
                </a:solidFill>
                <a:latin typeface="Gotham" panose="02000604040000020004" pitchFamily="2" charset="0"/>
              </a:rPr>
              <a:t>We define and shape solutions to meet ever-changing needs.</a:t>
            </a:r>
          </a:p>
        </p:txBody>
      </p:sp>
      <p:sp>
        <p:nvSpPr>
          <p:cNvPr id="3" name="Vertical Text Placeholder 2">
            <a:extLst>
              <a:ext uri="{FF2B5EF4-FFF2-40B4-BE49-F238E27FC236}">
                <a16:creationId xmlns:a16="http://schemas.microsoft.com/office/drawing/2014/main" id="{E87C1DD8-23E1-57E3-B8A8-DF61D97DE1BB}"/>
              </a:ext>
            </a:extLst>
          </p:cNvPr>
          <p:cNvSpPr>
            <a:spLocks noGrp="1"/>
          </p:cNvSpPr>
          <p:nvPr>
            <p:ph type="body" orient="vert" idx="1"/>
          </p:nvPr>
        </p:nvSpPr>
        <p:spPr>
          <a:xfrm rot="16200000">
            <a:off x="8453123" y="966581"/>
            <a:ext cx="1619546" cy="3419811"/>
          </a:xfrm>
        </p:spPr>
        <p:txBody>
          <a:bodyPr/>
          <a:lstStyle/>
          <a:p>
            <a:pPr algn="ctr">
              <a:lnSpc>
                <a:spcPct val="120000"/>
              </a:lnSpc>
              <a:spcBef>
                <a:spcPts val="1800"/>
              </a:spcBef>
            </a:pPr>
            <a:r>
              <a:rPr lang="en-US" sz="1800">
                <a:solidFill>
                  <a:srgbClr val="4AC470"/>
                </a:solidFill>
                <a:latin typeface="CONTHRAX HEAVY" panose="020B0907020201080204" pitchFamily="34" charset="0"/>
              </a:rPr>
              <a:t>OUR VISION:</a:t>
            </a:r>
            <a:endParaRPr lang="en-US" sz="1800" cap="all">
              <a:solidFill>
                <a:srgbClr val="4AC470"/>
              </a:solidFill>
              <a:latin typeface="Gotham Bold" panose="02000504050000020004" pitchFamily="2" charset="0"/>
            </a:endParaRPr>
          </a:p>
          <a:p>
            <a:pPr algn="just">
              <a:lnSpc>
                <a:spcPct val="120000"/>
              </a:lnSpc>
              <a:spcBef>
                <a:spcPts val="1800"/>
              </a:spcBef>
            </a:pPr>
            <a:r>
              <a:rPr lang="en-US" sz="1200">
                <a:latin typeface="Gotham Bold" panose="02000504050000020004" pitchFamily="2" charset="0"/>
              </a:rPr>
              <a:t>To be recognized globally as the logistics experts who understand and empower global business leaders to dream and act big; moving the world forward. </a:t>
            </a:r>
          </a:p>
        </p:txBody>
      </p:sp>
      <p:sp>
        <p:nvSpPr>
          <p:cNvPr id="4" name="Google Shape;393;p2">
            <a:extLst>
              <a:ext uri="{FF2B5EF4-FFF2-40B4-BE49-F238E27FC236}">
                <a16:creationId xmlns:a16="http://schemas.microsoft.com/office/drawing/2014/main" id="{51ACA971-005C-02D4-B3BA-41C9CD2389D1}"/>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3</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8337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4DCA3-5B34-5D4E-F278-DED578B57AF4}"/>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2BDE2CCC-A6D5-D760-35F0-C9F770CAA415}"/>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AC62905A-9650-3FFB-C417-C7B20143668F}"/>
              </a:ext>
            </a:extLst>
          </p:cNvPr>
          <p:cNvSpPr txBox="1">
            <a:spLocks noGrp="1" noRot="1" noMove="1" noResize="1" noEditPoints="1" noAdjustHandles="1" noChangeArrowheads="1" noChangeShapeType="1"/>
          </p:cNvSpPr>
          <p:nvPr/>
        </p:nvSpPr>
        <p:spPr>
          <a:xfrm>
            <a:off x="661338" y="1179261"/>
            <a:ext cx="5913198" cy="59247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Core-loc</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Origin: 		</a:t>
            </a:r>
            <a:r>
              <a:rPr lang="it-IT" sz="1200" dirty="0">
                <a:latin typeface="Gotham" pitchFamily="50" charset="0"/>
                <a:cs typeface="Gotham" pitchFamily="50" charset="0"/>
              </a:rPr>
              <a:t>Laem Chabang, Thailand</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Brisbane, Australia</a:t>
            </a:r>
          </a:p>
        </p:txBody>
      </p:sp>
      <p:sp>
        <p:nvSpPr>
          <p:cNvPr id="27" name="Title 8">
            <a:extLst>
              <a:ext uri="{FF2B5EF4-FFF2-40B4-BE49-F238E27FC236}">
                <a16:creationId xmlns:a16="http://schemas.microsoft.com/office/drawing/2014/main" id="{0848123B-ADAA-91B8-F28D-A908437E2603}"/>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857139E2-2195-936F-5684-67EF4963F0CC}"/>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dirty="0">
                <a:solidFill>
                  <a:srgbClr val="3DB465"/>
                </a:solidFill>
                <a:latin typeface="Gotham Medium" pitchFamily="50" charset="0"/>
                <a:cs typeface="Gotham Medium" pitchFamily="50" charset="0"/>
              </a:rPr>
              <a:t>CASE STUDY – CORE-LOC PROJECT</a:t>
            </a:r>
          </a:p>
        </p:txBody>
      </p:sp>
      <p:pic>
        <p:nvPicPr>
          <p:cNvPr id="15" name="Picture 14">
            <a:extLst>
              <a:ext uri="{FF2B5EF4-FFF2-40B4-BE49-F238E27FC236}">
                <a16:creationId xmlns:a16="http://schemas.microsoft.com/office/drawing/2014/main" id="{34C53F5E-FFCA-2D37-A5D0-2D4A437BC220}"/>
              </a:ext>
            </a:extLst>
          </p:cNvPr>
          <p:cNvPicPr>
            <a:picLocks noChangeAspect="1"/>
          </p:cNvPicPr>
          <p:nvPr/>
        </p:nvPicPr>
        <p:blipFill>
          <a:blip r:embed="rId2"/>
          <a:stretch>
            <a:fillRect/>
          </a:stretch>
        </p:blipFill>
        <p:spPr>
          <a:xfrm>
            <a:off x="1024212" y="2106619"/>
            <a:ext cx="2683741" cy="1769067"/>
          </a:xfrm>
          <a:prstGeom prst="rect">
            <a:avLst/>
          </a:prstGeom>
        </p:spPr>
      </p:pic>
      <p:pic>
        <p:nvPicPr>
          <p:cNvPr id="16" name="Picture 15">
            <a:extLst>
              <a:ext uri="{FF2B5EF4-FFF2-40B4-BE49-F238E27FC236}">
                <a16:creationId xmlns:a16="http://schemas.microsoft.com/office/drawing/2014/main" id="{405EEC0F-D4BE-90D9-B66B-1350F3F961D9}"/>
              </a:ext>
            </a:extLst>
          </p:cNvPr>
          <p:cNvPicPr>
            <a:picLocks noChangeAspect="1"/>
          </p:cNvPicPr>
          <p:nvPr/>
        </p:nvPicPr>
        <p:blipFill>
          <a:blip r:embed="rId3"/>
          <a:stretch>
            <a:fillRect/>
          </a:stretch>
        </p:blipFill>
        <p:spPr>
          <a:xfrm>
            <a:off x="5943591" y="2065491"/>
            <a:ext cx="2653674" cy="1859202"/>
          </a:xfrm>
          <a:prstGeom prst="rect">
            <a:avLst/>
          </a:prstGeom>
        </p:spPr>
      </p:pic>
      <p:pic>
        <p:nvPicPr>
          <p:cNvPr id="17" name="Picture 16">
            <a:extLst>
              <a:ext uri="{FF2B5EF4-FFF2-40B4-BE49-F238E27FC236}">
                <a16:creationId xmlns:a16="http://schemas.microsoft.com/office/drawing/2014/main" id="{90CBD4E7-222B-9910-891D-C1D0B25CF0A3}"/>
              </a:ext>
            </a:extLst>
          </p:cNvPr>
          <p:cNvPicPr>
            <a:picLocks noChangeAspect="1"/>
          </p:cNvPicPr>
          <p:nvPr/>
        </p:nvPicPr>
        <p:blipFill>
          <a:blip r:embed="rId4"/>
          <a:stretch>
            <a:fillRect/>
          </a:stretch>
        </p:blipFill>
        <p:spPr>
          <a:xfrm>
            <a:off x="8597265" y="2070526"/>
            <a:ext cx="2653674" cy="1854167"/>
          </a:xfrm>
          <a:prstGeom prst="rect">
            <a:avLst/>
          </a:prstGeom>
        </p:spPr>
      </p:pic>
      <p:pic>
        <p:nvPicPr>
          <p:cNvPr id="18" name="Picture 17">
            <a:extLst>
              <a:ext uri="{FF2B5EF4-FFF2-40B4-BE49-F238E27FC236}">
                <a16:creationId xmlns:a16="http://schemas.microsoft.com/office/drawing/2014/main" id="{B147EDA1-E055-BC57-3F20-F561080B415F}"/>
              </a:ext>
            </a:extLst>
          </p:cNvPr>
          <p:cNvPicPr>
            <a:picLocks noChangeAspect="1"/>
          </p:cNvPicPr>
          <p:nvPr/>
        </p:nvPicPr>
        <p:blipFill>
          <a:blip r:embed="rId5"/>
          <a:stretch>
            <a:fillRect/>
          </a:stretch>
        </p:blipFill>
        <p:spPr>
          <a:xfrm>
            <a:off x="1038798" y="3875686"/>
            <a:ext cx="2591669" cy="2093656"/>
          </a:xfrm>
          <a:prstGeom prst="rect">
            <a:avLst/>
          </a:prstGeom>
        </p:spPr>
      </p:pic>
      <p:pic>
        <p:nvPicPr>
          <p:cNvPr id="19" name="Picture 18">
            <a:extLst>
              <a:ext uri="{FF2B5EF4-FFF2-40B4-BE49-F238E27FC236}">
                <a16:creationId xmlns:a16="http://schemas.microsoft.com/office/drawing/2014/main" id="{72C19E1B-1C0C-D3F0-1F0D-07277CF6615E}"/>
              </a:ext>
            </a:extLst>
          </p:cNvPr>
          <p:cNvPicPr>
            <a:picLocks noChangeAspect="1"/>
          </p:cNvPicPr>
          <p:nvPr/>
        </p:nvPicPr>
        <p:blipFill>
          <a:blip r:embed="rId6"/>
          <a:stretch>
            <a:fillRect/>
          </a:stretch>
        </p:blipFill>
        <p:spPr>
          <a:xfrm>
            <a:off x="6248410" y="3898443"/>
            <a:ext cx="2790472" cy="2090789"/>
          </a:xfrm>
          <a:prstGeom prst="rect">
            <a:avLst/>
          </a:prstGeom>
        </p:spPr>
      </p:pic>
      <p:pic>
        <p:nvPicPr>
          <p:cNvPr id="23" name="Picture 22">
            <a:extLst>
              <a:ext uri="{FF2B5EF4-FFF2-40B4-BE49-F238E27FC236}">
                <a16:creationId xmlns:a16="http://schemas.microsoft.com/office/drawing/2014/main" id="{71A5A6EE-BDC3-148D-83DE-BE2847D42D85}"/>
              </a:ext>
            </a:extLst>
          </p:cNvPr>
          <p:cNvPicPr>
            <a:picLocks noChangeAspect="1"/>
          </p:cNvPicPr>
          <p:nvPr/>
        </p:nvPicPr>
        <p:blipFill>
          <a:blip r:embed="rId7"/>
          <a:stretch>
            <a:fillRect/>
          </a:stretch>
        </p:blipFill>
        <p:spPr>
          <a:xfrm>
            <a:off x="9048698" y="3898443"/>
            <a:ext cx="2608716" cy="2142579"/>
          </a:xfrm>
          <a:prstGeom prst="rect">
            <a:avLst/>
          </a:prstGeom>
        </p:spPr>
      </p:pic>
      <p:pic>
        <p:nvPicPr>
          <p:cNvPr id="24" name="Picture 23">
            <a:extLst>
              <a:ext uri="{FF2B5EF4-FFF2-40B4-BE49-F238E27FC236}">
                <a16:creationId xmlns:a16="http://schemas.microsoft.com/office/drawing/2014/main" id="{2A14F34A-5CA2-1F6C-6444-BC80E2902AA0}"/>
              </a:ext>
            </a:extLst>
          </p:cNvPr>
          <p:cNvPicPr>
            <a:picLocks noChangeAspect="1"/>
          </p:cNvPicPr>
          <p:nvPr/>
        </p:nvPicPr>
        <p:blipFill>
          <a:blip r:embed="rId8"/>
          <a:stretch>
            <a:fillRect/>
          </a:stretch>
        </p:blipFill>
        <p:spPr>
          <a:xfrm>
            <a:off x="3742497" y="2065491"/>
            <a:ext cx="2201094" cy="1826296"/>
          </a:xfrm>
          <a:prstGeom prst="rect">
            <a:avLst/>
          </a:prstGeom>
        </p:spPr>
      </p:pic>
      <p:pic>
        <p:nvPicPr>
          <p:cNvPr id="25" name="Picture 24">
            <a:extLst>
              <a:ext uri="{FF2B5EF4-FFF2-40B4-BE49-F238E27FC236}">
                <a16:creationId xmlns:a16="http://schemas.microsoft.com/office/drawing/2014/main" id="{7C9081F5-4E94-6B46-F425-A260A000E2B5}"/>
              </a:ext>
            </a:extLst>
          </p:cNvPr>
          <p:cNvPicPr/>
          <p:nvPr/>
        </p:nvPicPr>
        <p:blipFill>
          <a:blip r:embed="rId9"/>
          <a:stretch>
            <a:fillRect/>
          </a:stretch>
        </p:blipFill>
        <p:spPr>
          <a:xfrm>
            <a:off x="3630467" y="3891787"/>
            <a:ext cx="2591669" cy="2090789"/>
          </a:xfrm>
          <a:prstGeom prst="rect">
            <a:avLst/>
          </a:prstGeom>
        </p:spPr>
      </p:pic>
      <p:sp>
        <p:nvSpPr>
          <p:cNvPr id="26" name="Slide Number Placeholder 1">
            <a:extLst>
              <a:ext uri="{FF2B5EF4-FFF2-40B4-BE49-F238E27FC236}">
                <a16:creationId xmlns:a16="http://schemas.microsoft.com/office/drawing/2014/main" id="{F25D6E49-17E3-A4B5-455B-85790B43715B}"/>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707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8A13F-6E20-7B49-9455-D8529A29B45C}"/>
              </a:ext>
            </a:extLst>
          </p:cNvPr>
          <p:cNvSpPr>
            <a:spLocks noGrp="1"/>
          </p:cNvSpPr>
          <p:nvPr>
            <p:ph type="body"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office.vn@fls-group.com</a:t>
            </a:r>
          </a:p>
          <a:p>
            <a:endParaRPr lang="en-VN"/>
          </a:p>
        </p:txBody>
      </p:sp>
      <p:sp>
        <p:nvSpPr>
          <p:cNvPr id="3" name="Text Placeholder 2">
            <a:extLst>
              <a:ext uri="{FF2B5EF4-FFF2-40B4-BE49-F238E27FC236}">
                <a16:creationId xmlns:a16="http://schemas.microsoft.com/office/drawing/2014/main" id="{C21AAD16-CCB9-1549-9511-D4DD5BADB34C}"/>
              </a:ext>
            </a:extLst>
          </p:cNvPr>
          <p:cNvSpPr>
            <a:spLocks noGrp="1"/>
          </p:cNvSpPr>
          <p:nvPr>
            <p:ph type="body" sz="quarter" idx="11"/>
          </p:nvPr>
        </p:nvSpPr>
        <p:spPr/>
        <p:txBody>
          <a:bodyPr/>
          <a:lstStyle/>
          <a:p>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+84 828 73 002 864</a:t>
            </a:r>
            <a:endParaRPr lang="en-VN"/>
          </a:p>
        </p:txBody>
      </p:sp>
      <p:sp>
        <p:nvSpPr>
          <p:cNvPr id="4" name="Slide Number Placeholder 1">
            <a:extLst>
              <a:ext uri="{FF2B5EF4-FFF2-40B4-BE49-F238E27FC236}">
                <a16:creationId xmlns:a16="http://schemas.microsoft.com/office/drawing/2014/main" id="{81EC5F24-2A48-EEEE-3C0C-D5192685905B}"/>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250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246263-B3EB-ED24-BB7C-C4EC6C47F8B3}"/>
              </a:ext>
            </a:extLst>
          </p:cNvPr>
          <p:cNvSpPr/>
          <p:nvPr/>
        </p:nvSpPr>
        <p:spPr>
          <a:xfrm>
            <a:off x="4179033" y="550443"/>
            <a:ext cx="3833935" cy="480131"/>
          </a:xfrm>
          <a:prstGeom prst="rect">
            <a:avLst/>
          </a:prstGeom>
        </p:spPr>
        <p:txBody>
          <a:bodyPr wrap="none">
            <a:spAutoFit/>
          </a:bodyPr>
          <a:lstStyle/>
          <a:p>
            <a:pPr>
              <a:lnSpc>
                <a:spcPct val="90000"/>
              </a:lnSpc>
              <a:spcBef>
                <a:spcPct val="0"/>
              </a:spcBef>
            </a:pPr>
            <a:r>
              <a:rPr lang="en-VN" sz="2800">
                <a:solidFill>
                  <a:schemeClr val="bg1"/>
                </a:solidFill>
                <a:latin typeface="CONTHRAX HEAVY" panose="020B0907020201080204" pitchFamily="34" charset="0"/>
                <a:ea typeface="+mj-ea"/>
                <a:cs typeface="+mj-cs"/>
              </a:rPr>
              <a:t>FLS SNAPSHOT</a:t>
            </a:r>
          </a:p>
        </p:txBody>
      </p:sp>
      <p:grpSp>
        <p:nvGrpSpPr>
          <p:cNvPr id="63" name="Group 62">
            <a:extLst>
              <a:ext uri="{FF2B5EF4-FFF2-40B4-BE49-F238E27FC236}">
                <a16:creationId xmlns:a16="http://schemas.microsoft.com/office/drawing/2014/main" id="{675B293E-984C-721A-05DF-DCCFFC288480}"/>
              </a:ext>
            </a:extLst>
          </p:cNvPr>
          <p:cNvGrpSpPr/>
          <p:nvPr/>
        </p:nvGrpSpPr>
        <p:grpSpPr>
          <a:xfrm>
            <a:off x="5185773" y="3477126"/>
            <a:ext cx="2117898" cy="400110"/>
            <a:chOff x="5185773" y="3477126"/>
            <a:chExt cx="2117898" cy="400110"/>
          </a:xfrm>
        </p:grpSpPr>
        <p:sp>
          <p:nvSpPr>
            <p:cNvPr id="11" name="Rectangle 10">
              <a:extLst>
                <a:ext uri="{FF2B5EF4-FFF2-40B4-BE49-F238E27FC236}">
                  <a16:creationId xmlns:a16="http://schemas.microsoft.com/office/drawing/2014/main" id="{1E5E2CBD-B4C3-95F7-CCB9-4587760FBAF8}"/>
                </a:ext>
              </a:extLst>
            </p:cNvPr>
            <p:cNvSpPr/>
            <p:nvPr/>
          </p:nvSpPr>
          <p:spPr>
            <a:xfrm>
              <a:off x="5193798" y="3477126"/>
              <a:ext cx="2109873" cy="400110"/>
            </a:xfrm>
            <a:prstGeom prst="rect">
              <a:avLst/>
            </a:prstGeom>
          </p:spPr>
          <p:txBody>
            <a:bodyPr wrap="none">
              <a:spAutoFit/>
            </a:bodyPr>
            <a:lstStyle/>
            <a:p>
              <a:r>
                <a:rPr lang="en-VN" sz="2000" b="1">
                  <a:solidFill>
                    <a:srgbClr val="46B767"/>
                  </a:solidFill>
                  <a:latin typeface="+mj-lt"/>
                </a:rPr>
                <a:t>ANNUALLY</a:t>
              </a:r>
            </a:p>
          </p:txBody>
        </p:sp>
        <p:cxnSp>
          <p:nvCxnSpPr>
            <p:cNvPr id="18" name="Straight Connector 17">
              <a:extLst>
                <a:ext uri="{FF2B5EF4-FFF2-40B4-BE49-F238E27FC236}">
                  <a16:creationId xmlns:a16="http://schemas.microsoft.com/office/drawing/2014/main" id="{81357494-44DD-1F1F-59F2-E5AF82F69D45}"/>
                </a:ext>
              </a:extLst>
            </p:cNvPr>
            <p:cNvCxnSpPr>
              <a:cxnSpLocks/>
            </p:cNvCxnSpPr>
            <p:nvPr/>
          </p:nvCxnSpPr>
          <p:spPr>
            <a:xfrm>
              <a:off x="5185773" y="3877236"/>
              <a:ext cx="2097555"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9" name="Group 28">
            <a:extLst>
              <a:ext uri="{FF2B5EF4-FFF2-40B4-BE49-F238E27FC236}">
                <a16:creationId xmlns:a16="http://schemas.microsoft.com/office/drawing/2014/main" id="{4FFAD544-2CE4-FEDB-D664-FC32388CBB8A}"/>
              </a:ext>
            </a:extLst>
          </p:cNvPr>
          <p:cNvGrpSpPr/>
          <p:nvPr/>
        </p:nvGrpSpPr>
        <p:grpSpPr>
          <a:xfrm>
            <a:off x="2507766" y="1280943"/>
            <a:ext cx="7176468" cy="634706"/>
            <a:chOff x="2540637" y="1280943"/>
            <a:chExt cx="7176468" cy="634706"/>
          </a:xfrm>
        </p:grpSpPr>
        <p:grpSp>
          <p:nvGrpSpPr>
            <p:cNvPr id="56" name="Group 55">
              <a:extLst>
                <a:ext uri="{FF2B5EF4-FFF2-40B4-BE49-F238E27FC236}">
                  <a16:creationId xmlns:a16="http://schemas.microsoft.com/office/drawing/2014/main" id="{9A282622-0BBF-E473-7C02-105A4DA5873A}"/>
                </a:ext>
              </a:extLst>
            </p:cNvPr>
            <p:cNvGrpSpPr/>
            <p:nvPr/>
          </p:nvGrpSpPr>
          <p:grpSpPr>
            <a:xfrm>
              <a:off x="3145401" y="1280943"/>
              <a:ext cx="1956370" cy="634706"/>
              <a:chOff x="3384887" y="1264085"/>
              <a:chExt cx="1956370" cy="634706"/>
            </a:xfrm>
          </p:grpSpPr>
          <p:sp>
            <p:nvSpPr>
              <p:cNvPr id="3" name="TextBox 2">
                <a:extLst>
                  <a:ext uri="{FF2B5EF4-FFF2-40B4-BE49-F238E27FC236}">
                    <a16:creationId xmlns:a16="http://schemas.microsoft.com/office/drawing/2014/main" id="{E539258D-8BC3-F562-E208-26BB36812E31}"/>
                  </a:ext>
                </a:extLst>
              </p:cNvPr>
              <p:cNvSpPr txBox="1"/>
              <p:nvPr/>
            </p:nvSpPr>
            <p:spPr>
              <a:xfrm>
                <a:off x="3384887"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32</a:t>
                </a:r>
              </a:p>
            </p:txBody>
          </p:sp>
          <p:sp>
            <p:nvSpPr>
              <p:cNvPr id="9" name="TextBox 8">
                <a:extLst>
                  <a:ext uri="{FF2B5EF4-FFF2-40B4-BE49-F238E27FC236}">
                    <a16:creationId xmlns:a16="http://schemas.microsoft.com/office/drawing/2014/main" id="{AFAC4925-8275-5006-81ED-E2E61D25F539}"/>
                  </a:ext>
                </a:extLst>
              </p:cNvPr>
              <p:cNvSpPr txBox="1"/>
              <p:nvPr/>
            </p:nvSpPr>
            <p:spPr>
              <a:xfrm>
                <a:off x="3384887" y="1606403"/>
                <a:ext cx="195637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years of experience</a:t>
                </a:r>
              </a:p>
            </p:txBody>
          </p:sp>
        </p:grpSp>
        <p:grpSp>
          <p:nvGrpSpPr>
            <p:cNvPr id="10" name="Group 9">
              <a:extLst>
                <a:ext uri="{FF2B5EF4-FFF2-40B4-BE49-F238E27FC236}">
                  <a16:creationId xmlns:a16="http://schemas.microsoft.com/office/drawing/2014/main" id="{469908AE-6EB6-3E80-DCEA-E5CADB4D77C0}"/>
                </a:ext>
              </a:extLst>
            </p:cNvPr>
            <p:cNvGrpSpPr/>
            <p:nvPr/>
          </p:nvGrpSpPr>
          <p:grpSpPr>
            <a:xfrm>
              <a:off x="5791717" y="1280943"/>
              <a:ext cx="1714500" cy="634706"/>
              <a:chOff x="5595776" y="1264085"/>
              <a:chExt cx="1714500" cy="634706"/>
            </a:xfrm>
          </p:grpSpPr>
          <p:sp>
            <p:nvSpPr>
              <p:cNvPr id="13" name="TextBox 12">
                <a:extLst>
                  <a:ext uri="{FF2B5EF4-FFF2-40B4-BE49-F238E27FC236}">
                    <a16:creationId xmlns:a16="http://schemas.microsoft.com/office/drawing/2014/main" id="{403B1608-9228-2462-3813-CA4E6552129E}"/>
                  </a:ext>
                </a:extLst>
              </p:cNvPr>
              <p:cNvSpPr txBox="1"/>
              <p:nvPr/>
            </p:nvSpPr>
            <p:spPr>
              <a:xfrm>
                <a:off x="5595776"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a:t>
                </a:r>
              </a:p>
            </p:txBody>
          </p:sp>
          <p:sp>
            <p:nvSpPr>
              <p:cNvPr id="14" name="TextBox 13">
                <a:extLst>
                  <a:ext uri="{FF2B5EF4-FFF2-40B4-BE49-F238E27FC236}">
                    <a16:creationId xmlns:a16="http://schemas.microsoft.com/office/drawing/2014/main" id="{1A18537B-CC7E-1D04-1D45-CF31670D8A8B}"/>
                  </a:ext>
                </a:extLst>
              </p:cNvPr>
              <p:cNvSpPr txBox="1"/>
              <p:nvPr/>
            </p:nvSpPr>
            <p:spPr>
              <a:xfrm>
                <a:off x="5595776"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professionals</a:t>
                </a:r>
              </a:p>
            </p:txBody>
          </p:sp>
        </p:grpSp>
        <p:grpSp>
          <p:nvGrpSpPr>
            <p:cNvPr id="6" name="Group 5">
              <a:extLst>
                <a:ext uri="{FF2B5EF4-FFF2-40B4-BE49-F238E27FC236}">
                  <a16:creationId xmlns:a16="http://schemas.microsoft.com/office/drawing/2014/main" id="{CEAAFBEA-873E-ACF3-E9B6-AA8417BFACF2}"/>
                </a:ext>
              </a:extLst>
            </p:cNvPr>
            <p:cNvGrpSpPr/>
            <p:nvPr/>
          </p:nvGrpSpPr>
          <p:grpSpPr>
            <a:xfrm>
              <a:off x="8002605" y="1280943"/>
              <a:ext cx="1714500" cy="634706"/>
              <a:chOff x="7806664" y="1264085"/>
              <a:chExt cx="1714500" cy="634706"/>
            </a:xfrm>
          </p:grpSpPr>
          <p:sp>
            <p:nvSpPr>
              <p:cNvPr id="17" name="TextBox 16">
                <a:extLst>
                  <a:ext uri="{FF2B5EF4-FFF2-40B4-BE49-F238E27FC236}">
                    <a16:creationId xmlns:a16="http://schemas.microsoft.com/office/drawing/2014/main" id="{85793029-7E3C-F9F9-8336-BA2EB9125F87}"/>
                  </a:ext>
                </a:extLst>
              </p:cNvPr>
              <p:cNvSpPr txBox="1"/>
              <p:nvPr/>
            </p:nvSpPr>
            <p:spPr>
              <a:xfrm>
                <a:off x="7806664"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100+</a:t>
                </a:r>
              </a:p>
            </p:txBody>
          </p:sp>
          <p:sp>
            <p:nvSpPr>
              <p:cNvPr id="19" name="TextBox 18">
                <a:extLst>
                  <a:ext uri="{FF2B5EF4-FFF2-40B4-BE49-F238E27FC236}">
                    <a16:creationId xmlns:a16="http://schemas.microsoft.com/office/drawing/2014/main" id="{155BEC34-3860-7032-CA21-9548D07BDAB4}"/>
                  </a:ext>
                </a:extLst>
              </p:cNvPr>
              <p:cNvSpPr txBox="1"/>
              <p:nvPr/>
            </p:nvSpPr>
            <p:spPr>
              <a:xfrm>
                <a:off x="7806664"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global partners</a:t>
                </a:r>
              </a:p>
            </p:txBody>
          </p:sp>
        </p:grpSp>
        <p:pic>
          <p:nvPicPr>
            <p:cNvPr id="64" name="Graphic 63">
              <a:extLst>
                <a:ext uri="{FF2B5EF4-FFF2-40B4-BE49-F238E27FC236}">
                  <a16:creationId xmlns:a16="http://schemas.microsoft.com/office/drawing/2014/main" id="{93693A2C-4C19-E318-AAE8-ECA64EA970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40637" y="1334976"/>
              <a:ext cx="574518" cy="526641"/>
            </a:xfrm>
            <a:prstGeom prst="rect">
              <a:avLst/>
            </a:prstGeom>
          </p:spPr>
        </p:pic>
        <p:pic>
          <p:nvPicPr>
            <p:cNvPr id="66" name="Graphic 65">
              <a:extLst>
                <a:ext uri="{FF2B5EF4-FFF2-40B4-BE49-F238E27FC236}">
                  <a16:creationId xmlns:a16="http://schemas.microsoft.com/office/drawing/2014/main" id="{DC843F17-D946-8491-E41A-98D8CE1D3A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34831" y="1382853"/>
              <a:ext cx="526639" cy="430887"/>
            </a:xfrm>
            <a:prstGeom prst="rect">
              <a:avLst/>
            </a:prstGeom>
          </p:spPr>
        </p:pic>
        <p:pic>
          <p:nvPicPr>
            <p:cNvPr id="68" name="Graphic 67">
              <a:extLst>
                <a:ext uri="{FF2B5EF4-FFF2-40B4-BE49-F238E27FC236}">
                  <a16:creationId xmlns:a16="http://schemas.microsoft.com/office/drawing/2014/main" id="{5ED0BFF2-7727-C8B2-B3CB-F6A6046917A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2542" y="1311038"/>
              <a:ext cx="574516" cy="574516"/>
            </a:xfrm>
            <a:prstGeom prst="rect">
              <a:avLst/>
            </a:prstGeom>
          </p:spPr>
        </p:pic>
      </p:grpSp>
      <p:grpSp>
        <p:nvGrpSpPr>
          <p:cNvPr id="28" name="Group 27">
            <a:extLst>
              <a:ext uri="{FF2B5EF4-FFF2-40B4-BE49-F238E27FC236}">
                <a16:creationId xmlns:a16="http://schemas.microsoft.com/office/drawing/2014/main" id="{E909C034-2BA6-DBE1-2EEA-DAE730C910E7}"/>
              </a:ext>
            </a:extLst>
          </p:cNvPr>
          <p:cNvGrpSpPr/>
          <p:nvPr/>
        </p:nvGrpSpPr>
        <p:grpSpPr>
          <a:xfrm>
            <a:off x="3486216" y="2209745"/>
            <a:ext cx="5219568" cy="834761"/>
            <a:chOff x="3744127" y="2209745"/>
            <a:chExt cx="5219568" cy="834761"/>
          </a:xfrm>
        </p:grpSpPr>
        <p:grpSp>
          <p:nvGrpSpPr>
            <p:cNvPr id="57" name="Group 56">
              <a:extLst>
                <a:ext uri="{FF2B5EF4-FFF2-40B4-BE49-F238E27FC236}">
                  <a16:creationId xmlns:a16="http://schemas.microsoft.com/office/drawing/2014/main" id="{8B7477DD-EE03-D26A-6423-C738F64A2889}"/>
                </a:ext>
              </a:extLst>
            </p:cNvPr>
            <p:cNvGrpSpPr/>
            <p:nvPr/>
          </p:nvGrpSpPr>
          <p:grpSpPr>
            <a:xfrm>
              <a:off x="4226306" y="2309772"/>
              <a:ext cx="1714500" cy="634706"/>
              <a:chOff x="4226306" y="2212321"/>
              <a:chExt cx="1714500" cy="634706"/>
            </a:xfrm>
          </p:grpSpPr>
          <p:sp>
            <p:nvSpPr>
              <p:cNvPr id="30" name="TextBox 29">
                <a:extLst>
                  <a:ext uri="{FF2B5EF4-FFF2-40B4-BE49-F238E27FC236}">
                    <a16:creationId xmlns:a16="http://schemas.microsoft.com/office/drawing/2014/main" id="{6A0656CC-D7FB-932E-5E8F-9F27CC54BEEC}"/>
                  </a:ext>
                </a:extLst>
              </p:cNvPr>
              <p:cNvSpPr txBox="1"/>
              <p:nvPr/>
            </p:nvSpPr>
            <p:spPr>
              <a:xfrm>
                <a:off x="4226306" y="2212321"/>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a:t>
                </a:r>
              </a:p>
            </p:txBody>
          </p:sp>
          <p:sp>
            <p:nvSpPr>
              <p:cNvPr id="31" name="TextBox 30">
                <a:extLst>
                  <a:ext uri="{FF2B5EF4-FFF2-40B4-BE49-F238E27FC236}">
                    <a16:creationId xmlns:a16="http://schemas.microsoft.com/office/drawing/2014/main" id="{E2D3515D-6AFE-D502-DEA5-7855F75190B2}"/>
                  </a:ext>
                </a:extLst>
              </p:cNvPr>
              <p:cNvSpPr txBox="1"/>
              <p:nvPr/>
            </p:nvSpPr>
            <p:spPr>
              <a:xfrm>
                <a:off x="4226306" y="2554639"/>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countries</a:t>
                </a:r>
              </a:p>
            </p:txBody>
          </p:sp>
        </p:grpSp>
        <p:grpSp>
          <p:nvGrpSpPr>
            <p:cNvPr id="8" name="Group 7">
              <a:extLst>
                <a:ext uri="{FF2B5EF4-FFF2-40B4-BE49-F238E27FC236}">
                  <a16:creationId xmlns:a16="http://schemas.microsoft.com/office/drawing/2014/main" id="{D50FC304-D7B7-F47F-0588-7017D304A3CB}"/>
                </a:ext>
              </a:extLst>
            </p:cNvPr>
            <p:cNvGrpSpPr/>
            <p:nvPr/>
          </p:nvGrpSpPr>
          <p:grpSpPr>
            <a:xfrm>
              <a:off x="6688332" y="2209745"/>
              <a:ext cx="2275363" cy="834761"/>
              <a:chOff x="6688332" y="2212321"/>
              <a:chExt cx="2275363" cy="834761"/>
            </a:xfrm>
          </p:grpSpPr>
          <p:sp>
            <p:nvSpPr>
              <p:cNvPr id="33" name="TextBox 32">
                <a:extLst>
                  <a:ext uri="{FF2B5EF4-FFF2-40B4-BE49-F238E27FC236}">
                    <a16:creationId xmlns:a16="http://schemas.microsoft.com/office/drawing/2014/main" id="{DA0AEA66-0A71-AB0D-5612-958A9BF70FAF}"/>
                  </a:ext>
                </a:extLst>
              </p:cNvPr>
              <p:cNvSpPr txBox="1"/>
              <p:nvPr/>
            </p:nvSpPr>
            <p:spPr>
              <a:xfrm>
                <a:off x="6688332" y="2212321"/>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$65 million</a:t>
                </a:r>
              </a:p>
            </p:txBody>
          </p:sp>
          <p:sp>
            <p:nvSpPr>
              <p:cNvPr id="34" name="TextBox 33">
                <a:extLst>
                  <a:ext uri="{FF2B5EF4-FFF2-40B4-BE49-F238E27FC236}">
                    <a16:creationId xmlns:a16="http://schemas.microsoft.com/office/drawing/2014/main" id="{4DC1F7D4-8300-59B0-C322-4D1A57FBF28F}"/>
                  </a:ext>
                </a:extLst>
              </p:cNvPr>
              <p:cNvSpPr txBox="1"/>
              <p:nvPr/>
            </p:nvSpPr>
            <p:spPr>
              <a:xfrm>
                <a:off x="6688333" y="2554639"/>
                <a:ext cx="2275362" cy="492443"/>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is the largest single contract award</a:t>
                </a:r>
              </a:p>
            </p:txBody>
          </p:sp>
        </p:grpSp>
        <p:pic>
          <p:nvPicPr>
            <p:cNvPr id="69" name="Graphic 68">
              <a:extLst>
                <a:ext uri="{FF2B5EF4-FFF2-40B4-BE49-F238E27FC236}">
                  <a16:creationId xmlns:a16="http://schemas.microsoft.com/office/drawing/2014/main" id="{76EC771C-928C-017C-DD5E-903BFC684E0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44127" y="2339867"/>
              <a:ext cx="430887" cy="574516"/>
            </a:xfrm>
            <a:prstGeom prst="rect">
              <a:avLst/>
            </a:prstGeom>
          </p:spPr>
        </p:pic>
        <p:pic>
          <p:nvPicPr>
            <p:cNvPr id="71" name="Graphic 70">
              <a:extLst>
                <a:ext uri="{FF2B5EF4-FFF2-40B4-BE49-F238E27FC236}">
                  <a16:creationId xmlns:a16="http://schemas.microsoft.com/office/drawing/2014/main" id="{CB6A2129-FA5E-196F-5378-CD7288E9AF7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987884" y="2351836"/>
              <a:ext cx="670270" cy="550579"/>
            </a:xfrm>
            <a:prstGeom prst="rect">
              <a:avLst/>
            </a:prstGeom>
          </p:spPr>
        </p:pic>
      </p:grpSp>
      <p:grpSp>
        <p:nvGrpSpPr>
          <p:cNvPr id="27" name="Group 26">
            <a:extLst>
              <a:ext uri="{FF2B5EF4-FFF2-40B4-BE49-F238E27FC236}">
                <a16:creationId xmlns:a16="http://schemas.microsoft.com/office/drawing/2014/main" id="{BDEC5013-70BA-9D48-0A0A-9529B4823A4D}"/>
              </a:ext>
            </a:extLst>
          </p:cNvPr>
          <p:cNvGrpSpPr/>
          <p:nvPr/>
        </p:nvGrpSpPr>
        <p:grpSpPr>
          <a:xfrm>
            <a:off x="3411453" y="4232379"/>
            <a:ext cx="5369095" cy="693630"/>
            <a:chOff x="3594600" y="4232379"/>
            <a:chExt cx="5369095" cy="693630"/>
          </a:xfrm>
        </p:grpSpPr>
        <p:grpSp>
          <p:nvGrpSpPr>
            <p:cNvPr id="62" name="Group 61">
              <a:extLst>
                <a:ext uri="{FF2B5EF4-FFF2-40B4-BE49-F238E27FC236}">
                  <a16:creationId xmlns:a16="http://schemas.microsoft.com/office/drawing/2014/main" id="{71A1753B-8772-715B-1309-E0BB0991A804}"/>
                </a:ext>
              </a:extLst>
            </p:cNvPr>
            <p:cNvGrpSpPr/>
            <p:nvPr/>
          </p:nvGrpSpPr>
          <p:grpSpPr>
            <a:xfrm>
              <a:off x="4226306" y="4232379"/>
              <a:ext cx="1714500" cy="634706"/>
              <a:chOff x="4226306" y="4232379"/>
              <a:chExt cx="1714500" cy="634706"/>
            </a:xfrm>
          </p:grpSpPr>
          <p:sp>
            <p:nvSpPr>
              <p:cNvPr id="39" name="TextBox 38">
                <a:extLst>
                  <a:ext uri="{FF2B5EF4-FFF2-40B4-BE49-F238E27FC236}">
                    <a16:creationId xmlns:a16="http://schemas.microsoft.com/office/drawing/2014/main" id="{A4415B1F-D6D7-4885-0FE6-CA904D77FE61}"/>
                  </a:ext>
                </a:extLst>
              </p:cNvPr>
              <p:cNvSpPr txBox="1"/>
              <p:nvPr/>
            </p:nvSpPr>
            <p:spPr>
              <a:xfrm>
                <a:off x="4226306" y="4232379"/>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15,000+</a:t>
                </a:r>
              </a:p>
            </p:txBody>
          </p:sp>
          <p:sp>
            <p:nvSpPr>
              <p:cNvPr id="40" name="TextBox 39">
                <a:extLst>
                  <a:ext uri="{FF2B5EF4-FFF2-40B4-BE49-F238E27FC236}">
                    <a16:creationId xmlns:a16="http://schemas.microsoft.com/office/drawing/2014/main" id="{91A5C772-AE60-D437-90F5-21816E13BA83}"/>
                  </a:ext>
                </a:extLst>
              </p:cNvPr>
              <p:cNvSpPr txBox="1"/>
              <p:nvPr/>
            </p:nvSpPr>
            <p:spPr>
              <a:xfrm>
                <a:off x="4226306" y="4574697"/>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trucks moved</a:t>
                </a:r>
              </a:p>
            </p:txBody>
          </p:sp>
        </p:grpSp>
        <p:grpSp>
          <p:nvGrpSpPr>
            <p:cNvPr id="61" name="Group 60">
              <a:extLst>
                <a:ext uri="{FF2B5EF4-FFF2-40B4-BE49-F238E27FC236}">
                  <a16:creationId xmlns:a16="http://schemas.microsoft.com/office/drawing/2014/main" id="{9A6E1D02-44CF-55BE-0C5D-F88FD9804591}"/>
                </a:ext>
              </a:extLst>
            </p:cNvPr>
            <p:cNvGrpSpPr/>
            <p:nvPr/>
          </p:nvGrpSpPr>
          <p:grpSpPr>
            <a:xfrm>
              <a:off x="6677064" y="4232379"/>
              <a:ext cx="2286631" cy="693630"/>
              <a:chOff x="6677064" y="4232379"/>
              <a:chExt cx="2286631" cy="693630"/>
            </a:xfrm>
          </p:grpSpPr>
          <p:sp>
            <p:nvSpPr>
              <p:cNvPr id="42" name="TextBox 41">
                <a:extLst>
                  <a:ext uri="{FF2B5EF4-FFF2-40B4-BE49-F238E27FC236}">
                    <a16:creationId xmlns:a16="http://schemas.microsoft.com/office/drawing/2014/main" id="{2CE4A218-124F-893B-E9A4-365EF287E1C3}"/>
                  </a:ext>
                </a:extLst>
              </p:cNvPr>
              <p:cNvSpPr txBox="1"/>
              <p:nvPr/>
            </p:nvSpPr>
            <p:spPr>
              <a:xfrm>
                <a:off x="6688332" y="4232379"/>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5,000+</a:t>
                </a:r>
              </a:p>
            </p:txBody>
          </p:sp>
          <p:sp>
            <p:nvSpPr>
              <p:cNvPr id="43" name="TextBox 42">
                <a:extLst>
                  <a:ext uri="{FF2B5EF4-FFF2-40B4-BE49-F238E27FC236}">
                    <a16:creationId xmlns:a16="http://schemas.microsoft.com/office/drawing/2014/main" id="{091E3A1A-A384-C361-7B69-A206786AAAA6}"/>
                  </a:ext>
                </a:extLst>
              </p:cNvPr>
              <p:cNvSpPr txBox="1"/>
              <p:nvPr/>
            </p:nvSpPr>
            <p:spPr>
              <a:xfrm>
                <a:off x="6677064" y="4633621"/>
                <a:ext cx="2275362"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customs clearance cases</a:t>
                </a:r>
              </a:p>
            </p:txBody>
          </p:sp>
        </p:grpSp>
        <p:pic>
          <p:nvPicPr>
            <p:cNvPr id="65" name="Graphic 64">
              <a:extLst>
                <a:ext uri="{FF2B5EF4-FFF2-40B4-BE49-F238E27FC236}">
                  <a16:creationId xmlns:a16="http://schemas.microsoft.com/office/drawing/2014/main" id="{04919475-6963-6AEC-52FA-6A114501E13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594600" y="4310350"/>
              <a:ext cx="574516" cy="478764"/>
            </a:xfrm>
            <a:prstGeom prst="rect">
              <a:avLst/>
            </a:prstGeom>
          </p:spPr>
        </p:pic>
        <p:pic>
          <p:nvPicPr>
            <p:cNvPr id="16" name="Graphic 15">
              <a:extLst>
                <a:ext uri="{FF2B5EF4-FFF2-40B4-BE49-F238E27FC236}">
                  <a16:creationId xmlns:a16="http://schemas.microsoft.com/office/drawing/2014/main" id="{2E259D20-5626-2813-6090-D447D645B63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19306" y="4286412"/>
              <a:ext cx="430889" cy="526641"/>
            </a:xfrm>
            <a:prstGeom prst="rect">
              <a:avLst/>
            </a:prstGeom>
          </p:spPr>
        </p:pic>
      </p:grpSp>
      <p:grpSp>
        <p:nvGrpSpPr>
          <p:cNvPr id="26" name="Group 25">
            <a:extLst>
              <a:ext uri="{FF2B5EF4-FFF2-40B4-BE49-F238E27FC236}">
                <a16:creationId xmlns:a16="http://schemas.microsoft.com/office/drawing/2014/main" id="{3EB46A3A-E95E-EAC5-C540-3005F7B69620}"/>
              </a:ext>
            </a:extLst>
          </p:cNvPr>
          <p:cNvGrpSpPr/>
          <p:nvPr/>
        </p:nvGrpSpPr>
        <p:grpSpPr>
          <a:xfrm>
            <a:off x="705998" y="5115188"/>
            <a:ext cx="11486001" cy="634706"/>
            <a:chOff x="802395" y="5115188"/>
            <a:chExt cx="11486001" cy="634706"/>
          </a:xfrm>
        </p:grpSpPr>
        <p:grpSp>
          <p:nvGrpSpPr>
            <p:cNvPr id="58" name="Group 57">
              <a:extLst>
                <a:ext uri="{FF2B5EF4-FFF2-40B4-BE49-F238E27FC236}">
                  <a16:creationId xmlns:a16="http://schemas.microsoft.com/office/drawing/2014/main" id="{E432E09B-D6D4-6330-3EBE-35FF6D03FEC7}"/>
                </a:ext>
              </a:extLst>
            </p:cNvPr>
            <p:cNvGrpSpPr/>
            <p:nvPr/>
          </p:nvGrpSpPr>
          <p:grpSpPr>
            <a:xfrm>
              <a:off x="1396499" y="5115188"/>
              <a:ext cx="1907134" cy="634706"/>
              <a:chOff x="1547501" y="5100674"/>
              <a:chExt cx="1907134" cy="634706"/>
            </a:xfrm>
          </p:grpSpPr>
          <p:sp>
            <p:nvSpPr>
              <p:cNvPr id="45" name="TextBox 44">
                <a:extLst>
                  <a:ext uri="{FF2B5EF4-FFF2-40B4-BE49-F238E27FC236}">
                    <a16:creationId xmlns:a16="http://schemas.microsoft.com/office/drawing/2014/main" id="{EE270F5F-9988-1C9D-4902-A0C21B092D2D}"/>
                  </a:ext>
                </a:extLst>
              </p:cNvPr>
              <p:cNvSpPr txBox="1"/>
              <p:nvPr/>
            </p:nvSpPr>
            <p:spPr>
              <a:xfrm>
                <a:off x="1547501" y="5100674"/>
                <a:ext cx="1907134"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25,000+</a:t>
                </a:r>
              </a:p>
            </p:txBody>
          </p:sp>
          <p:sp>
            <p:nvSpPr>
              <p:cNvPr id="46" name="TextBox 45">
                <a:extLst>
                  <a:ext uri="{FF2B5EF4-FFF2-40B4-BE49-F238E27FC236}">
                    <a16:creationId xmlns:a16="http://schemas.microsoft.com/office/drawing/2014/main" id="{1958A8E6-8A66-1120-E46E-85EFFBD2FF63}"/>
                  </a:ext>
                </a:extLst>
              </p:cNvPr>
              <p:cNvSpPr txBox="1"/>
              <p:nvPr/>
            </p:nvSpPr>
            <p:spPr>
              <a:xfrm>
                <a:off x="1547501" y="5442992"/>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TEUs shipped</a:t>
                </a:r>
              </a:p>
            </p:txBody>
          </p:sp>
        </p:grpSp>
        <p:grpSp>
          <p:nvGrpSpPr>
            <p:cNvPr id="59" name="Group 58">
              <a:extLst>
                <a:ext uri="{FF2B5EF4-FFF2-40B4-BE49-F238E27FC236}">
                  <a16:creationId xmlns:a16="http://schemas.microsoft.com/office/drawing/2014/main" id="{B0ED8919-0BF2-31FD-AF77-F4019BF6C688}"/>
                </a:ext>
              </a:extLst>
            </p:cNvPr>
            <p:cNvGrpSpPr/>
            <p:nvPr/>
          </p:nvGrpSpPr>
          <p:grpSpPr>
            <a:xfrm>
              <a:off x="3773304" y="5115188"/>
              <a:ext cx="2032658" cy="624127"/>
              <a:chOff x="3851076" y="5100674"/>
              <a:chExt cx="2032658" cy="624127"/>
            </a:xfrm>
          </p:grpSpPr>
          <p:sp>
            <p:nvSpPr>
              <p:cNvPr id="48" name="TextBox 47">
                <a:extLst>
                  <a:ext uri="{FF2B5EF4-FFF2-40B4-BE49-F238E27FC236}">
                    <a16:creationId xmlns:a16="http://schemas.microsoft.com/office/drawing/2014/main" id="{1B0B024C-DC98-D7CE-935D-1CDD2CFB52E8}"/>
                  </a:ext>
                </a:extLst>
              </p:cNvPr>
              <p:cNvSpPr txBox="1"/>
              <p:nvPr/>
            </p:nvSpPr>
            <p:spPr>
              <a:xfrm>
                <a:off x="3851076" y="5100674"/>
                <a:ext cx="180754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20,000+</a:t>
                </a:r>
              </a:p>
            </p:txBody>
          </p:sp>
          <p:sp>
            <p:nvSpPr>
              <p:cNvPr id="49" name="TextBox 48">
                <a:extLst>
                  <a:ext uri="{FF2B5EF4-FFF2-40B4-BE49-F238E27FC236}">
                    <a16:creationId xmlns:a16="http://schemas.microsoft.com/office/drawing/2014/main" id="{99452CED-D07B-0DFE-6E13-0F7E3B0E1585}"/>
                  </a:ext>
                </a:extLst>
              </p:cNvPr>
              <p:cNvSpPr txBox="1"/>
              <p:nvPr/>
            </p:nvSpPr>
            <p:spPr>
              <a:xfrm>
                <a:off x="3856990" y="5432413"/>
                <a:ext cx="202674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shipments delivered</a:t>
                </a:r>
              </a:p>
            </p:txBody>
          </p:sp>
        </p:grpSp>
        <p:grpSp>
          <p:nvGrpSpPr>
            <p:cNvPr id="60" name="Group 59">
              <a:extLst>
                <a:ext uri="{FF2B5EF4-FFF2-40B4-BE49-F238E27FC236}">
                  <a16:creationId xmlns:a16="http://schemas.microsoft.com/office/drawing/2014/main" id="{F018EFC7-21DB-3D1E-5956-C469883283FF}"/>
                </a:ext>
              </a:extLst>
            </p:cNvPr>
            <p:cNvGrpSpPr/>
            <p:nvPr/>
          </p:nvGrpSpPr>
          <p:grpSpPr>
            <a:xfrm>
              <a:off x="6321398" y="5115188"/>
              <a:ext cx="2653398" cy="633654"/>
              <a:chOff x="6325940" y="5100674"/>
              <a:chExt cx="2653398" cy="633654"/>
            </a:xfrm>
          </p:grpSpPr>
          <p:sp>
            <p:nvSpPr>
              <p:cNvPr id="51" name="TextBox 50">
                <a:extLst>
                  <a:ext uri="{FF2B5EF4-FFF2-40B4-BE49-F238E27FC236}">
                    <a16:creationId xmlns:a16="http://schemas.microsoft.com/office/drawing/2014/main" id="{FB2544C1-2434-E196-8A91-52E0C288E301}"/>
                  </a:ext>
                </a:extLst>
              </p:cNvPr>
              <p:cNvSpPr txBox="1"/>
              <p:nvPr/>
            </p:nvSpPr>
            <p:spPr>
              <a:xfrm>
                <a:off x="6326435" y="5100674"/>
                <a:ext cx="265290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 million kg</a:t>
                </a:r>
              </a:p>
            </p:txBody>
          </p:sp>
          <p:sp>
            <p:nvSpPr>
              <p:cNvPr id="52" name="TextBox 51">
                <a:extLst>
                  <a:ext uri="{FF2B5EF4-FFF2-40B4-BE49-F238E27FC236}">
                    <a16:creationId xmlns:a16="http://schemas.microsoft.com/office/drawing/2014/main" id="{41BB3A56-6D35-E983-38EB-84B36AC2458B}"/>
                  </a:ext>
                </a:extLst>
              </p:cNvPr>
              <p:cNvSpPr txBox="1"/>
              <p:nvPr/>
            </p:nvSpPr>
            <p:spPr>
              <a:xfrm>
                <a:off x="6325940" y="5441940"/>
                <a:ext cx="2480783"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air freight cargo handled</a:t>
                </a:r>
              </a:p>
            </p:txBody>
          </p:sp>
        </p:grpSp>
        <p:grpSp>
          <p:nvGrpSpPr>
            <p:cNvPr id="4" name="Group 3">
              <a:extLst>
                <a:ext uri="{FF2B5EF4-FFF2-40B4-BE49-F238E27FC236}">
                  <a16:creationId xmlns:a16="http://schemas.microsoft.com/office/drawing/2014/main" id="{C404FF79-A7F4-E5E5-9246-7ECFDEC9E9E2}"/>
                </a:ext>
              </a:extLst>
            </p:cNvPr>
            <p:cNvGrpSpPr/>
            <p:nvPr/>
          </p:nvGrpSpPr>
          <p:grpSpPr>
            <a:xfrm>
              <a:off x="9366871" y="5115188"/>
              <a:ext cx="2921525" cy="634706"/>
              <a:chOff x="9298182" y="5100674"/>
              <a:chExt cx="2921525" cy="634706"/>
            </a:xfrm>
          </p:grpSpPr>
          <p:sp>
            <p:nvSpPr>
              <p:cNvPr id="54" name="TextBox 53">
                <a:extLst>
                  <a:ext uri="{FF2B5EF4-FFF2-40B4-BE49-F238E27FC236}">
                    <a16:creationId xmlns:a16="http://schemas.microsoft.com/office/drawing/2014/main" id="{EC36DF5D-5771-0288-FF94-06DB00B9EDE7}"/>
                  </a:ext>
                </a:extLst>
              </p:cNvPr>
              <p:cNvSpPr txBox="1"/>
              <p:nvPr/>
            </p:nvSpPr>
            <p:spPr>
              <a:xfrm>
                <a:off x="9298182" y="5100674"/>
                <a:ext cx="2921525"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$219 million</a:t>
                </a:r>
              </a:p>
            </p:txBody>
          </p:sp>
          <p:sp>
            <p:nvSpPr>
              <p:cNvPr id="55" name="TextBox 54">
                <a:extLst>
                  <a:ext uri="{FF2B5EF4-FFF2-40B4-BE49-F238E27FC236}">
                    <a16:creationId xmlns:a16="http://schemas.microsoft.com/office/drawing/2014/main" id="{CCCEA4A0-E60A-4477-C40A-3DA1FC245EB0}"/>
                  </a:ext>
                </a:extLst>
              </p:cNvPr>
              <p:cNvSpPr txBox="1"/>
              <p:nvPr/>
            </p:nvSpPr>
            <p:spPr>
              <a:xfrm>
                <a:off x="9312037" y="5442992"/>
                <a:ext cx="208906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consolidated revenue</a:t>
                </a:r>
              </a:p>
            </p:txBody>
          </p:sp>
        </p:grpSp>
        <p:pic>
          <p:nvPicPr>
            <p:cNvPr id="67" name="Graphic 66">
              <a:extLst>
                <a:ext uri="{FF2B5EF4-FFF2-40B4-BE49-F238E27FC236}">
                  <a16:creationId xmlns:a16="http://schemas.microsoft.com/office/drawing/2014/main" id="{E72F754C-7C51-3A44-C063-A4F4898877C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02395" y="5217098"/>
              <a:ext cx="574516" cy="430887"/>
            </a:xfrm>
            <a:prstGeom prst="rect">
              <a:avLst/>
            </a:prstGeom>
          </p:spPr>
        </p:pic>
        <p:pic>
          <p:nvPicPr>
            <p:cNvPr id="70" name="Graphic 69">
              <a:extLst>
                <a:ext uri="{FF2B5EF4-FFF2-40B4-BE49-F238E27FC236}">
                  <a16:creationId xmlns:a16="http://schemas.microsoft.com/office/drawing/2014/main" id="{0BB2ECE9-CB42-1A55-41AD-8A1B2F0A01C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866831" y="5193159"/>
              <a:ext cx="478764" cy="478764"/>
            </a:xfrm>
            <a:prstGeom prst="rect">
              <a:avLst/>
            </a:prstGeom>
          </p:spPr>
        </p:pic>
        <p:pic>
          <p:nvPicPr>
            <p:cNvPr id="72" name="Graphic 71">
              <a:extLst>
                <a:ext uri="{FF2B5EF4-FFF2-40B4-BE49-F238E27FC236}">
                  <a16:creationId xmlns:a16="http://schemas.microsoft.com/office/drawing/2014/main" id="{5F8CD491-9F41-74AA-EC03-ECD5731F93D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130114" y="5193159"/>
              <a:ext cx="598455" cy="478764"/>
            </a:xfrm>
            <a:prstGeom prst="rect">
              <a:avLst/>
            </a:prstGeom>
          </p:spPr>
        </p:pic>
        <p:pic>
          <p:nvPicPr>
            <p:cNvPr id="21" name="Graphic 20">
              <a:extLst>
                <a:ext uri="{FF2B5EF4-FFF2-40B4-BE49-F238E27FC236}">
                  <a16:creationId xmlns:a16="http://schemas.microsoft.com/office/drawing/2014/main" id="{F71A5129-B97A-3D5D-CD9A-BE8F47FDEEB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773481" y="5193159"/>
              <a:ext cx="526641" cy="478764"/>
            </a:xfrm>
            <a:prstGeom prst="rect">
              <a:avLst/>
            </a:prstGeom>
          </p:spPr>
        </p:pic>
      </p:grpSp>
      <p:sp>
        <p:nvSpPr>
          <p:cNvPr id="7" name="Google Shape;393;p2">
            <a:extLst>
              <a:ext uri="{FF2B5EF4-FFF2-40B4-BE49-F238E27FC236}">
                <a16:creationId xmlns:a16="http://schemas.microsoft.com/office/drawing/2014/main" id="{7218518F-BA04-DF0C-AAD9-143E6D5B58D5}"/>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4</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58550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98E2E-2C7D-16AF-3F2F-4576888FDC33}"/>
              </a:ext>
            </a:extLst>
          </p:cNvPr>
          <p:cNvSpPr>
            <a:spLocks noGrp="1"/>
          </p:cNvSpPr>
          <p:nvPr>
            <p:ph type="title"/>
          </p:nvPr>
        </p:nvSpPr>
        <p:spPr/>
        <p:txBody>
          <a:bodyPr>
            <a:normAutofit/>
          </a:bodyPr>
          <a:lstStyle/>
          <a:p>
            <a:r>
              <a:rPr lang="en-US"/>
              <a:t>FLS HISTORY</a:t>
            </a:r>
          </a:p>
        </p:txBody>
      </p:sp>
      <p:grpSp>
        <p:nvGrpSpPr>
          <p:cNvPr id="19" name="Group 18">
            <a:extLst>
              <a:ext uri="{FF2B5EF4-FFF2-40B4-BE49-F238E27FC236}">
                <a16:creationId xmlns:a16="http://schemas.microsoft.com/office/drawing/2014/main" id="{11DDE02D-6287-2CEF-D962-C98EBA246719}"/>
              </a:ext>
            </a:extLst>
          </p:cNvPr>
          <p:cNvGrpSpPr/>
          <p:nvPr/>
        </p:nvGrpSpPr>
        <p:grpSpPr>
          <a:xfrm>
            <a:off x="0" y="1148631"/>
            <a:ext cx="11696700" cy="4572019"/>
            <a:chOff x="0" y="1148631"/>
            <a:chExt cx="11696700" cy="4572019"/>
          </a:xfrm>
        </p:grpSpPr>
        <p:sp>
          <p:nvSpPr>
            <p:cNvPr id="6" name="Rectangle 5">
              <a:extLst>
                <a:ext uri="{FF2B5EF4-FFF2-40B4-BE49-F238E27FC236}">
                  <a16:creationId xmlns:a16="http://schemas.microsoft.com/office/drawing/2014/main" id="{B5F8E302-16C8-6850-CABF-E27C8A0936B5}"/>
                </a:ext>
              </a:extLst>
            </p:cNvPr>
            <p:cNvSpPr/>
            <p:nvPr/>
          </p:nvSpPr>
          <p:spPr>
            <a:xfrm>
              <a:off x="243325" y="4098898"/>
              <a:ext cx="1989648" cy="769441"/>
            </a:xfrm>
            <a:prstGeom prst="rect">
              <a:avLst/>
            </a:prstGeom>
          </p:spPr>
          <p:txBody>
            <a:bodyPr wrap="square">
              <a:noAutofit/>
            </a:bodyPr>
            <a:lstStyle/>
            <a:p>
              <a:pPr>
                <a:lnSpc>
                  <a:spcPct val="150000"/>
                </a:lnSpc>
              </a:pPr>
              <a:r>
                <a:rPr lang="en-US" sz="1050">
                  <a:latin typeface="GOTHAM-BOOK" panose="02000504050000020004" pitchFamily="2" charset="0"/>
                </a:rPr>
                <a:t>The company was founded in Bangkok in May 1993 by Martin Häberli when he was awarded several major projects in Thailand.</a:t>
              </a:r>
              <a:endParaRPr lang="en-US" sz="1600">
                <a:effectLst/>
                <a:latin typeface="GOTHAM-BOOK" panose="02000504050000020004" pitchFamily="2" charset="0"/>
              </a:endParaRPr>
            </a:p>
          </p:txBody>
        </p:sp>
        <p:sp>
          <p:nvSpPr>
            <p:cNvPr id="7" name="Rectangle 6">
              <a:extLst>
                <a:ext uri="{FF2B5EF4-FFF2-40B4-BE49-F238E27FC236}">
                  <a16:creationId xmlns:a16="http://schemas.microsoft.com/office/drawing/2014/main" id="{CFEDEE3E-26FF-0B58-1ECB-8C551E49D4FD}"/>
                </a:ext>
              </a:extLst>
            </p:cNvPr>
            <p:cNvSpPr/>
            <p:nvPr/>
          </p:nvSpPr>
          <p:spPr>
            <a:xfrm>
              <a:off x="5223953" y="4104823"/>
              <a:ext cx="3476539" cy="1615827"/>
            </a:xfrm>
            <a:prstGeom prst="rect">
              <a:avLst/>
            </a:prstGeom>
          </p:spPr>
          <p:txBody>
            <a:bodyPr wrap="square">
              <a:noAutofit/>
            </a:bodyPr>
            <a:lstStyle/>
            <a:p>
              <a:pPr>
                <a:lnSpc>
                  <a:spcPct val="150000"/>
                </a:lnSpc>
              </a:pPr>
              <a:r>
                <a:rPr lang="en-US" sz="1050">
                  <a:latin typeface="GOTHAM-BOOK" panose="02000504050000020004" pitchFamily="2" charset="0"/>
                </a:rPr>
                <a:t>In 2011 FLS (Vietnam) Ltd. was established, followed by</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(Australia) Pty Ltd. in 2013</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(Singapore) Pte Ltd.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PT. Federal Logistik Sistem (Indonesia)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(USA) Inc.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(Taiwan) Ltd.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(Malaysia) Sdn. Bhd, in 2018</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1993 (India) Pvt Ltd. </a:t>
              </a:r>
            </a:p>
          </p:txBody>
        </p:sp>
        <p:sp>
          <p:nvSpPr>
            <p:cNvPr id="8" name="Rectangle 7">
              <a:extLst>
                <a:ext uri="{FF2B5EF4-FFF2-40B4-BE49-F238E27FC236}">
                  <a16:creationId xmlns:a16="http://schemas.microsoft.com/office/drawing/2014/main" id="{4FDE19B9-3D54-5E8C-17FB-7A78ABC9E901}"/>
                </a:ext>
              </a:extLst>
            </p:cNvPr>
            <p:cNvSpPr/>
            <p:nvPr/>
          </p:nvSpPr>
          <p:spPr>
            <a:xfrm>
              <a:off x="8268183" y="1148631"/>
              <a:ext cx="3098156" cy="1764725"/>
            </a:xfrm>
            <a:prstGeom prst="rect">
              <a:avLst/>
            </a:prstGeom>
          </p:spPr>
          <p:txBody>
            <a:bodyPr wrap="square" anchor="b">
              <a:noAutofit/>
            </a:bodyPr>
            <a:lstStyle/>
            <a:p>
              <a:pPr>
                <a:lnSpc>
                  <a:spcPct val="150000"/>
                </a:lnSpc>
                <a:buSzPct val="70000"/>
              </a:pPr>
              <a:r>
                <a:rPr lang="en-US" sz="1050">
                  <a:latin typeface="GOTHAM-BOOK" panose="02000504050000020004" pitchFamily="2" charset="0"/>
                </a:rPr>
                <a:t>After almost three decades, we have expanded our services from project cargo into a wider portfolio include:</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Logistics</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Warehousing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Trading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Neon Orient acquisition</a:t>
              </a:r>
            </a:p>
            <a:p>
              <a:pPr marL="112713" indent="-112713">
                <a:lnSpc>
                  <a:spcPct val="150000"/>
                </a:lnSpc>
                <a:buClr>
                  <a:schemeClr val="accent2"/>
                </a:buClr>
                <a:buSzPct val="80000"/>
                <a:buFont typeface="GOTHAM-BOOK" pitchFamily="50" charset="0"/>
                <a:buChar char="•"/>
              </a:pPr>
              <a:r>
                <a:rPr lang="en-US" sz="1050"/>
                <a:t>FLS Supply Chain Center</a:t>
              </a:r>
              <a:r>
                <a:rPr lang="en-US" sz="1050">
                  <a:latin typeface="GOTHAM-BOOK" panose="02000504050000020004" pitchFamily="2" charset="0"/>
                </a:rPr>
                <a:t> establishment</a:t>
              </a:r>
            </a:p>
          </p:txBody>
        </p:sp>
        <p:cxnSp>
          <p:nvCxnSpPr>
            <p:cNvPr id="9" name="Straight Arrow Connector 8">
              <a:extLst>
                <a:ext uri="{FF2B5EF4-FFF2-40B4-BE49-F238E27FC236}">
                  <a16:creationId xmlns:a16="http://schemas.microsoft.com/office/drawing/2014/main" id="{4318400E-36BF-4AB9-6C0E-5A84AF2108A5}"/>
                </a:ext>
              </a:extLst>
            </p:cNvPr>
            <p:cNvCxnSpPr>
              <a:cxnSpLocks/>
            </p:cNvCxnSpPr>
            <p:nvPr/>
          </p:nvCxnSpPr>
          <p:spPr>
            <a:xfrm>
              <a:off x="0" y="3562347"/>
              <a:ext cx="11696700" cy="0"/>
            </a:xfrm>
            <a:prstGeom prst="straightConnector1">
              <a:avLst/>
            </a:prstGeom>
            <a:ln w="19050" cap="flat" cmpd="sng" algn="ctr">
              <a:solidFill>
                <a:schemeClr val="accent1"/>
              </a:solidFill>
              <a:prstDash val="dash"/>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9CD46271-B68D-C698-E9BC-9C5570813A43}"/>
                </a:ext>
              </a:extLst>
            </p:cNvPr>
            <p:cNvSpPr/>
            <p:nvPr/>
          </p:nvSpPr>
          <p:spPr>
            <a:xfrm>
              <a:off x="320579" y="3432765"/>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1" name="Oval 10">
              <a:extLst>
                <a:ext uri="{FF2B5EF4-FFF2-40B4-BE49-F238E27FC236}">
                  <a16:creationId xmlns:a16="http://schemas.microsoft.com/office/drawing/2014/main" id="{949FB9E4-3517-F08E-61B8-F3787DA4B6A3}"/>
                </a:ext>
              </a:extLst>
            </p:cNvPr>
            <p:cNvSpPr/>
            <p:nvPr/>
          </p:nvSpPr>
          <p:spPr>
            <a:xfrm>
              <a:off x="2783614"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2" name="Oval 11">
              <a:extLst>
                <a:ext uri="{FF2B5EF4-FFF2-40B4-BE49-F238E27FC236}">
                  <a16:creationId xmlns:a16="http://schemas.microsoft.com/office/drawing/2014/main" id="{1065C20C-E594-909A-D1E4-1AAE2F7A54B6}"/>
                </a:ext>
              </a:extLst>
            </p:cNvPr>
            <p:cNvSpPr/>
            <p:nvPr/>
          </p:nvSpPr>
          <p:spPr>
            <a:xfrm>
              <a:off x="5526272" y="3422647"/>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3" name="Oval 12">
              <a:extLst>
                <a:ext uri="{FF2B5EF4-FFF2-40B4-BE49-F238E27FC236}">
                  <a16:creationId xmlns:a16="http://schemas.microsoft.com/office/drawing/2014/main" id="{FDC581B7-5D05-E408-5A44-3DAB69C52DB7}"/>
                </a:ext>
              </a:extLst>
            </p:cNvPr>
            <p:cNvSpPr/>
            <p:nvPr/>
          </p:nvSpPr>
          <p:spPr>
            <a:xfrm>
              <a:off x="8700492"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4" name="Rectangle 13">
              <a:extLst>
                <a:ext uri="{FF2B5EF4-FFF2-40B4-BE49-F238E27FC236}">
                  <a16:creationId xmlns:a16="http://schemas.microsoft.com/office/drawing/2014/main" id="{E5C2F2C2-5D11-3A78-C1FE-A12321A0C83E}"/>
                </a:ext>
              </a:extLst>
            </p:cNvPr>
            <p:cNvSpPr/>
            <p:nvPr/>
          </p:nvSpPr>
          <p:spPr>
            <a:xfrm>
              <a:off x="2550385" y="1211316"/>
              <a:ext cx="2911132" cy="1716245"/>
            </a:xfrm>
            <a:prstGeom prst="rect">
              <a:avLst/>
            </a:prstGeom>
          </p:spPr>
          <p:txBody>
            <a:bodyPr wrap="square" anchor="b">
              <a:noAutofit/>
            </a:bodyPr>
            <a:lstStyle/>
            <a:p>
              <a:pPr>
                <a:lnSpc>
                  <a:spcPct val="150000"/>
                </a:lnSpc>
              </a:pPr>
              <a:r>
                <a:rPr lang="en-US" sz="1050">
                  <a:latin typeface="GOTHAM-BOOK" panose="02000504050000020004" pitchFamily="2" charset="0"/>
                </a:rPr>
                <a:t>FLS ventured more and more into handling export projects from steel fabricators in Thailand, Korea, China, Vietnam, Malaysia and Indonesia to global destinations for major engineering companies in the Power, Petrochemical and Mining industries.</a:t>
              </a:r>
            </a:p>
          </p:txBody>
        </p:sp>
        <p:sp>
          <p:nvSpPr>
            <p:cNvPr id="15" name="Rectangle 14">
              <a:extLst>
                <a:ext uri="{FF2B5EF4-FFF2-40B4-BE49-F238E27FC236}">
                  <a16:creationId xmlns:a16="http://schemas.microsoft.com/office/drawing/2014/main" id="{B9866479-2FBD-4E97-263D-DAAEAF5709EC}"/>
                </a:ext>
              </a:extLst>
            </p:cNvPr>
            <p:cNvSpPr/>
            <p:nvPr/>
          </p:nvSpPr>
          <p:spPr>
            <a:xfrm>
              <a:off x="2540543" y="2987893"/>
              <a:ext cx="1938351" cy="369332"/>
            </a:xfrm>
            <a:prstGeom prst="rect">
              <a:avLst/>
            </a:prstGeom>
          </p:spPr>
          <p:txBody>
            <a:bodyPr wrap="none">
              <a:spAutoFit/>
            </a:bodyPr>
            <a:lstStyle/>
            <a:p>
              <a:r>
                <a:rPr lang="en-US" b="1" cap="all">
                  <a:solidFill>
                    <a:schemeClr val="accent2"/>
                  </a:solidFill>
                  <a:latin typeface="Conthrax Bold" panose="020B0807020201080204" pitchFamily="34" charset="0"/>
                </a:rPr>
                <a:t>2001 – 2010</a:t>
              </a:r>
            </a:p>
          </p:txBody>
        </p:sp>
        <p:sp>
          <p:nvSpPr>
            <p:cNvPr id="16" name="Rectangle 15">
              <a:extLst>
                <a:ext uri="{FF2B5EF4-FFF2-40B4-BE49-F238E27FC236}">
                  <a16:creationId xmlns:a16="http://schemas.microsoft.com/office/drawing/2014/main" id="{0DF1DFF9-17CD-66DF-3C54-B08551216635}"/>
                </a:ext>
              </a:extLst>
            </p:cNvPr>
            <p:cNvSpPr/>
            <p:nvPr/>
          </p:nvSpPr>
          <p:spPr>
            <a:xfrm>
              <a:off x="243325" y="3757300"/>
              <a:ext cx="1989647" cy="369332"/>
            </a:xfrm>
            <a:prstGeom prst="rect">
              <a:avLst/>
            </a:prstGeom>
          </p:spPr>
          <p:txBody>
            <a:bodyPr wrap="none">
              <a:spAutoFit/>
            </a:bodyPr>
            <a:lstStyle/>
            <a:p>
              <a:r>
                <a:rPr lang="en-US" b="1" cap="all">
                  <a:solidFill>
                    <a:schemeClr val="accent2"/>
                  </a:solidFill>
                  <a:latin typeface="Conthrax Bold" panose="020B0807020201080204" pitchFamily="34" charset="0"/>
                </a:rPr>
                <a:t>1993 - 2000</a:t>
              </a:r>
              <a:endParaRPr lang="en-VN"/>
            </a:p>
          </p:txBody>
        </p:sp>
        <p:sp>
          <p:nvSpPr>
            <p:cNvPr id="17" name="Rectangle 16">
              <a:extLst>
                <a:ext uri="{FF2B5EF4-FFF2-40B4-BE49-F238E27FC236}">
                  <a16:creationId xmlns:a16="http://schemas.microsoft.com/office/drawing/2014/main" id="{EBF58F07-EBE7-7585-49CF-3BD4A34037C2}"/>
                </a:ext>
              </a:extLst>
            </p:cNvPr>
            <p:cNvSpPr/>
            <p:nvPr/>
          </p:nvSpPr>
          <p:spPr>
            <a:xfrm>
              <a:off x="5223952" y="3754514"/>
              <a:ext cx="1928733" cy="369332"/>
            </a:xfrm>
            <a:prstGeom prst="rect">
              <a:avLst/>
            </a:prstGeom>
          </p:spPr>
          <p:txBody>
            <a:bodyPr wrap="none">
              <a:spAutoFit/>
            </a:bodyPr>
            <a:lstStyle/>
            <a:p>
              <a:r>
                <a:rPr lang="en-US" b="1" cap="all">
                  <a:solidFill>
                    <a:schemeClr val="accent2"/>
                  </a:solidFill>
                  <a:latin typeface="Conthrax Bold" panose="020B0807020201080204" pitchFamily="34" charset="0"/>
                </a:rPr>
                <a:t>2011 – 2020</a:t>
              </a:r>
            </a:p>
          </p:txBody>
        </p:sp>
        <p:sp>
          <p:nvSpPr>
            <p:cNvPr id="18" name="Rectangle 17">
              <a:extLst>
                <a:ext uri="{FF2B5EF4-FFF2-40B4-BE49-F238E27FC236}">
                  <a16:creationId xmlns:a16="http://schemas.microsoft.com/office/drawing/2014/main" id="{DC38E51F-1ABC-654D-170F-2A83300AB6A6}"/>
                </a:ext>
              </a:extLst>
            </p:cNvPr>
            <p:cNvSpPr/>
            <p:nvPr/>
          </p:nvSpPr>
          <p:spPr>
            <a:xfrm>
              <a:off x="8268183" y="2955883"/>
              <a:ext cx="2138727" cy="369332"/>
            </a:xfrm>
            <a:prstGeom prst="rect">
              <a:avLst/>
            </a:prstGeom>
          </p:spPr>
          <p:txBody>
            <a:bodyPr wrap="none">
              <a:spAutoFit/>
            </a:bodyPr>
            <a:lstStyle/>
            <a:p>
              <a:r>
                <a:rPr lang="en-US" b="1" cap="all">
                  <a:solidFill>
                    <a:schemeClr val="accent2"/>
                  </a:solidFill>
                  <a:latin typeface="Conthrax Bold" panose="020B0807020201080204" pitchFamily="34" charset="0"/>
                </a:rPr>
                <a:t>2020 – 2023</a:t>
              </a:r>
            </a:p>
          </p:txBody>
        </p:sp>
      </p:grpSp>
      <p:sp>
        <p:nvSpPr>
          <p:cNvPr id="20" name="Oval 19">
            <a:extLst>
              <a:ext uri="{FF2B5EF4-FFF2-40B4-BE49-F238E27FC236}">
                <a16:creationId xmlns:a16="http://schemas.microsoft.com/office/drawing/2014/main" id="{783F5AE8-B574-50D5-8414-C20ED702EF5C}"/>
              </a:ext>
            </a:extLst>
          </p:cNvPr>
          <p:cNvSpPr/>
          <p:nvPr/>
        </p:nvSpPr>
        <p:spPr>
          <a:xfrm>
            <a:off x="9987101" y="3422646"/>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21" name="Rectangle 20">
            <a:extLst>
              <a:ext uri="{FF2B5EF4-FFF2-40B4-BE49-F238E27FC236}">
                <a16:creationId xmlns:a16="http://schemas.microsoft.com/office/drawing/2014/main" id="{DE328EA0-0F2F-333A-BB62-57FF204A02D9}"/>
              </a:ext>
            </a:extLst>
          </p:cNvPr>
          <p:cNvSpPr/>
          <p:nvPr/>
        </p:nvSpPr>
        <p:spPr>
          <a:xfrm>
            <a:off x="9642837" y="3758745"/>
            <a:ext cx="947695" cy="369332"/>
          </a:xfrm>
          <a:prstGeom prst="rect">
            <a:avLst/>
          </a:prstGeom>
        </p:spPr>
        <p:txBody>
          <a:bodyPr wrap="none">
            <a:spAutoFit/>
          </a:bodyPr>
          <a:lstStyle/>
          <a:p>
            <a:r>
              <a:rPr lang="en-US" b="1" cap="all">
                <a:solidFill>
                  <a:schemeClr val="accent2"/>
                </a:solidFill>
                <a:latin typeface="Conthrax Bold" panose="020B0807020201080204" pitchFamily="34" charset="0"/>
              </a:rPr>
              <a:t>NOW</a:t>
            </a:r>
          </a:p>
        </p:txBody>
      </p:sp>
      <p:sp>
        <p:nvSpPr>
          <p:cNvPr id="22" name="Rectangle 21">
            <a:extLst>
              <a:ext uri="{FF2B5EF4-FFF2-40B4-BE49-F238E27FC236}">
                <a16:creationId xmlns:a16="http://schemas.microsoft.com/office/drawing/2014/main" id="{578B28EC-CE19-C8AF-1CC9-7C7F19CEE590}"/>
              </a:ext>
            </a:extLst>
          </p:cNvPr>
          <p:cNvSpPr/>
          <p:nvPr/>
        </p:nvSpPr>
        <p:spPr>
          <a:xfrm>
            <a:off x="9642837" y="4188024"/>
            <a:ext cx="2333122" cy="2075102"/>
          </a:xfrm>
          <a:prstGeom prst="rect">
            <a:avLst/>
          </a:prstGeom>
        </p:spPr>
        <p:txBody>
          <a:bodyPr wrap="square" anchor="b">
            <a:noAutofit/>
          </a:bodyPr>
          <a:lstStyle/>
          <a:p>
            <a:pPr>
              <a:lnSpc>
                <a:spcPct val="150000"/>
              </a:lnSpc>
              <a:buSzPct val="70000"/>
            </a:pPr>
            <a:r>
              <a:rPr lang="en-US" sz="1050"/>
              <a:t>In 2024, we embarked on a new chapter, broadening our global reach with the establishment of</a:t>
            </a:r>
          </a:p>
          <a:p>
            <a:pPr marL="171450" indent="-171450">
              <a:lnSpc>
                <a:spcPct val="150000"/>
              </a:lnSpc>
              <a:buSzPct val="70000"/>
              <a:buFont typeface="Arial" panose="020B0604020202020204" pitchFamily="34" charset="0"/>
              <a:buChar char="•"/>
            </a:pPr>
            <a:r>
              <a:rPr lang="en-US" sz="1050"/>
              <a:t>FLS Scandinavia</a:t>
            </a:r>
          </a:p>
          <a:p>
            <a:pPr marL="171450" indent="-171450">
              <a:lnSpc>
                <a:spcPct val="150000"/>
              </a:lnSpc>
              <a:buSzPct val="70000"/>
              <a:buFont typeface="Arial" panose="020B0604020202020204" pitchFamily="34" charset="0"/>
              <a:buChar char="•"/>
            </a:pPr>
            <a:r>
              <a:rPr lang="en-US" sz="1050"/>
              <a:t>FLS Norfolk, USA</a:t>
            </a:r>
          </a:p>
          <a:p>
            <a:pPr marL="171450" indent="-171450">
              <a:lnSpc>
                <a:spcPct val="150000"/>
              </a:lnSpc>
              <a:buSzPct val="70000"/>
              <a:buFont typeface="Arial" panose="020B0604020202020204" pitchFamily="34" charset="0"/>
              <a:buChar char="•"/>
            </a:pPr>
            <a:r>
              <a:rPr lang="en-US" sz="1050"/>
              <a:t>FLS Group (Japan)</a:t>
            </a:r>
          </a:p>
          <a:p>
            <a:pPr marL="171450" indent="-171450">
              <a:lnSpc>
                <a:spcPct val="150000"/>
              </a:lnSpc>
              <a:buSzPct val="70000"/>
              <a:buFont typeface="Arial" panose="020B0604020202020204" pitchFamily="34" charset="0"/>
              <a:buChar char="•"/>
            </a:pPr>
            <a:r>
              <a:rPr lang="en-US" sz="1050"/>
              <a:t>ITL acquisition</a:t>
            </a:r>
          </a:p>
          <a:p>
            <a:pPr marL="171450" indent="-171450">
              <a:lnSpc>
                <a:spcPct val="150000"/>
              </a:lnSpc>
              <a:buSzPct val="70000"/>
              <a:buFont typeface="Arial" panose="020B0604020202020204" pitchFamily="34" charset="0"/>
              <a:buChar char="•"/>
            </a:pPr>
            <a:r>
              <a:rPr lang="en-US" sz="1050"/>
              <a:t>FLS Philippines</a:t>
            </a:r>
          </a:p>
          <a:p>
            <a:pPr marL="171450" indent="-171450">
              <a:lnSpc>
                <a:spcPct val="150000"/>
              </a:lnSpc>
              <a:buSzPct val="70000"/>
              <a:buFont typeface="Arial" panose="020B0604020202020204" pitchFamily="34" charset="0"/>
              <a:buChar char="•"/>
            </a:pPr>
            <a:r>
              <a:rPr lang="en-US" sz="1050"/>
              <a:t>FLS Italy</a:t>
            </a:r>
          </a:p>
        </p:txBody>
      </p:sp>
      <p:sp>
        <p:nvSpPr>
          <p:cNvPr id="2" name="Google Shape;393;p2">
            <a:extLst>
              <a:ext uri="{FF2B5EF4-FFF2-40B4-BE49-F238E27FC236}">
                <a16:creationId xmlns:a16="http://schemas.microsoft.com/office/drawing/2014/main" id="{7E3E0C43-2E0B-44C7-F1B7-53DED6594E1A}"/>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5</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56240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7D78ED-34AB-800B-733B-C75A1B62D356}"/>
              </a:ext>
            </a:extLst>
          </p:cNvPr>
          <p:cNvGrpSpPr/>
          <p:nvPr/>
        </p:nvGrpSpPr>
        <p:grpSpPr>
          <a:xfrm>
            <a:off x="1049111" y="1080458"/>
            <a:ext cx="10093778" cy="5744971"/>
            <a:chOff x="-7699375" y="984251"/>
            <a:chExt cx="7896226" cy="4494213"/>
          </a:xfrm>
        </p:grpSpPr>
        <p:sp>
          <p:nvSpPr>
            <p:cNvPr id="7" name="Freeform 5">
              <a:extLst>
                <a:ext uri="{FF2B5EF4-FFF2-40B4-BE49-F238E27FC236}">
                  <a16:creationId xmlns:a16="http://schemas.microsoft.com/office/drawing/2014/main" id="{DB1376F5-2AF9-98B1-7209-CA1B54D16FAF}"/>
                </a:ext>
              </a:extLst>
            </p:cNvPr>
            <p:cNvSpPr>
              <a:spLocks/>
            </p:cNvSpPr>
            <p:nvPr/>
          </p:nvSpPr>
          <p:spPr bwMode="auto">
            <a:xfrm>
              <a:off x="-5172075" y="1060451"/>
              <a:ext cx="1008063" cy="1263650"/>
            </a:xfrm>
            <a:custGeom>
              <a:avLst/>
              <a:gdLst>
                <a:gd name="T0" fmla="*/ 560 w 1906"/>
                <a:gd name="T1" fmla="*/ 167 h 2389"/>
                <a:gd name="T2" fmla="*/ 450 w 1906"/>
                <a:gd name="T3" fmla="*/ 265 h 2389"/>
                <a:gd name="T4" fmla="*/ 358 w 1906"/>
                <a:gd name="T5" fmla="*/ 419 h 2389"/>
                <a:gd name="T6" fmla="*/ 35 w 1906"/>
                <a:gd name="T7" fmla="*/ 550 h 2389"/>
                <a:gd name="T8" fmla="*/ 192 w 1906"/>
                <a:gd name="T9" fmla="*/ 697 h 2389"/>
                <a:gd name="T10" fmla="*/ 70 w 1906"/>
                <a:gd name="T11" fmla="*/ 899 h 2389"/>
                <a:gd name="T12" fmla="*/ 332 w 1906"/>
                <a:gd name="T13" fmla="*/ 1363 h 2389"/>
                <a:gd name="T14" fmla="*/ 311 w 1906"/>
                <a:gd name="T15" fmla="*/ 1506 h 2389"/>
                <a:gd name="T16" fmla="*/ 433 w 1906"/>
                <a:gd name="T17" fmla="*/ 1593 h 2389"/>
                <a:gd name="T18" fmla="*/ 257 w 1906"/>
                <a:gd name="T19" fmla="*/ 1791 h 2389"/>
                <a:gd name="T20" fmla="*/ 401 w 1906"/>
                <a:gd name="T21" fmla="*/ 2289 h 2389"/>
                <a:gd name="T22" fmla="*/ 748 w 1906"/>
                <a:gd name="T23" fmla="*/ 1961 h 2389"/>
                <a:gd name="T24" fmla="*/ 1075 w 1906"/>
                <a:gd name="T25" fmla="*/ 1759 h 2389"/>
                <a:gd name="T26" fmla="*/ 1237 w 1906"/>
                <a:gd name="T27" fmla="*/ 1589 h 2389"/>
                <a:gd name="T28" fmla="*/ 1372 w 1906"/>
                <a:gd name="T29" fmla="*/ 1576 h 2389"/>
                <a:gd name="T30" fmla="*/ 1437 w 1906"/>
                <a:gd name="T31" fmla="*/ 1471 h 2389"/>
                <a:gd name="T32" fmla="*/ 1460 w 1906"/>
                <a:gd name="T33" fmla="*/ 1327 h 2389"/>
                <a:gd name="T34" fmla="*/ 1564 w 1906"/>
                <a:gd name="T35" fmla="*/ 1040 h 2389"/>
                <a:gd name="T36" fmla="*/ 1615 w 1906"/>
                <a:gd name="T37" fmla="*/ 974 h 2389"/>
                <a:gd name="T38" fmla="*/ 1564 w 1906"/>
                <a:gd name="T39" fmla="*/ 845 h 2389"/>
                <a:gd name="T40" fmla="*/ 1775 w 1906"/>
                <a:gd name="T41" fmla="*/ 301 h 2389"/>
                <a:gd name="T42" fmla="*/ 1615 w 1906"/>
                <a:gd name="T43" fmla="*/ 299 h 2389"/>
                <a:gd name="T44" fmla="*/ 1512 w 1906"/>
                <a:gd name="T45" fmla="*/ 299 h 2389"/>
                <a:gd name="T46" fmla="*/ 1682 w 1906"/>
                <a:gd name="T47" fmla="*/ 210 h 2389"/>
                <a:gd name="T48" fmla="*/ 1542 w 1906"/>
                <a:gd name="T49" fmla="*/ 105 h 2389"/>
                <a:gd name="T50" fmla="*/ 1534 w 1906"/>
                <a:gd name="T51" fmla="*/ 57 h 2389"/>
                <a:gd name="T52" fmla="*/ 1180 w 1906"/>
                <a:gd name="T53" fmla="*/ 57 h 2389"/>
                <a:gd name="T54" fmla="*/ 952 w 1906"/>
                <a:gd name="T55" fmla="*/ 105 h 2389"/>
                <a:gd name="T56" fmla="*/ 1003 w 1906"/>
                <a:gd name="T57" fmla="*/ 210 h 2389"/>
                <a:gd name="T58" fmla="*/ 1019 w 1906"/>
                <a:gd name="T59" fmla="*/ 265 h 2389"/>
                <a:gd name="T60" fmla="*/ 937 w 1906"/>
                <a:gd name="T61" fmla="*/ 266 h 2389"/>
                <a:gd name="T62" fmla="*/ 905 w 1906"/>
                <a:gd name="T63" fmla="*/ 105 h 2389"/>
                <a:gd name="T64" fmla="*/ 769 w 1906"/>
                <a:gd name="T65" fmla="*/ 223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6" h="2389">
                  <a:moveTo>
                    <a:pt x="804" y="105"/>
                  </a:moveTo>
                  <a:lnTo>
                    <a:pt x="560" y="167"/>
                  </a:lnTo>
                  <a:lnTo>
                    <a:pt x="507" y="299"/>
                  </a:lnTo>
                  <a:lnTo>
                    <a:pt x="450" y="265"/>
                  </a:lnTo>
                  <a:lnTo>
                    <a:pt x="298" y="354"/>
                  </a:lnTo>
                  <a:lnTo>
                    <a:pt x="358" y="419"/>
                  </a:lnTo>
                  <a:lnTo>
                    <a:pt x="270" y="502"/>
                  </a:lnTo>
                  <a:lnTo>
                    <a:pt x="35" y="550"/>
                  </a:lnTo>
                  <a:lnTo>
                    <a:pt x="57" y="668"/>
                  </a:lnTo>
                  <a:lnTo>
                    <a:pt x="192" y="697"/>
                  </a:lnTo>
                  <a:lnTo>
                    <a:pt x="0" y="737"/>
                  </a:lnTo>
                  <a:lnTo>
                    <a:pt x="70" y="899"/>
                  </a:lnTo>
                  <a:lnTo>
                    <a:pt x="354" y="929"/>
                  </a:lnTo>
                  <a:lnTo>
                    <a:pt x="332" y="1363"/>
                  </a:lnTo>
                  <a:lnTo>
                    <a:pt x="401" y="1432"/>
                  </a:lnTo>
                  <a:lnTo>
                    <a:pt x="311" y="1506"/>
                  </a:lnTo>
                  <a:lnTo>
                    <a:pt x="311" y="1593"/>
                  </a:lnTo>
                  <a:lnTo>
                    <a:pt x="433" y="1593"/>
                  </a:lnTo>
                  <a:lnTo>
                    <a:pt x="345" y="1742"/>
                  </a:lnTo>
                  <a:lnTo>
                    <a:pt x="257" y="1791"/>
                  </a:lnTo>
                  <a:lnTo>
                    <a:pt x="315" y="2166"/>
                  </a:lnTo>
                  <a:lnTo>
                    <a:pt x="401" y="2289"/>
                  </a:lnTo>
                  <a:lnTo>
                    <a:pt x="528" y="2389"/>
                  </a:lnTo>
                  <a:lnTo>
                    <a:pt x="748" y="1961"/>
                  </a:lnTo>
                  <a:lnTo>
                    <a:pt x="944" y="1903"/>
                  </a:lnTo>
                  <a:lnTo>
                    <a:pt x="1075" y="1759"/>
                  </a:lnTo>
                  <a:lnTo>
                    <a:pt x="1437" y="1614"/>
                  </a:lnTo>
                  <a:lnTo>
                    <a:pt x="1237" y="1589"/>
                  </a:lnTo>
                  <a:lnTo>
                    <a:pt x="1271" y="1458"/>
                  </a:lnTo>
                  <a:lnTo>
                    <a:pt x="1372" y="1576"/>
                  </a:lnTo>
                  <a:lnTo>
                    <a:pt x="1437" y="1585"/>
                  </a:lnTo>
                  <a:lnTo>
                    <a:pt x="1437" y="1471"/>
                  </a:lnTo>
                  <a:lnTo>
                    <a:pt x="1346" y="1318"/>
                  </a:lnTo>
                  <a:lnTo>
                    <a:pt x="1460" y="1327"/>
                  </a:lnTo>
                  <a:lnTo>
                    <a:pt x="1529" y="1266"/>
                  </a:lnTo>
                  <a:lnTo>
                    <a:pt x="1564" y="1040"/>
                  </a:lnTo>
                  <a:lnTo>
                    <a:pt x="1521" y="961"/>
                  </a:lnTo>
                  <a:lnTo>
                    <a:pt x="1615" y="974"/>
                  </a:lnTo>
                  <a:lnTo>
                    <a:pt x="1635" y="896"/>
                  </a:lnTo>
                  <a:lnTo>
                    <a:pt x="1564" y="845"/>
                  </a:lnTo>
                  <a:lnTo>
                    <a:pt x="1906" y="392"/>
                  </a:lnTo>
                  <a:lnTo>
                    <a:pt x="1775" y="301"/>
                  </a:lnTo>
                  <a:lnTo>
                    <a:pt x="1493" y="481"/>
                  </a:lnTo>
                  <a:lnTo>
                    <a:pt x="1615" y="299"/>
                  </a:lnTo>
                  <a:lnTo>
                    <a:pt x="1493" y="353"/>
                  </a:lnTo>
                  <a:lnTo>
                    <a:pt x="1512" y="299"/>
                  </a:lnTo>
                  <a:lnTo>
                    <a:pt x="1304" y="321"/>
                  </a:lnTo>
                  <a:lnTo>
                    <a:pt x="1682" y="210"/>
                  </a:lnTo>
                  <a:lnTo>
                    <a:pt x="1586" y="131"/>
                  </a:lnTo>
                  <a:lnTo>
                    <a:pt x="1542" y="105"/>
                  </a:lnTo>
                  <a:lnTo>
                    <a:pt x="1304" y="131"/>
                  </a:lnTo>
                  <a:lnTo>
                    <a:pt x="1534" y="57"/>
                  </a:lnTo>
                  <a:lnTo>
                    <a:pt x="1280" y="0"/>
                  </a:lnTo>
                  <a:lnTo>
                    <a:pt x="1180" y="57"/>
                  </a:lnTo>
                  <a:lnTo>
                    <a:pt x="1075" y="40"/>
                  </a:lnTo>
                  <a:lnTo>
                    <a:pt x="952" y="105"/>
                  </a:lnTo>
                  <a:lnTo>
                    <a:pt x="963" y="123"/>
                  </a:lnTo>
                  <a:lnTo>
                    <a:pt x="1003" y="210"/>
                  </a:lnTo>
                  <a:lnTo>
                    <a:pt x="1020" y="256"/>
                  </a:lnTo>
                  <a:lnTo>
                    <a:pt x="1019" y="265"/>
                  </a:lnTo>
                  <a:lnTo>
                    <a:pt x="1000" y="270"/>
                  </a:lnTo>
                  <a:lnTo>
                    <a:pt x="937" y="266"/>
                  </a:lnTo>
                  <a:lnTo>
                    <a:pt x="927" y="265"/>
                  </a:lnTo>
                  <a:lnTo>
                    <a:pt x="905" y="105"/>
                  </a:lnTo>
                  <a:lnTo>
                    <a:pt x="851" y="226"/>
                  </a:lnTo>
                  <a:lnTo>
                    <a:pt x="769" y="223"/>
                  </a:lnTo>
                  <a:lnTo>
                    <a:pt x="804" y="1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Freeform 6">
              <a:extLst>
                <a:ext uri="{FF2B5EF4-FFF2-40B4-BE49-F238E27FC236}">
                  <a16:creationId xmlns:a16="http://schemas.microsoft.com/office/drawing/2014/main" id="{3B0E6896-E778-A655-D3AD-DCAE8F6DF8DE}"/>
                </a:ext>
              </a:extLst>
            </p:cNvPr>
            <p:cNvSpPr>
              <a:spLocks/>
            </p:cNvSpPr>
            <p:nvPr/>
          </p:nvSpPr>
          <p:spPr bwMode="auto">
            <a:xfrm>
              <a:off x="-4648200" y="2994026"/>
              <a:ext cx="14288" cy="12700"/>
            </a:xfrm>
            <a:custGeom>
              <a:avLst/>
              <a:gdLst>
                <a:gd name="T0" fmla="*/ 20 w 28"/>
                <a:gd name="T1" fmla="*/ 0 h 25"/>
                <a:gd name="T2" fmla="*/ 0 w 28"/>
                <a:gd name="T3" fmla="*/ 13 h 25"/>
                <a:gd name="T4" fmla="*/ 20 w 28"/>
                <a:gd name="T5" fmla="*/ 25 h 25"/>
                <a:gd name="T6" fmla="*/ 28 w 28"/>
                <a:gd name="T7" fmla="*/ 13 h 25"/>
                <a:gd name="T8" fmla="*/ 20 w 28"/>
                <a:gd name="T9" fmla="*/ 0 h 25"/>
              </a:gdLst>
              <a:ahLst/>
              <a:cxnLst>
                <a:cxn ang="0">
                  <a:pos x="T0" y="T1"/>
                </a:cxn>
                <a:cxn ang="0">
                  <a:pos x="T2" y="T3"/>
                </a:cxn>
                <a:cxn ang="0">
                  <a:pos x="T4" y="T5"/>
                </a:cxn>
                <a:cxn ang="0">
                  <a:pos x="T6" y="T7"/>
                </a:cxn>
                <a:cxn ang="0">
                  <a:pos x="T8" y="T9"/>
                </a:cxn>
              </a:cxnLst>
              <a:rect l="0" t="0" r="r" b="b"/>
              <a:pathLst>
                <a:path w="28" h="25">
                  <a:moveTo>
                    <a:pt x="20" y="0"/>
                  </a:moveTo>
                  <a:lnTo>
                    <a:pt x="0" y="13"/>
                  </a:lnTo>
                  <a:lnTo>
                    <a:pt x="20" y="25"/>
                  </a:lnTo>
                  <a:lnTo>
                    <a:pt x="28"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 name="Freeform 7">
              <a:extLst>
                <a:ext uri="{FF2B5EF4-FFF2-40B4-BE49-F238E27FC236}">
                  <a16:creationId xmlns:a16="http://schemas.microsoft.com/office/drawing/2014/main" id="{10296E10-2A52-0324-AAD3-745EDAF6D48A}"/>
                </a:ext>
              </a:extLst>
            </p:cNvPr>
            <p:cNvSpPr>
              <a:spLocks/>
            </p:cNvSpPr>
            <p:nvPr/>
          </p:nvSpPr>
          <p:spPr bwMode="auto">
            <a:xfrm>
              <a:off x="-4589463" y="3016251"/>
              <a:ext cx="14288" cy="9525"/>
            </a:xfrm>
            <a:custGeom>
              <a:avLst/>
              <a:gdLst>
                <a:gd name="T0" fmla="*/ 21 w 28"/>
                <a:gd name="T1" fmla="*/ 0 h 17"/>
                <a:gd name="T2" fmla="*/ 0 w 28"/>
                <a:gd name="T3" fmla="*/ 0 h 17"/>
                <a:gd name="T4" fmla="*/ 0 w 28"/>
                <a:gd name="T5" fmla="*/ 17 h 17"/>
                <a:gd name="T6" fmla="*/ 28 w 28"/>
                <a:gd name="T7" fmla="*/ 17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lnTo>
                    <a:pt x="0" y="0"/>
                  </a:lnTo>
                  <a:lnTo>
                    <a:pt x="0" y="17"/>
                  </a:lnTo>
                  <a:lnTo>
                    <a:pt x="28" y="17"/>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8">
              <a:extLst>
                <a:ext uri="{FF2B5EF4-FFF2-40B4-BE49-F238E27FC236}">
                  <a16:creationId xmlns:a16="http://schemas.microsoft.com/office/drawing/2014/main" id="{71928010-6108-42D3-C9DA-2294B19F4C89}"/>
                </a:ext>
              </a:extLst>
            </p:cNvPr>
            <p:cNvSpPr>
              <a:spLocks/>
            </p:cNvSpPr>
            <p:nvPr/>
          </p:nvSpPr>
          <p:spPr bwMode="auto">
            <a:xfrm>
              <a:off x="-4397375" y="3154364"/>
              <a:ext cx="11113" cy="11113"/>
            </a:xfrm>
            <a:custGeom>
              <a:avLst/>
              <a:gdLst>
                <a:gd name="T0" fmla="*/ 20 w 20"/>
                <a:gd name="T1" fmla="*/ 0 h 21"/>
                <a:gd name="T2" fmla="*/ 0 w 20"/>
                <a:gd name="T3" fmla="*/ 0 h 21"/>
                <a:gd name="T4" fmla="*/ 0 w 20"/>
                <a:gd name="T5" fmla="*/ 16 h 21"/>
                <a:gd name="T6" fmla="*/ 20 w 20"/>
                <a:gd name="T7" fmla="*/ 21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lnTo>
                    <a:pt x="0" y="0"/>
                  </a:lnTo>
                  <a:lnTo>
                    <a:pt x="0" y="16"/>
                  </a:lnTo>
                  <a:lnTo>
                    <a:pt x="20" y="21"/>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9">
              <a:extLst>
                <a:ext uri="{FF2B5EF4-FFF2-40B4-BE49-F238E27FC236}">
                  <a16:creationId xmlns:a16="http://schemas.microsoft.com/office/drawing/2014/main" id="{5368E083-49C4-4F5D-13F3-A32C8007D8BF}"/>
                </a:ext>
              </a:extLst>
            </p:cNvPr>
            <p:cNvSpPr>
              <a:spLocks/>
            </p:cNvSpPr>
            <p:nvPr/>
          </p:nvSpPr>
          <p:spPr bwMode="auto">
            <a:xfrm>
              <a:off x="-4595813" y="3541714"/>
              <a:ext cx="14288" cy="11113"/>
            </a:xfrm>
            <a:custGeom>
              <a:avLst/>
              <a:gdLst>
                <a:gd name="T0" fmla="*/ 21 w 27"/>
                <a:gd name="T1" fmla="*/ 0 h 19"/>
                <a:gd name="T2" fmla="*/ 0 w 27"/>
                <a:gd name="T3" fmla="*/ 6 h 19"/>
                <a:gd name="T4" fmla="*/ 10 w 27"/>
                <a:gd name="T5" fmla="*/ 19 h 19"/>
                <a:gd name="T6" fmla="*/ 27 w 27"/>
                <a:gd name="T7" fmla="*/ 9 h 19"/>
                <a:gd name="T8" fmla="*/ 21 w 27"/>
                <a:gd name="T9" fmla="*/ 0 h 19"/>
              </a:gdLst>
              <a:ahLst/>
              <a:cxnLst>
                <a:cxn ang="0">
                  <a:pos x="T0" y="T1"/>
                </a:cxn>
                <a:cxn ang="0">
                  <a:pos x="T2" y="T3"/>
                </a:cxn>
                <a:cxn ang="0">
                  <a:pos x="T4" y="T5"/>
                </a:cxn>
                <a:cxn ang="0">
                  <a:pos x="T6" y="T7"/>
                </a:cxn>
                <a:cxn ang="0">
                  <a:pos x="T8" y="T9"/>
                </a:cxn>
              </a:cxnLst>
              <a:rect l="0" t="0" r="r" b="b"/>
              <a:pathLst>
                <a:path w="27" h="19">
                  <a:moveTo>
                    <a:pt x="21" y="0"/>
                  </a:moveTo>
                  <a:lnTo>
                    <a:pt x="0" y="6"/>
                  </a:lnTo>
                  <a:lnTo>
                    <a:pt x="10" y="19"/>
                  </a:lnTo>
                  <a:lnTo>
                    <a:pt x="27" y="9"/>
                  </a:lnTo>
                  <a:lnTo>
                    <a:pt x="2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10">
              <a:extLst>
                <a:ext uri="{FF2B5EF4-FFF2-40B4-BE49-F238E27FC236}">
                  <a16:creationId xmlns:a16="http://schemas.microsoft.com/office/drawing/2014/main" id="{11CB0390-D3E4-F14B-FD3A-D2527EE1EC53}"/>
                </a:ext>
              </a:extLst>
            </p:cNvPr>
            <p:cNvSpPr>
              <a:spLocks/>
            </p:cNvSpPr>
            <p:nvPr/>
          </p:nvSpPr>
          <p:spPr bwMode="auto">
            <a:xfrm>
              <a:off x="-4568825" y="3552826"/>
              <a:ext cx="4763" cy="7938"/>
            </a:xfrm>
            <a:custGeom>
              <a:avLst/>
              <a:gdLst>
                <a:gd name="T0" fmla="*/ 0 w 11"/>
                <a:gd name="T1" fmla="*/ 0 h 16"/>
                <a:gd name="T2" fmla="*/ 0 w 11"/>
                <a:gd name="T3" fmla="*/ 16 h 16"/>
                <a:gd name="T4" fmla="*/ 11 w 11"/>
                <a:gd name="T5" fmla="*/ 16 h 16"/>
                <a:gd name="T6" fmla="*/ 11 w 11"/>
                <a:gd name="T7" fmla="*/ 9 h 16"/>
                <a:gd name="T8" fmla="*/ 0 w 11"/>
                <a:gd name="T9" fmla="*/ 0 h 16"/>
              </a:gdLst>
              <a:ahLst/>
              <a:cxnLst>
                <a:cxn ang="0">
                  <a:pos x="T0" y="T1"/>
                </a:cxn>
                <a:cxn ang="0">
                  <a:pos x="T2" y="T3"/>
                </a:cxn>
                <a:cxn ang="0">
                  <a:pos x="T4" y="T5"/>
                </a:cxn>
                <a:cxn ang="0">
                  <a:pos x="T6" y="T7"/>
                </a:cxn>
                <a:cxn ang="0">
                  <a:pos x="T8" y="T9"/>
                </a:cxn>
              </a:cxnLst>
              <a:rect l="0" t="0" r="r" b="b"/>
              <a:pathLst>
                <a:path w="11" h="16">
                  <a:moveTo>
                    <a:pt x="0" y="0"/>
                  </a:moveTo>
                  <a:lnTo>
                    <a:pt x="0" y="16"/>
                  </a:lnTo>
                  <a:lnTo>
                    <a:pt x="11" y="16"/>
                  </a:lnTo>
                  <a:lnTo>
                    <a:pt x="11" y="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11">
              <a:extLst>
                <a:ext uri="{FF2B5EF4-FFF2-40B4-BE49-F238E27FC236}">
                  <a16:creationId xmlns:a16="http://schemas.microsoft.com/office/drawing/2014/main" id="{81E5A534-FF2D-80B9-90B5-DAC1870A1F77}"/>
                </a:ext>
              </a:extLst>
            </p:cNvPr>
            <p:cNvSpPr>
              <a:spLocks/>
            </p:cNvSpPr>
            <p:nvPr/>
          </p:nvSpPr>
          <p:spPr bwMode="auto">
            <a:xfrm>
              <a:off x="-4541838" y="3565526"/>
              <a:ext cx="9525" cy="9525"/>
            </a:xfrm>
            <a:custGeom>
              <a:avLst/>
              <a:gdLst>
                <a:gd name="T0" fmla="*/ 11 w 17"/>
                <a:gd name="T1" fmla="*/ 0 h 17"/>
                <a:gd name="T2" fmla="*/ 0 w 17"/>
                <a:gd name="T3" fmla="*/ 5 h 17"/>
                <a:gd name="T4" fmla="*/ 6 w 17"/>
                <a:gd name="T5" fmla="*/ 17 h 17"/>
                <a:gd name="T6" fmla="*/ 17 w 17"/>
                <a:gd name="T7" fmla="*/ 17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lnTo>
                    <a:pt x="0" y="5"/>
                  </a:lnTo>
                  <a:lnTo>
                    <a:pt x="6" y="17"/>
                  </a:lnTo>
                  <a:lnTo>
                    <a:pt x="17" y="17"/>
                  </a:lnTo>
                  <a:lnTo>
                    <a:pt x="1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12">
              <a:extLst>
                <a:ext uri="{FF2B5EF4-FFF2-40B4-BE49-F238E27FC236}">
                  <a16:creationId xmlns:a16="http://schemas.microsoft.com/office/drawing/2014/main" id="{9F523F8C-2DE3-521B-608B-0C8002E6C790}"/>
                </a:ext>
              </a:extLst>
            </p:cNvPr>
            <p:cNvSpPr>
              <a:spLocks/>
            </p:cNvSpPr>
            <p:nvPr/>
          </p:nvSpPr>
          <p:spPr bwMode="auto">
            <a:xfrm>
              <a:off x="-4556125" y="3586164"/>
              <a:ext cx="7938" cy="15875"/>
            </a:xfrm>
            <a:custGeom>
              <a:avLst/>
              <a:gdLst>
                <a:gd name="T0" fmla="*/ 0 w 16"/>
                <a:gd name="T1" fmla="*/ 0 h 29"/>
                <a:gd name="T2" fmla="*/ 16 w 16"/>
                <a:gd name="T3" fmla="*/ 17 h 29"/>
                <a:gd name="T4" fmla="*/ 16 w 16"/>
                <a:gd name="T5" fmla="*/ 29 h 29"/>
                <a:gd name="T6" fmla="*/ 0 w 16"/>
                <a:gd name="T7" fmla="*/ 29 h 29"/>
                <a:gd name="T8" fmla="*/ 0 w 16"/>
                <a:gd name="T9" fmla="*/ 0 h 29"/>
              </a:gdLst>
              <a:ahLst/>
              <a:cxnLst>
                <a:cxn ang="0">
                  <a:pos x="T0" y="T1"/>
                </a:cxn>
                <a:cxn ang="0">
                  <a:pos x="T2" y="T3"/>
                </a:cxn>
                <a:cxn ang="0">
                  <a:pos x="T4" y="T5"/>
                </a:cxn>
                <a:cxn ang="0">
                  <a:pos x="T6" y="T7"/>
                </a:cxn>
                <a:cxn ang="0">
                  <a:pos x="T8" y="T9"/>
                </a:cxn>
              </a:cxnLst>
              <a:rect l="0" t="0" r="r" b="b"/>
              <a:pathLst>
                <a:path w="16" h="29">
                  <a:moveTo>
                    <a:pt x="0" y="0"/>
                  </a:moveTo>
                  <a:lnTo>
                    <a:pt x="16" y="17"/>
                  </a:lnTo>
                  <a:lnTo>
                    <a:pt x="16" y="29"/>
                  </a:lnTo>
                  <a:lnTo>
                    <a:pt x="0" y="2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 name="Freeform 13">
              <a:extLst>
                <a:ext uri="{FF2B5EF4-FFF2-40B4-BE49-F238E27FC236}">
                  <a16:creationId xmlns:a16="http://schemas.microsoft.com/office/drawing/2014/main" id="{F4051481-DA62-3182-DD20-9F514396833A}"/>
                </a:ext>
              </a:extLst>
            </p:cNvPr>
            <p:cNvSpPr>
              <a:spLocks/>
            </p:cNvSpPr>
            <p:nvPr/>
          </p:nvSpPr>
          <p:spPr bwMode="auto">
            <a:xfrm>
              <a:off x="-4546600" y="3586164"/>
              <a:ext cx="4763" cy="7938"/>
            </a:xfrm>
            <a:custGeom>
              <a:avLst/>
              <a:gdLst>
                <a:gd name="T0" fmla="*/ 9 w 9"/>
                <a:gd name="T1" fmla="*/ 0 h 14"/>
                <a:gd name="T2" fmla="*/ 0 w 9"/>
                <a:gd name="T3" fmla="*/ 0 h 14"/>
                <a:gd name="T4" fmla="*/ 5 w 9"/>
                <a:gd name="T5" fmla="*/ 14 h 14"/>
                <a:gd name="T6" fmla="*/ 9 w 9"/>
                <a:gd name="T7" fmla="*/ 14 h 14"/>
                <a:gd name="T8" fmla="*/ 9 w 9"/>
                <a:gd name="T9" fmla="*/ 0 h 14"/>
              </a:gdLst>
              <a:ahLst/>
              <a:cxnLst>
                <a:cxn ang="0">
                  <a:pos x="T0" y="T1"/>
                </a:cxn>
                <a:cxn ang="0">
                  <a:pos x="T2" y="T3"/>
                </a:cxn>
                <a:cxn ang="0">
                  <a:pos x="T4" y="T5"/>
                </a:cxn>
                <a:cxn ang="0">
                  <a:pos x="T6" y="T7"/>
                </a:cxn>
                <a:cxn ang="0">
                  <a:pos x="T8" y="T9"/>
                </a:cxn>
              </a:cxnLst>
              <a:rect l="0" t="0" r="r" b="b"/>
              <a:pathLst>
                <a:path w="9" h="14">
                  <a:moveTo>
                    <a:pt x="9" y="0"/>
                  </a:moveTo>
                  <a:lnTo>
                    <a:pt x="0" y="0"/>
                  </a:lnTo>
                  <a:lnTo>
                    <a:pt x="5" y="14"/>
                  </a:lnTo>
                  <a:lnTo>
                    <a:pt x="9" y="14"/>
                  </a:lnTo>
                  <a:lnTo>
                    <a:pt x="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 name="Freeform 14">
              <a:extLst>
                <a:ext uri="{FF2B5EF4-FFF2-40B4-BE49-F238E27FC236}">
                  <a16:creationId xmlns:a16="http://schemas.microsoft.com/office/drawing/2014/main" id="{FD79FA44-0DB0-B77E-BEC5-EC451FFFAABB}"/>
                </a:ext>
              </a:extLst>
            </p:cNvPr>
            <p:cNvSpPr>
              <a:spLocks/>
            </p:cNvSpPr>
            <p:nvPr/>
          </p:nvSpPr>
          <p:spPr bwMode="auto">
            <a:xfrm>
              <a:off x="-4537075" y="3549651"/>
              <a:ext cx="4763" cy="7938"/>
            </a:xfrm>
            <a:custGeom>
              <a:avLst/>
              <a:gdLst>
                <a:gd name="T0" fmla="*/ 8 w 8"/>
                <a:gd name="T1" fmla="*/ 0 h 13"/>
                <a:gd name="T2" fmla="*/ 0 w 8"/>
                <a:gd name="T3" fmla="*/ 4 h 13"/>
                <a:gd name="T4" fmla="*/ 0 w 8"/>
                <a:gd name="T5" fmla="*/ 13 h 13"/>
                <a:gd name="T6" fmla="*/ 8 w 8"/>
                <a:gd name="T7" fmla="*/ 13 h 13"/>
                <a:gd name="T8" fmla="*/ 8 w 8"/>
                <a:gd name="T9" fmla="*/ 0 h 13"/>
              </a:gdLst>
              <a:ahLst/>
              <a:cxnLst>
                <a:cxn ang="0">
                  <a:pos x="T0" y="T1"/>
                </a:cxn>
                <a:cxn ang="0">
                  <a:pos x="T2" y="T3"/>
                </a:cxn>
                <a:cxn ang="0">
                  <a:pos x="T4" y="T5"/>
                </a:cxn>
                <a:cxn ang="0">
                  <a:pos x="T6" y="T7"/>
                </a:cxn>
                <a:cxn ang="0">
                  <a:pos x="T8" y="T9"/>
                </a:cxn>
              </a:cxnLst>
              <a:rect l="0" t="0" r="r" b="b"/>
              <a:pathLst>
                <a:path w="8" h="13">
                  <a:moveTo>
                    <a:pt x="8" y="0"/>
                  </a:moveTo>
                  <a:lnTo>
                    <a:pt x="0" y="4"/>
                  </a:lnTo>
                  <a:lnTo>
                    <a:pt x="0" y="13"/>
                  </a:lnTo>
                  <a:lnTo>
                    <a:pt x="8" y="13"/>
                  </a:lnTo>
                  <a:lnTo>
                    <a:pt x="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 name="Freeform 15">
              <a:extLst>
                <a:ext uri="{FF2B5EF4-FFF2-40B4-BE49-F238E27FC236}">
                  <a16:creationId xmlns:a16="http://schemas.microsoft.com/office/drawing/2014/main" id="{D98B204F-9266-5342-EAD2-0EF668555538}"/>
                </a:ext>
              </a:extLst>
            </p:cNvPr>
            <p:cNvSpPr>
              <a:spLocks/>
            </p:cNvSpPr>
            <p:nvPr/>
          </p:nvSpPr>
          <p:spPr bwMode="auto">
            <a:xfrm>
              <a:off x="-4559300" y="3557589"/>
              <a:ext cx="6350" cy="3175"/>
            </a:xfrm>
            <a:custGeom>
              <a:avLst/>
              <a:gdLst>
                <a:gd name="T0" fmla="*/ 0 w 13"/>
                <a:gd name="T1" fmla="*/ 0 h 7"/>
                <a:gd name="T2" fmla="*/ 0 w 13"/>
                <a:gd name="T3" fmla="*/ 7 h 7"/>
                <a:gd name="T4" fmla="*/ 13 w 13"/>
                <a:gd name="T5" fmla="*/ 7 h 7"/>
                <a:gd name="T6" fmla="*/ 8 w 13"/>
                <a:gd name="T7" fmla="*/ 0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0" y="7"/>
                  </a:lnTo>
                  <a:lnTo>
                    <a:pt x="13" y="7"/>
                  </a:lnTo>
                  <a:lnTo>
                    <a:pt x="8"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 name="Rectangle 16">
              <a:extLst>
                <a:ext uri="{FF2B5EF4-FFF2-40B4-BE49-F238E27FC236}">
                  <a16:creationId xmlns:a16="http://schemas.microsoft.com/office/drawing/2014/main" id="{707DFE01-138B-D263-D0A4-6789098C9079}"/>
                </a:ext>
              </a:extLst>
            </p:cNvPr>
            <p:cNvSpPr>
              <a:spLocks noChangeArrowheads="1"/>
            </p:cNvSpPr>
            <p:nvPr/>
          </p:nvSpPr>
          <p:spPr bwMode="auto">
            <a:xfrm>
              <a:off x="-3005138" y="4221164"/>
              <a:ext cx="9525" cy="19050"/>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 name="Freeform 17">
              <a:extLst>
                <a:ext uri="{FF2B5EF4-FFF2-40B4-BE49-F238E27FC236}">
                  <a16:creationId xmlns:a16="http://schemas.microsoft.com/office/drawing/2014/main" id="{13292A48-4C13-ED7C-13B6-2508DB9A2865}"/>
                </a:ext>
              </a:extLst>
            </p:cNvPr>
            <p:cNvSpPr>
              <a:spLocks/>
            </p:cNvSpPr>
            <p:nvPr/>
          </p:nvSpPr>
          <p:spPr bwMode="auto">
            <a:xfrm>
              <a:off x="-2716213" y="4064001"/>
              <a:ext cx="14288" cy="14288"/>
            </a:xfrm>
            <a:custGeom>
              <a:avLst/>
              <a:gdLst>
                <a:gd name="T0" fmla="*/ 17 w 26"/>
                <a:gd name="T1" fmla="*/ 0 h 26"/>
                <a:gd name="T2" fmla="*/ 0 w 26"/>
                <a:gd name="T3" fmla="*/ 0 h 26"/>
                <a:gd name="T4" fmla="*/ 0 w 26"/>
                <a:gd name="T5" fmla="*/ 26 h 26"/>
                <a:gd name="T6" fmla="*/ 26 w 26"/>
                <a:gd name="T7" fmla="*/ 26 h 26"/>
                <a:gd name="T8" fmla="*/ 17 w 26"/>
                <a:gd name="T9" fmla="*/ 0 h 26"/>
              </a:gdLst>
              <a:ahLst/>
              <a:cxnLst>
                <a:cxn ang="0">
                  <a:pos x="T0" y="T1"/>
                </a:cxn>
                <a:cxn ang="0">
                  <a:pos x="T2" y="T3"/>
                </a:cxn>
                <a:cxn ang="0">
                  <a:pos x="T4" y="T5"/>
                </a:cxn>
                <a:cxn ang="0">
                  <a:pos x="T6" y="T7"/>
                </a:cxn>
                <a:cxn ang="0">
                  <a:pos x="T8" y="T9"/>
                </a:cxn>
              </a:cxnLst>
              <a:rect l="0" t="0" r="r" b="b"/>
              <a:pathLst>
                <a:path w="26" h="26">
                  <a:moveTo>
                    <a:pt x="17" y="0"/>
                  </a:moveTo>
                  <a:lnTo>
                    <a:pt x="0" y="0"/>
                  </a:lnTo>
                  <a:lnTo>
                    <a:pt x="0" y="26"/>
                  </a:lnTo>
                  <a:lnTo>
                    <a:pt x="26" y="26"/>
                  </a:lnTo>
                  <a:lnTo>
                    <a:pt x="1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 name="Freeform 18">
              <a:extLst>
                <a:ext uri="{FF2B5EF4-FFF2-40B4-BE49-F238E27FC236}">
                  <a16:creationId xmlns:a16="http://schemas.microsoft.com/office/drawing/2014/main" id="{E55FD1FF-CC1E-23FA-7D92-604429A21837}"/>
                </a:ext>
              </a:extLst>
            </p:cNvPr>
            <p:cNvSpPr>
              <a:spLocks/>
            </p:cNvSpPr>
            <p:nvPr/>
          </p:nvSpPr>
          <p:spPr bwMode="auto">
            <a:xfrm>
              <a:off x="-2679700" y="4433889"/>
              <a:ext cx="12700" cy="15875"/>
            </a:xfrm>
            <a:custGeom>
              <a:avLst/>
              <a:gdLst>
                <a:gd name="T0" fmla="*/ 24 w 24"/>
                <a:gd name="T1" fmla="*/ 0 h 30"/>
                <a:gd name="T2" fmla="*/ 0 w 24"/>
                <a:gd name="T3" fmla="*/ 0 h 30"/>
                <a:gd name="T4" fmla="*/ 0 w 24"/>
                <a:gd name="T5" fmla="*/ 22 h 30"/>
                <a:gd name="T6" fmla="*/ 11 w 24"/>
                <a:gd name="T7" fmla="*/ 30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lnTo>
                    <a:pt x="0" y="0"/>
                  </a:lnTo>
                  <a:lnTo>
                    <a:pt x="0" y="22"/>
                  </a:lnTo>
                  <a:lnTo>
                    <a:pt x="11" y="30"/>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 name="Rectangle 19">
              <a:extLst>
                <a:ext uri="{FF2B5EF4-FFF2-40B4-BE49-F238E27FC236}">
                  <a16:creationId xmlns:a16="http://schemas.microsoft.com/office/drawing/2014/main" id="{789E2E76-E3EF-11BF-908D-709D9D795B4E}"/>
                </a:ext>
              </a:extLst>
            </p:cNvPr>
            <p:cNvSpPr>
              <a:spLocks noChangeArrowheads="1"/>
            </p:cNvSpPr>
            <p:nvPr/>
          </p:nvSpPr>
          <p:spPr bwMode="auto">
            <a:xfrm>
              <a:off x="-2732088" y="4449764"/>
              <a:ext cx="15875" cy="17463"/>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 name="Rectangle 20">
              <a:extLst>
                <a:ext uri="{FF2B5EF4-FFF2-40B4-BE49-F238E27FC236}">
                  <a16:creationId xmlns:a16="http://schemas.microsoft.com/office/drawing/2014/main" id="{511AA27E-8575-7B11-C022-24CFD93816B0}"/>
                </a:ext>
              </a:extLst>
            </p:cNvPr>
            <p:cNvSpPr>
              <a:spLocks noChangeArrowheads="1"/>
            </p:cNvSpPr>
            <p:nvPr/>
          </p:nvSpPr>
          <p:spPr bwMode="auto">
            <a:xfrm>
              <a:off x="-2963863" y="4252914"/>
              <a:ext cx="11113" cy="1428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 name="Freeform 21">
              <a:extLst>
                <a:ext uri="{FF2B5EF4-FFF2-40B4-BE49-F238E27FC236}">
                  <a16:creationId xmlns:a16="http://schemas.microsoft.com/office/drawing/2014/main" id="{D34DE664-1CC2-74B5-90A8-1A055D23EAB4}"/>
                </a:ext>
              </a:extLst>
            </p:cNvPr>
            <p:cNvSpPr>
              <a:spLocks/>
            </p:cNvSpPr>
            <p:nvPr/>
          </p:nvSpPr>
          <p:spPr bwMode="auto">
            <a:xfrm>
              <a:off x="-5297488" y="5310189"/>
              <a:ext cx="80963" cy="42863"/>
            </a:xfrm>
            <a:custGeom>
              <a:avLst/>
              <a:gdLst>
                <a:gd name="T0" fmla="*/ 122 w 153"/>
                <a:gd name="T1" fmla="*/ 0 h 82"/>
                <a:gd name="T2" fmla="*/ 153 w 153"/>
                <a:gd name="T3" fmla="*/ 43 h 82"/>
                <a:gd name="T4" fmla="*/ 83 w 153"/>
                <a:gd name="T5" fmla="*/ 82 h 82"/>
                <a:gd name="T6" fmla="*/ 0 w 153"/>
                <a:gd name="T7" fmla="*/ 82 h 82"/>
                <a:gd name="T8" fmla="*/ 17 w 153"/>
                <a:gd name="T9" fmla="*/ 41 h 82"/>
                <a:gd name="T10" fmla="*/ 122 w 153"/>
                <a:gd name="T11" fmla="*/ 0 h 82"/>
              </a:gdLst>
              <a:ahLst/>
              <a:cxnLst>
                <a:cxn ang="0">
                  <a:pos x="T0" y="T1"/>
                </a:cxn>
                <a:cxn ang="0">
                  <a:pos x="T2" y="T3"/>
                </a:cxn>
                <a:cxn ang="0">
                  <a:pos x="T4" y="T5"/>
                </a:cxn>
                <a:cxn ang="0">
                  <a:pos x="T6" y="T7"/>
                </a:cxn>
                <a:cxn ang="0">
                  <a:pos x="T8" y="T9"/>
                </a:cxn>
                <a:cxn ang="0">
                  <a:pos x="T10" y="T11"/>
                </a:cxn>
              </a:cxnLst>
              <a:rect l="0" t="0" r="r" b="b"/>
              <a:pathLst>
                <a:path w="153" h="82">
                  <a:moveTo>
                    <a:pt x="122" y="0"/>
                  </a:moveTo>
                  <a:lnTo>
                    <a:pt x="153" y="43"/>
                  </a:lnTo>
                  <a:lnTo>
                    <a:pt x="83" y="82"/>
                  </a:lnTo>
                  <a:lnTo>
                    <a:pt x="0" y="82"/>
                  </a:lnTo>
                  <a:lnTo>
                    <a:pt x="17" y="41"/>
                  </a:lnTo>
                  <a:lnTo>
                    <a:pt x="1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22">
              <a:extLst>
                <a:ext uri="{FF2B5EF4-FFF2-40B4-BE49-F238E27FC236}">
                  <a16:creationId xmlns:a16="http://schemas.microsoft.com/office/drawing/2014/main" id="{ABEF44E4-6C10-EF05-2B3C-B30B5DA674EE}"/>
                </a:ext>
              </a:extLst>
            </p:cNvPr>
            <p:cNvSpPr>
              <a:spLocks/>
            </p:cNvSpPr>
            <p:nvPr/>
          </p:nvSpPr>
          <p:spPr bwMode="auto">
            <a:xfrm>
              <a:off x="-4786313" y="5383214"/>
              <a:ext cx="33338" cy="41275"/>
            </a:xfrm>
            <a:custGeom>
              <a:avLst/>
              <a:gdLst>
                <a:gd name="T0" fmla="*/ 0 w 61"/>
                <a:gd name="T1" fmla="*/ 0 h 78"/>
                <a:gd name="T2" fmla="*/ 22 w 61"/>
                <a:gd name="T3" fmla="*/ 78 h 78"/>
                <a:gd name="T4" fmla="*/ 61 w 61"/>
                <a:gd name="T5" fmla="*/ 39 h 78"/>
                <a:gd name="T6" fmla="*/ 0 w 61"/>
                <a:gd name="T7" fmla="*/ 0 h 78"/>
              </a:gdLst>
              <a:ahLst/>
              <a:cxnLst>
                <a:cxn ang="0">
                  <a:pos x="T0" y="T1"/>
                </a:cxn>
                <a:cxn ang="0">
                  <a:pos x="T2" y="T3"/>
                </a:cxn>
                <a:cxn ang="0">
                  <a:pos x="T4" y="T5"/>
                </a:cxn>
                <a:cxn ang="0">
                  <a:pos x="T6" y="T7"/>
                </a:cxn>
              </a:cxnLst>
              <a:rect l="0" t="0" r="r" b="b"/>
              <a:pathLst>
                <a:path w="61" h="78">
                  <a:moveTo>
                    <a:pt x="0" y="0"/>
                  </a:moveTo>
                  <a:lnTo>
                    <a:pt x="22" y="78"/>
                  </a:lnTo>
                  <a:lnTo>
                    <a:pt x="61" y="39"/>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 name="Freeform 23">
              <a:extLst>
                <a:ext uri="{FF2B5EF4-FFF2-40B4-BE49-F238E27FC236}">
                  <a16:creationId xmlns:a16="http://schemas.microsoft.com/office/drawing/2014/main" id="{22CFF190-5609-1617-211A-A933E2875E20}"/>
                </a:ext>
              </a:extLst>
            </p:cNvPr>
            <p:cNvSpPr>
              <a:spLocks/>
            </p:cNvSpPr>
            <p:nvPr/>
          </p:nvSpPr>
          <p:spPr bwMode="auto">
            <a:xfrm>
              <a:off x="-6132513" y="3956051"/>
              <a:ext cx="19050" cy="33338"/>
            </a:xfrm>
            <a:custGeom>
              <a:avLst/>
              <a:gdLst>
                <a:gd name="T0" fmla="*/ 0 w 38"/>
                <a:gd name="T1" fmla="*/ 0 h 64"/>
                <a:gd name="T2" fmla="*/ 0 w 38"/>
                <a:gd name="T3" fmla="*/ 64 h 64"/>
                <a:gd name="T4" fmla="*/ 38 w 38"/>
                <a:gd name="T5" fmla="*/ 64 h 64"/>
                <a:gd name="T6" fmla="*/ 19 w 38"/>
                <a:gd name="T7" fmla="*/ 21 h 64"/>
                <a:gd name="T8" fmla="*/ 0 w 38"/>
                <a:gd name="T9" fmla="*/ 0 h 64"/>
              </a:gdLst>
              <a:ahLst/>
              <a:cxnLst>
                <a:cxn ang="0">
                  <a:pos x="T0" y="T1"/>
                </a:cxn>
                <a:cxn ang="0">
                  <a:pos x="T2" y="T3"/>
                </a:cxn>
                <a:cxn ang="0">
                  <a:pos x="T4" y="T5"/>
                </a:cxn>
                <a:cxn ang="0">
                  <a:pos x="T6" y="T7"/>
                </a:cxn>
                <a:cxn ang="0">
                  <a:pos x="T8" y="T9"/>
                </a:cxn>
              </a:cxnLst>
              <a:rect l="0" t="0" r="r" b="b"/>
              <a:pathLst>
                <a:path w="38" h="64">
                  <a:moveTo>
                    <a:pt x="0" y="0"/>
                  </a:moveTo>
                  <a:lnTo>
                    <a:pt x="0" y="64"/>
                  </a:lnTo>
                  <a:lnTo>
                    <a:pt x="38" y="64"/>
                  </a:lnTo>
                  <a:lnTo>
                    <a:pt x="19" y="21"/>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 name="Freeform 24">
              <a:extLst>
                <a:ext uri="{FF2B5EF4-FFF2-40B4-BE49-F238E27FC236}">
                  <a16:creationId xmlns:a16="http://schemas.microsoft.com/office/drawing/2014/main" id="{14060AAB-9AC7-AAA9-73DA-55582C74A7D1}"/>
                </a:ext>
              </a:extLst>
            </p:cNvPr>
            <p:cNvSpPr>
              <a:spLocks/>
            </p:cNvSpPr>
            <p:nvPr/>
          </p:nvSpPr>
          <p:spPr bwMode="auto">
            <a:xfrm>
              <a:off x="-6105525" y="3971926"/>
              <a:ext cx="19050" cy="17463"/>
            </a:xfrm>
            <a:custGeom>
              <a:avLst/>
              <a:gdLst>
                <a:gd name="T0" fmla="*/ 0 w 37"/>
                <a:gd name="T1" fmla="*/ 0 h 33"/>
                <a:gd name="T2" fmla="*/ 8 w 37"/>
                <a:gd name="T3" fmla="*/ 33 h 33"/>
                <a:gd name="T4" fmla="*/ 37 w 37"/>
                <a:gd name="T5" fmla="*/ 33 h 33"/>
                <a:gd name="T6" fmla="*/ 0 w 37"/>
                <a:gd name="T7" fmla="*/ 0 h 33"/>
              </a:gdLst>
              <a:ahLst/>
              <a:cxnLst>
                <a:cxn ang="0">
                  <a:pos x="T0" y="T1"/>
                </a:cxn>
                <a:cxn ang="0">
                  <a:pos x="T2" y="T3"/>
                </a:cxn>
                <a:cxn ang="0">
                  <a:pos x="T4" y="T5"/>
                </a:cxn>
                <a:cxn ang="0">
                  <a:pos x="T6" y="T7"/>
                </a:cxn>
              </a:cxnLst>
              <a:rect l="0" t="0" r="r" b="b"/>
              <a:pathLst>
                <a:path w="37" h="33">
                  <a:moveTo>
                    <a:pt x="0" y="0"/>
                  </a:moveTo>
                  <a:lnTo>
                    <a:pt x="8" y="33"/>
                  </a:lnTo>
                  <a:lnTo>
                    <a:pt x="37"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 name="Freeform 25">
              <a:extLst>
                <a:ext uri="{FF2B5EF4-FFF2-40B4-BE49-F238E27FC236}">
                  <a16:creationId xmlns:a16="http://schemas.microsoft.com/office/drawing/2014/main" id="{8FEFC8F1-6786-FA95-ECEF-151487D6D879}"/>
                </a:ext>
              </a:extLst>
            </p:cNvPr>
            <p:cNvSpPr>
              <a:spLocks/>
            </p:cNvSpPr>
            <p:nvPr/>
          </p:nvSpPr>
          <p:spPr bwMode="auto">
            <a:xfrm>
              <a:off x="-7620000" y="3446464"/>
              <a:ext cx="36513" cy="46038"/>
            </a:xfrm>
            <a:custGeom>
              <a:avLst/>
              <a:gdLst>
                <a:gd name="T0" fmla="*/ 13 w 69"/>
                <a:gd name="T1" fmla="*/ 0 h 86"/>
                <a:gd name="T2" fmla="*/ 69 w 69"/>
                <a:gd name="T3" fmla="*/ 52 h 86"/>
                <a:gd name="T4" fmla="*/ 13 w 69"/>
                <a:gd name="T5" fmla="*/ 86 h 86"/>
                <a:gd name="T6" fmla="*/ 0 w 69"/>
                <a:gd name="T7" fmla="*/ 43 h 86"/>
                <a:gd name="T8" fmla="*/ 13 w 69"/>
                <a:gd name="T9" fmla="*/ 0 h 86"/>
              </a:gdLst>
              <a:ahLst/>
              <a:cxnLst>
                <a:cxn ang="0">
                  <a:pos x="T0" y="T1"/>
                </a:cxn>
                <a:cxn ang="0">
                  <a:pos x="T2" y="T3"/>
                </a:cxn>
                <a:cxn ang="0">
                  <a:pos x="T4" y="T5"/>
                </a:cxn>
                <a:cxn ang="0">
                  <a:pos x="T6" y="T7"/>
                </a:cxn>
                <a:cxn ang="0">
                  <a:pos x="T8" y="T9"/>
                </a:cxn>
              </a:cxnLst>
              <a:rect l="0" t="0" r="r" b="b"/>
              <a:pathLst>
                <a:path w="69" h="86">
                  <a:moveTo>
                    <a:pt x="13" y="0"/>
                  </a:moveTo>
                  <a:lnTo>
                    <a:pt x="69" y="52"/>
                  </a:lnTo>
                  <a:lnTo>
                    <a:pt x="13" y="86"/>
                  </a:lnTo>
                  <a:lnTo>
                    <a:pt x="0" y="43"/>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 name="Freeform 26">
              <a:extLst>
                <a:ext uri="{FF2B5EF4-FFF2-40B4-BE49-F238E27FC236}">
                  <a16:creationId xmlns:a16="http://schemas.microsoft.com/office/drawing/2014/main" id="{0A3220BA-80B3-477C-4269-8BAE6A8C7DE9}"/>
                </a:ext>
              </a:extLst>
            </p:cNvPr>
            <p:cNvSpPr>
              <a:spLocks/>
            </p:cNvSpPr>
            <p:nvPr/>
          </p:nvSpPr>
          <p:spPr bwMode="auto">
            <a:xfrm>
              <a:off x="-7699375" y="3392489"/>
              <a:ext cx="14288" cy="12700"/>
            </a:xfrm>
            <a:custGeom>
              <a:avLst/>
              <a:gdLst>
                <a:gd name="T0" fmla="*/ 27 w 27"/>
                <a:gd name="T1" fmla="*/ 0 h 22"/>
                <a:gd name="T2" fmla="*/ 0 w 27"/>
                <a:gd name="T3" fmla="*/ 0 h 22"/>
                <a:gd name="T4" fmla="*/ 0 w 27"/>
                <a:gd name="T5" fmla="*/ 22 h 22"/>
                <a:gd name="T6" fmla="*/ 14 w 27"/>
                <a:gd name="T7" fmla="*/ 22 h 22"/>
                <a:gd name="T8" fmla="*/ 27 w 27"/>
                <a:gd name="T9" fmla="*/ 0 h 22"/>
              </a:gdLst>
              <a:ahLst/>
              <a:cxnLst>
                <a:cxn ang="0">
                  <a:pos x="T0" y="T1"/>
                </a:cxn>
                <a:cxn ang="0">
                  <a:pos x="T2" y="T3"/>
                </a:cxn>
                <a:cxn ang="0">
                  <a:pos x="T4" y="T5"/>
                </a:cxn>
                <a:cxn ang="0">
                  <a:pos x="T6" y="T7"/>
                </a:cxn>
                <a:cxn ang="0">
                  <a:pos x="T8" y="T9"/>
                </a:cxn>
              </a:cxnLst>
              <a:rect l="0" t="0" r="r" b="b"/>
              <a:pathLst>
                <a:path w="27" h="22">
                  <a:moveTo>
                    <a:pt x="27" y="0"/>
                  </a:moveTo>
                  <a:lnTo>
                    <a:pt x="0" y="0"/>
                  </a:lnTo>
                  <a:lnTo>
                    <a:pt x="0" y="22"/>
                  </a:lnTo>
                  <a:lnTo>
                    <a:pt x="14" y="22"/>
                  </a:lnTo>
                  <a:lnTo>
                    <a:pt x="2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 name="Freeform 27">
              <a:extLst>
                <a:ext uri="{FF2B5EF4-FFF2-40B4-BE49-F238E27FC236}">
                  <a16:creationId xmlns:a16="http://schemas.microsoft.com/office/drawing/2014/main" id="{8CF0CCA0-BB14-DB3E-9DE9-FFA8E08EE89C}"/>
                </a:ext>
              </a:extLst>
            </p:cNvPr>
            <p:cNvSpPr>
              <a:spLocks/>
            </p:cNvSpPr>
            <p:nvPr/>
          </p:nvSpPr>
          <p:spPr bwMode="auto">
            <a:xfrm>
              <a:off x="-7669213" y="3405189"/>
              <a:ext cx="14288" cy="22225"/>
            </a:xfrm>
            <a:custGeom>
              <a:avLst/>
              <a:gdLst>
                <a:gd name="T0" fmla="*/ 22 w 29"/>
                <a:gd name="T1" fmla="*/ 0 h 43"/>
                <a:gd name="T2" fmla="*/ 0 w 29"/>
                <a:gd name="T3" fmla="*/ 26 h 43"/>
                <a:gd name="T4" fmla="*/ 22 w 29"/>
                <a:gd name="T5" fmla="*/ 43 h 43"/>
                <a:gd name="T6" fmla="*/ 29 w 29"/>
                <a:gd name="T7" fmla="*/ 33 h 43"/>
                <a:gd name="T8" fmla="*/ 23 w 29"/>
                <a:gd name="T9" fmla="*/ 4 h 43"/>
                <a:gd name="T10" fmla="*/ 22 w 29"/>
                <a:gd name="T11" fmla="*/ 0 h 43"/>
              </a:gdLst>
              <a:ahLst/>
              <a:cxnLst>
                <a:cxn ang="0">
                  <a:pos x="T0" y="T1"/>
                </a:cxn>
                <a:cxn ang="0">
                  <a:pos x="T2" y="T3"/>
                </a:cxn>
                <a:cxn ang="0">
                  <a:pos x="T4" y="T5"/>
                </a:cxn>
                <a:cxn ang="0">
                  <a:pos x="T6" y="T7"/>
                </a:cxn>
                <a:cxn ang="0">
                  <a:pos x="T8" y="T9"/>
                </a:cxn>
                <a:cxn ang="0">
                  <a:pos x="T10" y="T11"/>
                </a:cxn>
              </a:cxnLst>
              <a:rect l="0" t="0" r="r" b="b"/>
              <a:pathLst>
                <a:path w="29" h="43">
                  <a:moveTo>
                    <a:pt x="22" y="0"/>
                  </a:moveTo>
                  <a:lnTo>
                    <a:pt x="0" y="26"/>
                  </a:lnTo>
                  <a:lnTo>
                    <a:pt x="22" y="43"/>
                  </a:lnTo>
                  <a:lnTo>
                    <a:pt x="29" y="33"/>
                  </a:lnTo>
                  <a:lnTo>
                    <a:pt x="23" y="4"/>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 name="Freeform 28">
              <a:extLst>
                <a:ext uri="{FF2B5EF4-FFF2-40B4-BE49-F238E27FC236}">
                  <a16:creationId xmlns:a16="http://schemas.microsoft.com/office/drawing/2014/main" id="{5991B7B2-F502-A5D7-E94E-D7E17B0EB064}"/>
                </a:ext>
              </a:extLst>
            </p:cNvPr>
            <p:cNvSpPr>
              <a:spLocks/>
            </p:cNvSpPr>
            <p:nvPr/>
          </p:nvSpPr>
          <p:spPr bwMode="auto">
            <a:xfrm>
              <a:off x="-7642225" y="3417889"/>
              <a:ext cx="26988" cy="28575"/>
            </a:xfrm>
            <a:custGeom>
              <a:avLst/>
              <a:gdLst>
                <a:gd name="T0" fmla="*/ 0 w 51"/>
                <a:gd name="T1" fmla="*/ 0 h 53"/>
                <a:gd name="T2" fmla="*/ 0 w 51"/>
                <a:gd name="T3" fmla="*/ 30 h 53"/>
                <a:gd name="T4" fmla="*/ 42 w 51"/>
                <a:gd name="T5" fmla="*/ 53 h 53"/>
                <a:gd name="T6" fmla="*/ 51 w 51"/>
                <a:gd name="T7" fmla="*/ 25 h 53"/>
                <a:gd name="T8" fmla="*/ 0 w 51"/>
                <a:gd name="T9" fmla="*/ 0 h 53"/>
              </a:gdLst>
              <a:ahLst/>
              <a:cxnLst>
                <a:cxn ang="0">
                  <a:pos x="T0" y="T1"/>
                </a:cxn>
                <a:cxn ang="0">
                  <a:pos x="T2" y="T3"/>
                </a:cxn>
                <a:cxn ang="0">
                  <a:pos x="T4" y="T5"/>
                </a:cxn>
                <a:cxn ang="0">
                  <a:pos x="T6" y="T7"/>
                </a:cxn>
                <a:cxn ang="0">
                  <a:pos x="T8" y="T9"/>
                </a:cxn>
              </a:cxnLst>
              <a:rect l="0" t="0" r="r" b="b"/>
              <a:pathLst>
                <a:path w="51" h="53">
                  <a:moveTo>
                    <a:pt x="0" y="0"/>
                  </a:moveTo>
                  <a:lnTo>
                    <a:pt x="0" y="30"/>
                  </a:lnTo>
                  <a:lnTo>
                    <a:pt x="42" y="53"/>
                  </a:lnTo>
                  <a:lnTo>
                    <a:pt x="51" y="2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 name="Freeform 29">
              <a:extLst>
                <a:ext uri="{FF2B5EF4-FFF2-40B4-BE49-F238E27FC236}">
                  <a16:creationId xmlns:a16="http://schemas.microsoft.com/office/drawing/2014/main" id="{A5FC18CB-3F28-B3B3-AE26-B6415B761877}"/>
                </a:ext>
              </a:extLst>
            </p:cNvPr>
            <p:cNvSpPr>
              <a:spLocks/>
            </p:cNvSpPr>
            <p:nvPr/>
          </p:nvSpPr>
          <p:spPr bwMode="auto">
            <a:xfrm>
              <a:off x="-5962650" y="3389314"/>
              <a:ext cx="249238" cy="90488"/>
            </a:xfrm>
            <a:custGeom>
              <a:avLst/>
              <a:gdLst>
                <a:gd name="T0" fmla="*/ 0 w 471"/>
                <a:gd name="T1" fmla="*/ 70 h 170"/>
                <a:gd name="T2" fmla="*/ 93 w 471"/>
                <a:gd name="T3" fmla="*/ 55 h 170"/>
                <a:gd name="T4" fmla="*/ 140 w 471"/>
                <a:gd name="T5" fmla="*/ 37 h 170"/>
                <a:gd name="T6" fmla="*/ 182 w 471"/>
                <a:gd name="T7" fmla="*/ 55 h 170"/>
                <a:gd name="T8" fmla="*/ 272 w 471"/>
                <a:gd name="T9" fmla="*/ 85 h 170"/>
                <a:gd name="T10" fmla="*/ 285 w 471"/>
                <a:gd name="T11" fmla="*/ 116 h 170"/>
                <a:gd name="T12" fmla="*/ 344 w 471"/>
                <a:gd name="T13" fmla="*/ 134 h 170"/>
                <a:gd name="T14" fmla="*/ 310 w 471"/>
                <a:gd name="T15" fmla="*/ 170 h 170"/>
                <a:gd name="T16" fmla="*/ 323 w 471"/>
                <a:gd name="T17" fmla="*/ 170 h 170"/>
                <a:gd name="T18" fmla="*/ 381 w 471"/>
                <a:gd name="T19" fmla="*/ 160 h 170"/>
                <a:gd name="T20" fmla="*/ 424 w 471"/>
                <a:gd name="T21" fmla="*/ 170 h 170"/>
                <a:gd name="T22" fmla="*/ 471 w 471"/>
                <a:gd name="T23" fmla="*/ 147 h 170"/>
                <a:gd name="T24" fmla="*/ 396 w 471"/>
                <a:gd name="T25" fmla="*/ 104 h 170"/>
                <a:gd name="T26" fmla="*/ 305 w 471"/>
                <a:gd name="T27" fmla="*/ 55 h 170"/>
                <a:gd name="T28" fmla="*/ 250 w 471"/>
                <a:gd name="T29" fmla="*/ 55 h 170"/>
                <a:gd name="T30" fmla="*/ 220 w 471"/>
                <a:gd name="T31" fmla="*/ 17 h 170"/>
                <a:gd name="T32" fmla="*/ 165 w 471"/>
                <a:gd name="T33" fmla="*/ 17 h 170"/>
                <a:gd name="T34" fmla="*/ 132 w 471"/>
                <a:gd name="T35" fmla="*/ 0 h 170"/>
                <a:gd name="T36" fmla="*/ 75 w 471"/>
                <a:gd name="T37" fmla="*/ 16 h 170"/>
                <a:gd name="T38" fmla="*/ 21 w 471"/>
                <a:gd name="T39" fmla="*/ 36 h 170"/>
                <a:gd name="T40" fmla="*/ 0 w 471"/>
                <a:gd name="T41" fmla="*/ 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1" h="170">
                  <a:moveTo>
                    <a:pt x="0" y="70"/>
                  </a:moveTo>
                  <a:lnTo>
                    <a:pt x="93" y="55"/>
                  </a:lnTo>
                  <a:lnTo>
                    <a:pt x="140" y="37"/>
                  </a:lnTo>
                  <a:lnTo>
                    <a:pt x="182" y="55"/>
                  </a:lnTo>
                  <a:lnTo>
                    <a:pt x="272" y="85"/>
                  </a:lnTo>
                  <a:lnTo>
                    <a:pt x="285" y="116"/>
                  </a:lnTo>
                  <a:lnTo>
                    <a:pt x="344" y="134"/>
                  </a:lnTo>
                  <a:lnTo>
                    <a:pt x="310" y="170"/>
                  </a:lnTo>
                  <a:lnTo>
                    <a:pt x="323" y="170"/>
                  </a:lnTo>
                  <a:lnTo>
                    <a:pt x="381" y="160"/>
                  </a:lnTo>
                  <a:lnTo>
                    <a:pt x="424" y="170"/>
                  </a:lnTo>
                  <a:lnTo>
                    <a:pt x="471" y="147"/>
                  </a:lnTo>
                  <a:lnTo>
                    <a:pt x="396" y="104"/>
                  </a:lnTo>
                  <a:lnTo>
                    <a:pt x="305" y="55"/>
                  </a:lnTo>
                  <a:lnTo>
                    <a:pt x="250" y="55"/>
                  </a:lnTo>
                  <a:lnTo>
                    <a:pt x="220" y="17"/>
                  </a:lnTo>
                  <a:lnTo>
                    <a:pt x="165" y="17"/>
                  </a:lnTo>
                  <a:lnTo>
                    <a:pt x="132" y="0"/>
                  </a:lnTo>
                  <a:lnTo>
                    <a:pt x="75" y="16"/>
                  </a:lnTo>
                  <a:lnTo>
                    <a:pt x="21" y="36"/>
                  </a:lnTo>
                  <a:lnTo>
                    <a:pt x="0" y="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30">
              <a:extLst>
                <a:ext uri="{FF2B5EF4-FFF2-40B4-BE49-F238E27FC236}">
                  <a16:creationId xmlns:a16="http://schemas.microsoft.com/office/drawing/2014/main" id="{8E22C868-A422-5BB3-59FC-92A2555075DD}"/>
                </a:ext>
              </a:extLst>
            </p:cNvPr>
            <p:cNvSpPr>
              <a:spLocks/>
            </p:cNvSpPr>
            <p:nvPr/>
          </p:nvSpPr>
          <p:spPr bwMode="auto">
            <a:xfrm>
              <a:off x="-5819775" y="3506789"/>
              <a:ext cx="57150" cy="23813"/>
            </a:xfrm>
            <a:custGeom>
              <a:avLst/>
              <a:gdLst>
                <a:gd name="T0" fmla="*/ 108 w 108"/>
                <a:gd name="T1" fmla="*/ 33 h 43"/>
                <a:gd name="T2" fmla="*/ 76 w 108"/>
                <a:gd name="T3" fmla="*/ 0 h 43"/>
                <a:gd name="T4" fmla="*/ 0 w 108"/>
                <a:gd name="T5" fmla="*/ 16 h 43"/>
                <a:gd name="T6" fmla="*/ 40 w 108"/>
                <a:gd name="T7" fmla="*/ 43 h 43"/>
                <a:gd name="T8" fmla="*/ 75 w 108"/>
                <a:gd name="T9" fmla="*/ 43 h 43"/>
                <a:gd name="T10" fmla="*/ 108 w 108"/>
                <a:gd name="T11" fmla="*/ 33 h 43"/>
              </a:gdLst>
              <a:ahLst/>
              <a:cxnLst>
                <a:cxn ang="0">
                  <a:pos x="T0" y="T1"/>
                </a:cxn>
                <a:cxn ang="0">
                  <a:pos x="T2" y="T3"/>
                </a:cxn>
                <a:cxn ang="0">
                  <a:pos x="T4" y="T5"/>
                </a:cxn>
                <a:cxn ang="0">
                  <a:pos x="T6" y="T7"/>
                </a:cxn>
                <a:cxn ang="0">
                  <a:pos x="T8" y="T9"/>
                </a:cxn>
                <a:cxn ang="0">
                  <a:pos x="T10" y="T11"/>
                </a:cxn>
              </a:cxnLst>
              <a:rect l="0" t="0" r="r" b="b"/>
              <a:pathLst>
                <a:path w="108" h="43">
                  <a:moveTo>
                    <a:pt x="108" y="33"/>
                  </a:moveTo>
                  <a:lnTo>
                    <a:pt x="76" y="0"/>
                  </a:lnTo>
                  <a:lnTo>
                    <a:pt x="0" y="16"/>
                  </a:lnTo>
                  <a:lnTo>
                    <a:pt x="40" y="43"/>
                  </a:lnTo>
                  <a:lnTo>
                    <a:pt x="75" y="43"/>
                  </a:lnTo>
                  <a:lnTo>
                    <a:pt x="108"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 name="Freeform 31">
              <a:extLst>
                <a:ext uri="{FF2B5EF4-FFF2-40B4-BE49-F238E27FC236}">
                  <a16:creationId xmlns:a16="http://schemas.microsoft.com/office/drawing/2014/main" id="{97CCF40C-75A5-F51A-0866-1FD660D4097D}"/>
                </a:ext>
              </a:extLst>
            </p:cNvPr>
            <p:cNvSpPr>
              <a:spLocks/>
            </p:cNvSpPr>
            <p:nvPr/>
          </p:nvSpPr>
          <p:spPr bwMode="auto">
            <a:xfrm>
              <a:off x="-5562600" y="3506789"/>
              <a:ext cx="42863" cy="23813"/>
            </a:xfrm>
            <a:custGeom>
              <a:avLst/>
              <a:gdLst>
                <a:gd name="T0" fmla="*/ 0 w 82"/>
                <a:gd name="T1" fmla="*/ 22 h 43"/>
                <a:gd name="T2" fmla="*/ 0 w 82"/>
                <a:gd name="T3" fmla="*/ 43 h 43"/>
                <a:gd name="T4" fmla="*/ 73 w 82"/>
                <a:gd name="T5" fmla="*/ 43 h 43"/>
                <a:gd name="T6" fmla="*/ 82 w 82"/>
                <a:gd name="T7" fmla="*/ 0 h 43"/>
                <a:gd name="T8" fmla="*/ 0 w 82"/>
                <a:gd name="T9" fmla="*/ 22 h 43"/>
              </a:gdLst>
              <a:ahLst/>
              <a:cxnLst>
                <a:cxn ang="0">
                  <a:pos x="T0" y="T1"/>
                </a:cxn>
                <a:cxn ang="0">
                  <a:pos x="T2" y="T3"/>
                </a:cxn>
                <a:cxn ang="0">
                  <a:pos x="T4" y="T5"/>
                </a:cxn>
                <a:cxn ang="0">
                  <a:pos x="T6" y="T7"/>
                </a:cxn>
                <a:cxn ang="0">
                  <a:pos x="T8" y="T9"/>
                </a:cxn>
              </a:cxnLst>
              <a:rect l="0" t="0" r="r" b="b"/>
              <a:pathLst>
                <a:path w="82" h="43">
                  <a:moveTo>
                    <a:pt x="0" y="22"/>
                  </a:moveTo>
                  <a:lnTo>
                    <a:pt x="0" y="43"/>
                  </a:lnTo>
                  <a:lnTo>
                    <a:pt x="73" y="43"/>
                  </a:lnTo>
                  <a:lnTo>
                    <a:pt x="82" y="0"/>
                  </a:lnTo>
                  <a:lnTo>
                    <a:pt x="0" y="2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4" name="Freeform 32">
              <a:extLst>
                <a:ext uri="{FF2B5EF4-FFF2-40B4-BE49-F238E27FC236}">
                  <a16:creationId xmlns:a16="http://schemas.microsoft.com/office/drawing/2014/main" id="{C01E89C3-E7E1-11C3-BB3E-2BFA59AC5421}"/>
                </a:ext>
              </a:extLst>
            </p:cNvPr>
            <p:cNvSpPr>
              <a:spLocks/>
            </p:cNvSpPr>
            <p:nvPr/>
          </p:nvSpPr>
          <p:spPr bwMode="auto">
            <a:xfrm>
              <a:off x="-5434013" y="3692526"/>
              <a:ext cx="23813" cy="26988"/>
            </a:xfrm>
            <a:custGeom>
              <a:avLst/>
              <a:gdLst>
                <a:gd name="T0" fmla="*/ 46 w 46"/>
                <a:gd name="T1" fmla="*/ 0 h 53"/>
                <a:gd name="T2" fmla="*/ 0 w 46"/>
                <a:gd name="T3" fmla="*/ 0 h 53"/>
                <a:gd name="T4" fmla="*/ 0 w 46"/>
                <a:gd name="T5" fmla="*/ 53 h 53"/>
                <a:gd name="T6" fmla="*/ 23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0" y="0"/>
                  </a:lnTo>
                  <a:lnTo>
                    <a:pt x="0" y="53"/>
                  </a:lnTo>
                  <a:lnTo>
                    <a:pt x="23" y="5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5" name="Freeform 33">
              <a:extLst>
                <a:ext uri="{FF2B5EF4-FFF2-40B4-BE49-F238E27FC236}">
                  <a16:creationId xmlns:a16="http://schemas.microsoft.com/office/drawing/2014/main" id="{81B75992-DDB5-8662-2E44-46DFEC6A4035}"/>
                </a:ext>
              </a:extLst>
            </p:cNvPr>
            <p:cNvSpPr>
              <a:spLocks/>
            </p:cNvSpPr>
            <p:nvPr/>
          </p:nvSpPr>
          <p:spPr bwMode="auto">
            <a:xfrm>
              <a:off x="-5810250" y="3287714"/>
              <a:ext cx="25400" cy="25400"/>
            </a:xfrm>
            <a:custGeom>
              <a:avLst/>
              <a:gdLst>
                <a:gd name="T0" fmla="*/ 0 w 49"/>
                <a:gd name="T1" fmla="*/ 20 h 48"/>
                <a:gd name="T2" fmla="*/ 11 w 49"/>
                <a:gd name="T3" fmla="*/ 48 h 48"/>
                <a:gd name="T4" fmla="*/ 49 w 49"/>
                <a:gd name="T5" fmla="*/ 20 h 48"/>
                <a:gd name="T6" fmla="*/ 49 w 49"/>
                <a:gd name="T7" fmla="*/ 0 h 48"/>
                <a:gd name="T8" fmla="*/ 0 w 49"/>
                <a:gd name="T9" fmla="*/ 20 h 48"/>
              </a:gdLst>
              <a:ahLst/>
              <a:cxnLst>
                <a:cxn ang="0">
                  <a:pos x="T0" y="T1"/>
                </a:cxn>
                <a:cxn ang="0">
                  <a:pos x="T2" y="T3"/>
                </a:cxn>
                <a:cxn ang="0">
                  <a:pos x="T4" y="T5"/>
                </a:cxn>
                <a:cxn ang="0">
                  <a:pos x="T6" y="T7"/>
                </a:cxn>
                <a:cxn ang="0">
                  <a:pos x="T8" y="T9"/>
                </a:cxn>
              </a:cxnLst>
              <a:rect l="0" t="0" r="r" b="b"/>
              <a:pathLst>
                <a:path w="49" h="48">
                  <a:moveTo>
                    <a:pt x="0" y="20"/>
                  </a:moveTo>
                  <a:lnTo>
                    <a:pt x="11" y="48"/>
                  </a:lnTo>
                  <a:lnTo>
                    <a:pt x="49" y="20"/>
                  </a:lnTo>
                  <a:lnTo>
                    <a:pt x="49" y="0"/>
                  </a:lnTo>
                  <a:lnTo>
                    <a:pt x="0"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 name="Freeform 34">
              <a:extLst>
                <a:ext uri="{FF2B5EF4-FFF2-40B4-BE49-F238E27FC236}">
                  <a16:creationId xmlns:a16="http://schemas.microsoft.com/office/drawing/2014/main" id="{E8FDE654-1E71-5DF6-1124-F7DAE96763B0}"/>
                </a:ext>
              </a:extLst>
            </p:cNvPr>
            <p:cNvSpPr>
              <a:spLocks/>
            </p:cNvSpPr>
            <p:nvPr/>
          </p:nvSpPr>
          <p:spPr bwMode="auto">
            <a:xfrm>
              <a:off x="-5802313" y="3340101"/>
              <a:ext cx="25400" cy="44450"/>
            </a:xfrm>
            <a:custGeom>
              <a:avLst/>
              <a:gdLst>
                <a:gd name="T0" fmla="*/ 21 w 49"/>
                <a:gd name="T1" fmla="*/ 0 h 84"/>
                <a:gd name="T2" fmla="*/ 0 w 49"/>
                <a:gd name="T3" fmla="*/ 30 h 84"/>
                <a:gd name="T4" fmla="*/ 21 w 49"/>
                <a:gd name="T5" fmla="*/ 43 h 84"/>
                <a:gd name="T6" fmla="*/ 21 w 49"/>
                <a:gd name="T7" fmla="*/ 84 h 84"/>
                <a:gd name="T8" fmla="*/ 49 w 49"/>
                <a:gd name="T9" fmla="*/ 72 h 84"/>
                <a:gd name="T10" fmla="*/ 34 w 49"/>
                <a:gd name="T11" fmla="*/ 42 h 84"/>
                <a:gd name="T12" fmla="*/ 21 w 49"/>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9" h="84">
                  <a:moveTo>
                    <a:pt x="21" y="0"/>
                  </a:moveTo>
                  <a:lnTo>
                    <a:pt x="0" y="30"/>
                  </a:lnTo>
                  <a:lnTo>
                    <a:pt x="21" y="43"/>
                  </a:lnTo>
                  <a:lnTo>
                    <a:pt x="21" y="84"/>
                  </a:lnTo>
                  <a:lnTo>
                    <a:pt x="49" y="72"/>
                  </a:lnTo>
                  <a:lnTo>
                    <a:pt x="34" y="42"/>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7" name="Freeform 35">
              <a:extLst>
                <a:ext uri="{FF2B5EF4-FFF2-40B4-BE49-F238E27FC236}">
                  <a16:creationId xmlns:a16="http://schemas.microsoft.com/office/drawing/2014/main" id="{4FDAEDE4-DE7C-177A-38E0-4F9C37F972ED}"/>
                </a:ext>
              </a:extLst>
            </p:cNvPr>
            <p:cNvSpPr>
              <a:spLocks/>
            </p:cNvSpPr>
            <p:nvPr/>
          </p:nvSpPr>
          <p:spPr bwMode="auto">
            <a:xfrm>
              <a:off x="-5776913" y="3294064"/>
              <a:ext cx="14288" cy="33338"/>
            </a:xfrm>
            <a:custGeom>
              <a:avLst/>
              <a:gdLst>
                <a:gd name="T0" fmla="*/ 13 w 26"/>
                <a:gd name="T1" fmla="*/ 0 h 63"/>
                <a:gd name="T2" fmla="*/ 0 w 26"/>
                <a:gd name="T3" fmla="*/ 11 h 63"/>
                <a:gd name="T4" fmla="*/ 0 w 26"/>
                <a:gd name="T5" fmla="*/ 63 h 63"/>
                <a:gd name="T6" fmla="*/ 26 w 26"/>
                <a:gd name="T7" fmla="*/ 44 h 63"/>
                <a:gd name="T8" fmla="*/ 13 w 26"/>
                <a:gd name="T9" fmla="*/ 0 h 63"/>
              </a:gdLst>
              <a:ahLst/>
              <a:cxnLst>
                <a:cxn ang="0">
                  <a:pos x="T0" y="T1"/>
                </a:cxn>
                <a:cxn ang="0">
                  <a:pos x="T2" y="T3"/>
                </a:cxn>
                <a:cxn ang="0">
                  <a:pos x="T4" y="T5"/>
                </a:cxn>
                <a:cxn ang="0">
                  <a:pos x="T6" y="T7"/>
                </a:cxn>
                <a:cxn ang="0">
                  <a:pos x="T8" y="T9"/>
                </a:cxn>
              </a:cxnLst>
              <a:rect l="0" t="0" r="r" b="b"/>
              <a:pathLst>
                <a:path w="26" h="63">
                  <a:moveTo>
                    <a:pt x="13" y="0"/>
                  </a:moveTo>
                  <a:lnTo>
                    <a:pt x="0" y="11"/>
                  </a:lnTo>
                  <a:lnTo>
                    <a:pt x="0" y="63"/>
                  </a:lnTo>
                  <a:lnTo>
                    <a:pt x="26" y="44"/>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8" name="Freeform 36">
              <a:extLst>
                <a:ext uri="{FF2B5EF4-FFF2-40B4-BE49-F238E27FC236}">
                  <a16:creationId xmlns:a16="http://schemas.microsoft.com/office/drawing/2014/main" id="{2EFE4AB1-06B9-0989-65A0-AE2CE580A57E}"/>
                </a:ext>
              </a:extLst>
            </p:cNvPr>
            <p:cNvSpPr>
              <a:spLocks/>
            </p:cNvSpPr>
            <p:nvPr/>
          </p:nvSpPr>
          <p:spPr bwMode="auto">
            <a:xfrm>
              <a:off x="-5743575" y="3352801"/>
              <a:ext cx="12700" cy="20638"/>
            </a:xfrm>
            <a:custGeom>
              <a:avLst/>
              <a:gdLst>
                <a:gd name="T0" fmla="*/ 0 w 24"/>
                <a:gd name="T1" fmla="*/ 0 h 38"/>
                <a:gd name="T2" fmla="*/ 0 w 24"/>
                <a:gd name="T3" fmla="*/ 38 h 38"/>
                <a:gd name="T4" fmla="*/ 24 w 24"/>
                <a:gd name="T5" fmla="*/ 38 h 38"/>
                <a:gd name="T6" fmla="*/ 0 w 24"/>
                <a:gd name="T7" fmla="*/ 0 h 38"/>
              </a:gdLst>
              <a:ahLst/>
              <a:cxnLst>
                <a:cxn ang="0">
                  <a:pos x="T0" y="T1"/>
                </a:cxn>
                <a:cxn ang="0">
                  <a:pos x="T2" y="T3"/>
                </a:cxn>
                <a:cxn ang="0">
                  <a:pos x="T4" y="T5"/>
                </a:cxn>
                <a:cxn ang="0">
                  <a:pos x="T6" y="T7"/>
                </a:cxn>
              </a:cxnLst>
              <a:rect l="0" t="0" r="r" b="b"/>
              <a:pathLst>
                <a:path w="24" h="38">
                  <a:moveTo>
                    <a:pt x="0" y="0"/>
                  </a:moveTo>
                  <a:lnTo>
                    <a:pt x="0" y="38"/>
                  </a:lnTo>
                  <a:lnTo>
                    <a:pt x="24" y="3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9" name="Rectangle 37">
              <a:extLst>
                <a:ext uri="{FF2B5EF4-FFF2-40B4-BE49-F238E27FC236}">
                  <a16:creationId xmlns:a16="http://schemas.microsoft.com/office/drawing/2014/main" id="{7B83448A-89D8-C4B4-2CCB-1F74470F4780}"/>
                </a:ext>
              </a:extLst>
            </p:cNvPr>
            <p:cNvSpPr>
              <a:spLocks noChangeArrowheads="1"/>
            </p:cNvSpPr>
            <p:nvPr/>
          </p:nvSpPr>
          <p:spPr bwMode="auto">
            <a:xfrm>
              <a:off x="-5713413" y="3397251"/>
              <a:ext cx="11113" cy="2063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0" name="Freeform 38">
              <a:extLst>
                <a:ext uri="{FF2B5EF4-FFF2-40B4-BE49-F238E27FC236}">
                  <a16:creationId xmlns:a16="http://schemas.microsoft.com/office/drawing/2014/main" id="{E0B46995-D80E-5479-53C9-D1EDFD92EA44}"/>
                </a:ext>
              </a:extLst>
            </p:cNvPr>
            <p:cNvSpPr>
              <a:spLocks/>
            </p:cNvSpPr>
            <p:nvPr/>
          </p:nvSpPr>
          <p:spPr bwMode="auto">
            <a:xfrm>
              <a:off x="-5707063" y="3441701"/>
              <a:ext cx="23813" cy="11113"/>
            </a:xfrm>
            <a:custGeom>
              <a:avLst/>
              <a:gdLst>
                <a:gd name="T0" fmla="*/ 46 w 46"/>
                <a:gd name="T1" fmla="*/ 0 h 23"/>
                <a:gd name="T2" fmla="*/ 11 w 46"/>
                <a:gd name="T3" fmla="*/ 0 h 23"/>
                <a:gd name="T4" fmla="*/ 0 w 46"/>
                <a:gd name="T5" fmla="*/ 23 h 23"/>
                <a:gd name="T6" fmla="*/ 37 w 46"/>
                <a:gd name="T7" fmla="*/ 23 h 23"/>
                <a:gd name="T8" fmla="*/ 46 w 46"/>
                <a:gd name="T9" fmla="*/ 0 h 23"/>
              </a:gdLst>
              <a:ahLst/>
              <a:cxnLst>
                <a:cxn ang="0">
                  <a:pos x="T0" y="T1"/>
                </a:cxn>
                <a:cxn ang="0">
                  <a:pos x="T2" y="T3"/>
                </a:cxn>
                <a:cxn ang="0">
                  <a:pos x="T4" y="T5"/>
                </a:cxn>
                <a:cxn ang="0">
                  <a:pos x="T6" y="T7"/>
                </a:cxn>
                <a:cxn ang="0">
                  <a:pos x="T8" y="T9"/>
                </a:cxn>
              </a:cxnLst>
              <a:rect l="0" t="0" r="r" b="b"/>
              <a:pathLst>
                <a:path w="46" h="23">
                  <a:moveTo>
                    <a:pt x="46" y="0"/>
                  </a:moveTo>
                  <a:lnTo>
                    <a:pt x="11" y="0"/>
                  </a:lnTo>
                  <a:lnTo>
                    <a:pt x="0" y="23"/>
                  </a:lnTo>
                  <a:lnTo>
                    <a:pt x="37" y="2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1" name="Freeform 39">
              <a:extLst>
                <a:ext uri="{FF2B5EF4-FFF2-40B4-BE49-F238E27FC236}">
                  <a16:creationId xmlns:a16="http://schemas.microsoft.com/office/drawing/2014/main" id="{D17BC59C-D1B5-F607-9B0E-6393F66C7794}"/>
                </a:ext>
              </a:extLst>
            </p:cNvPr>
            <p:cNvSpPr>
              <a:spLocks/>
            </p:cNvSpPr>
            <p:nvPr/>
          </p:nvSpPr>
          <p:spPr bwMode="auto">
            <a:xfrm>
              <a:off x="-5743575" y="3384551"/>
              <a:ext cx="17463" cy="23813"/>
            </a:xfrm>
            <a:custGeom>
              <a:avLst/>
              <a:gdLst>
                <a:gd name="T0" fmla="*/ 24 w 33"/>
                <a:gd name="T1" fmla="*/ 0 h 46"/>
                <a:gd name="T2" fmla="*/ 0 w 33"/>
                <a:gd name="T3" fmla="*/ 0 h 46"/>
                <a:gd name="T4" fmla="*/ 33 w 33"/>
                <a:gd name="T5" fmla="*/ 46 h 46"/>
                <a:gd name="T6" fmla="*/ 24 w 33"/>
                <a:gd name="T7" fmla="*/ 0 h 46"/>
              </a:gdLst>
              <a:ahLst/>
              <a:cxnLst>
                <a:cxn ang="0">
                  <a:pos x="T0" y="T1"/>
                </a:cxn>
                <a:cxn ang="0">
                  <a:pos x="T2" y="T3"/>
                </a:cxn>
                <a:cxn ang="0">
                  <a:pos x="T4" y="T5"/>
                </a:cxn>
                <a:cxn ang="0">
                  <a:pos x="T6" y="T7"/>
                </a:cxn>
              </a:cxnLst>
              <a:rect l="0" t="0" r="r" b="b"/>
              <a:pathLst>
                <a:path w="33" h="46">
                  <a:moveTo>
                    <a:pt x="24" y="0"/>
                  </a:moveTo>
                  <a:lnTo>
                    <a:pt x="0" y="0"/>
                  </a:lnTo>
                  <a:lnTo>
                    <a:pt x="33" y="46"/>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2" name="Freeform 40">
              <a:extLst>
                <a:ext uri="{FF2B5EF4-FFF2-40B4-BE49-F238E27FC236}">
                  <a16:creationId xmlns:a16="http://schemas.microsoft.com/office/drawing/2014/main" id="{04881290-5EDF-327A-7F95-88F05C1BB84D}"/>
                </a:ext>
              </a:extLst>
            </p:cNvPr>
            <p:cNvSpPr>
              <a:spLocks/>
            </p:cNvSpPr>
            <p:nvPr/>
          </p:nvSpPr>
          <p:spPr bwMode="auto">
            <a:xfrm>
              <a:off x="-5386388" y="3636964"/>
              <a:ext cx="17463" cy="12700"/>
            </a:xfrm>
            <a:custGeom>
              <a:avLst/>
              <a:gdLst>
                <a:gd name="T0" fmla="*/ 20 w 33"/>
                <a:gd name="T1" fmla="*/ 0 h 24"/>
                <a:gd name="T2" fmla="*/ 0 w 33"/>
                <a:gd name="T3" fmla="*/ 0 h 24"/>
                <a:gd name="T4" fmla="*/ 20 w 33"/>
                <a:gd name="T5" fmla="*/ 24 h 24"/>
                <a:gd name="T6" fmla="*/ 33 w 33"/>
                <a:gd name="T7" fmla="*/ 13 h 24"/>
                <a:gd name="T8" fmla="*/ 20 w 33"/>
                <a:gd name="T9" fmla="*/ 0 h 24"/>
              </a:gdLst>
              <a:ahLst/>
              <a:cxnLst>
                <a:cxn ang="0">
                  <a:pos x="T0" y="T1"/>
                </a:cxn>
                <a:cxn ang="0">
                  <a:pos x="T2" y="T3"/>
                </a:cxn>
                <a:cxn ang="0">
                  <a:pos x="T4" y="T5"/>
                </a:cxn>
                <a:cxn ang="0">
                  <a:pos x="T6" y="T7"/>
                </a:cxn>
                <a:cxn ang="0">
                  <a:pos x="T8" y="T9"/>
                </a:cxn>
              </a:cxnLst>
              <a:rect l="0" t="0" r="r" b="b"/>
              <a:pathLst>
                <a:path w="33" h="24">
                  <a:moveTo>
                    <a:pt x="20" y="0"/>
                  </a:moveTo>
                  <a:lnTo>
                    <a:pt x="0" y="0"/>
                  </a:lnTo>
                  <a:lnTo>
                    <a:pt x="20" y="24"/>
                  </a:lnTo>
                  <a:lnTo>
                    <a:pt x="33"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3" name="Rectangle 41">
              <a:extLst>
                <a:ext uri="{FF2B5EF4-FFF2-40B4-BE49-F238E27FC236}">
                  <a16:creationId xmlns:a16="http://schemas.microsoft.com/office/drawing/2014/main" id="{5FAC2422-FA05-755C-60F7-F56F8206E481}"/>
                </a:ext>
              </a:extLst>
            </p:cNvPr>
            <p:cNvSpPr>
              <a:spLocks noChangeArrowheads="1"/>
            </p:cNvSpPr>
            <p:nvPr/>
          </p:nvSpPr>
          <p:spPr bwMode="auto">
            <a:xfrm>
              <a:off x="-5434013" y="3656014"/>
              <a:ext cx="11113" cy="1587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4" name="Freeform 42">
              <a:extLst>
                <a:ext uri="{FF2B5EF4-FFF2-40B4-BE49-F238E27FC236}">
                  <a16:creationId xmlns:a16="http://schemas.microsoft.com/office/drawing/2014/main" id="{137D54EA-3508-0E16-2272-C69BE34D0B34}"/>
                </a:ext>
              </a:extLst>
            </p:cNvPr>
            <p:cNvSpPr>
              <a:spLocks/>
            </p:cNvSpPr>
            <p:nvPr/>
          </p:nvSpPr>
          <p:spPr bwMode="auto">
            <a:xfrm>
              <a:off x="-5422900" y="3619501"/>
              <a:ext cx="12700" cy="17463"/>
            </a:xfrm>
            <a:custGeom>
              <a:avLst/>
              <a:gdLst>
                <a:gd name="T0" fmla="*/ 23 w 23"/>
                <a:gd name="T1" fmla="*/ 0 h 31"/>
                <a:gd name="T2" fmla="*/ 0 w 23"/>
                <a:gd name="T3" fmla="*/ 18 h 31"/>
                <a:gd name="T4" fmla="*/ 12 w 23"/>
                <a:gd name="T5" fmla="*/ 31 h 31"/>
                <a:gd name="T6" fmla="*/ 23 w 23"/>
                <a:gd name="T7" fmla="*/ 0 h 31"/>
              </a:gdLst>
              <a:ahLst/>
              <a:cxnLst>
                <a:cxn ang="0">
                  <a:pos x="T0" y="T1"/>
                </a:cxn>
                <a:cxn ang="0">
                  <a:pos x="T2" y="T3"/>
                </a:cxn>
                <a:cxn ang="0">
                  <a:pos x="T4" y="T5"/>
                </a:cxn>
                <a:cxn ang="0">
                  <a:pos x="T6" y="T7"/>
                </a:cxn>
              </a:cxnLst>
              <a:rect l="0" t="0" r="r" b="b"/>
              <a:pathLst>
                <a:path w="23" h="31">
                  <a:moveTo>
                    <a:pt x="23" y="0"/>
                  </a:moveTo>
                  <a:lnTo>
                    <a:pt x="0" y="18"/>
                  </a:lnTo>
                  <a:lnTo>
                    <a:pt x="12" y="31"/>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5" name="Freeform 43">
              <a:extLst>
                <a:ext uri="{FF2B5EF4-FFF2-40B4-BE49-F238E27FC236}">
                  <a16:creationId xmlns:a16="http://schemas.microsoft.com/office/drawing/2014/main" id="{C52E5B05-E0CC-4E54-F53E-BA75E43C6ED4}"/>
                </a:ext>
              </a:extLst>
            </p:cNvPr>
            <p:cNvSpPr>
              <a:spLocks/>
            </p:cNvSpPr>
            <p:nvPr/>
          </p:nvSpPr>
          <p:spPr bwMode="auto">
            <a:xfrm>
              <a:off x="-5427663" y="3597276"/>
              <a:ext cx="17463" cy="17463"/>
            </a:xfrm>
            <a:custGeom>
              <a:avLst/>
              <a:gdLst>
                <a:gd name="T0" fmla="*/ 0 w 34"/>
                <a:gd name="T1" fmla="*/ 0 h 33"/>
                <a:gd name="T2" fmla="*/ 23 w 34"/>
                <a:gd name="T3" fmla="*/ 33 h 33"/>
                <a:gd name="T4" fmla="*/ 34 w 34"/>
                <a:gd name="T5" fmla="*/ 25 h 33"/>
                <a:gd name="T6" fmla="*/ 23 w 34"/>
                <a:gd name="T7" fmla="*/ 0 h 33"/>
                <a:gd name="T8" fmla="*/ 0 w 34"/>
                <a:gd name="T9" fmla="*/ 0 h 33"/>
              </a:gdLst>
              <a:ahLst/>
              <a:cxnLst>
                <a:cxn ang="0">
                  <a:pos x="T0" y="T1"/>
                </a:cxn>
                <a:cxn ang="0">
                  <a:pos x="T2" y="T3"/>
                </a:cxn>
                <a:cxn ang="0">
                  <a:pos x="T4" y="T5"/>
                </a:cxn>
                <a:cxn ang="0">
                  <a:pos x="T6" y="T7"/>
                </a:cxn>
                <a:cxn ang="0">
                  <a:pos x="T8" y="T9"/>
                </a:cxn>
              </a:cxnLst>
              <a:rect l="0" t="0" r="r" b="b"/>
              <a:pathLst>
                <a:path w="34" h="33">
                  <a:moveTo>
                    <a:pt x="0" y="0"/>
                  </a:moveTo>
                  <a:lnTo>
                    <a:pt x="23" y="33"/>
                  </a:lnTo>
                  <a:lnTo>
                    <a:pt x="34" y="25"/>
                  </a:lnTo>
                  <a:lnTo>
                    <a:pt x="23"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6" name="Freeform 44">
              <a:extLst>
                <a:ext uri="{FF2B5EF4-FFF2-40B4-BE49-F238E27FC236}">
                  <a16:creationId xmlns:a16="http://schemas.microsoft.com/office/drawing/2014/main" id="{91CFF87C-B6E6-8D7C-0B25-F87BB50FF123}"/>
                </a:ext>
              </a:extLst>
            </p:cNvPr>
            <p:cNvSpPr>
              <a:spLocks/>
            </p:cNvSpPr>
            <p:nvPr/>
          </p:nvSpPr>
          <p:spPr bwMode="auto">
            <a:xfrm>
              <a:off x="-5434013" y="3560764"/>
              <a:ext cx="11113" cy="19050"/>
            </a:xfrm>
            <a:custGeom>
              <a:avLst/>
              <a:gdLst>
                <a:gd name="T0" fmla="*/ 0 w 23"/>
                <a:gd name="T1" fmla="*/ 10 h 36"/>
                <a:gd name="T2" fmla="*/ 0 w 23"/>
                <a:gd name="T3" fmla="*/ 36 h 36"/>
                <a:gd name="T4" fmla="*/ 23 w 23"/>
                <a:gd name="T5" fmla="*/ 23 h 36"/>
                <a:gd name="T6" fmla="*/ 12 w 23"/>
                <a:gd name="T7" fmla="*/ 0 h 36"/>
                <a:gd name="T8" fmla="*/ 0 w 23"/>
                <a:gd name="T9" fmla="*/ 10 h 36"/>
              </a:gdLst>
              <a:ahLst/>
              <a:cxnLst>
                <a:cxn ang="0">
                  <a:pos x="T0" y="T1"/>
                </a:cxn>
                <a:cxn ang="0">
                  <a:pos x="T2" y="T3"/>
                </a:cxn>
                <a:cxn ang="0">
                  <a:pos x="T4" y="T5"/>
                </a:cxn>
                <a:cxn ang="0">
                  <a:pos x="T6" y="T7"/>
                </a:cxn>
                <a:cxn ang="0">
                  <a:pos x="T8" y="T9"/>
                </a:cxn>
              </a:cxnLst>
              <a:rect l="0" t="0" r="r" b="b"/>
              <a:pathLst>
                <a:path w="23" h="36">
                  <a:moveTo>
                    <a:pt x="0" y="10"/>
                  </a:moveTo>
                  <a:lnTo>
                    <a:pt x="0" y="36"/>
                  </a:lnTo>
                  <a:lnTo>
                    <a:pt x="23" y="23"/>
                  </a:lnTo>
                  <a:lnTo>
                    <a:pt x="12" y="0"/>
                  </a:lnTo>
                  <a:lnTo>
                    <a:pt x="0"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7" name="Freeform 45">
              <a:extLst>
                <a:ext uri="{FF2B5EF4-FFF2-40B4-BE49-F238E27FC236}">
                  <a16:creationId xmlns:a16="http://schemas.microsoft.com/office/drawing/2014/main" id="{C2221BF7-271F-279D-97FE-D3741099C159}"/>
                </a:ext>
              </a:extLst>
            </p:cNvPr>
            <p:cNvSpPr>
              <a:spLocks/>
            </p:cNvSpPr>
            <p:nvPr/>
          </p:nvSpPr>
          <p:spPr bwMode="auto">
            <a:xfrm>
              <a:off x="-5419725" y="3552826"/>
              <a:ext cx="9525" cy="17463"/>
            </a:xfrm>
            <a:custGeom>
              <a:avLst/>
              <a:gdLst>
                <a:gd name="T0" fmla="*/ 17 w 17"/>
                <a:gd name="T1" fmla="*/ 0 h 31"/>
                <a:gd name="T2" fmla="*/ 0 w 17"/>
                <a:gd name="T3" fmla="*/ 13 h 31"/>
                <a:gd name="T4" fmla="*/ 9 w 17"/>
                <a:gd name="T5" fmla="*/ 31 h 31"/>
                <a:gd name="T6" fmla="*/ 17 w 17"/>
                <a:gd name="T7" fmla="*/ 0 h 31"/>
              </a:gdLst>
              <a:ahLst/>
              <a:cxnLst>
                <a:cxn ang="0">
                  <a:pos x="T0" y="T1"/>
                </a:cxn>
                <a:cxn ang="0">
                  <a:pos x="T2" y="T3"/>
                </a:cxn>
                <a:cxn ang="0">
                  <a:pos x="T4" y="T5"/>
                </a:cxn>
                <a:cxn ang="0">
                  <a:pos x="T6" y="T7"/>
                </a:cxn>
              </a:cxnLst>
              <a:rect l="0" t="0" r="r" b="b"/>
              <a:pathLst>
                <a:path w="17" h="31">
                  <a:moveTo>
                    <a:pt x="17" y="0"/>
                  </a:moveTo>
                  <a:lnTo>
                    <a:pt x="0" y="13"/>
                  </a:lnTo>
                  <a:lnTo>
                    <a:pt x="9" y="31"/>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8" name="Freeform 46">
              <a:extLst>
                <a:ext uri="{FF2B5EF4-FFF2-40B4-BE49-F238E27FC236}">
                  <a16:creationId xmlns:a16="http://schemas.microsoft.com/office/drawing/2014/main" id="{CF0F232F-51F8-6863-910D-1AA3B7B0BDAD}"/>
                </a:ext>
              </a:extLst>
            </p:cNvPr>
            <p:cNvSpPr>
              <a:spLocks/>
            </p:cNvSpPr>
            <p:nvPr/>
          </p:nvSpPr>
          <p:spPr bwMode="auto">
            <a:xfrm>
              <a:off x="-5467350" y="3519489"/>
              <a:ext cx="11113" cy="22225"/>
            </a:xfrm>
            <a:custGeom>
              <a:avLst/>
              <a:gdLst>
                <a:gd name="T0" fmla="*/ 20 w 20"/>
                <a:gd name="T1" fmla="*/ 0 h 42"/>
                <a:gd name="T2" fmla="*/ 0 w 20"/>
                <a:gd name="T3" fmla="*/ 21 h 42"/>
                <a:gd name="T4" fmla="*/ 20 w 20"/>
                <a:gd name="T5" fmla="*/ 42 h 42"/>
                <a:gd name="T6" fmla="*/ 20 w 20"/>
                <a:gd name="T7" fmla="*/ 0 h 42"/>
              </a:gdLst>
              <a:ahLst/>
              <a:cxnLst>
                <a:cxn ang="0">
                  <a:pos x="T0" y="T1"/>
                </a:cxn>
                <a:cxn ang="0">
                  <a:pos x="T2" y="T3"/>
                </a:cxn>
                <a:cxn ang="0">
                  <a:pos x="T4" y="T5"/>
                </a:cxn>
                <a:cxn ang="0">
                  <a:pos x="T6" y="T7"/>
                </a:cxn>
              </a:cxnLst>
              <a:rect l="0" t="0" r="r" b="b"/>
              <a:pathLst>
                <a:path w="20" h="42">
                  <a:moveTo>
                    <a:pt x="20" y="0"/>
                  </a:moveTo>
                  <a:lnTo>
                    <a:pt x="0" y="21"/>
                  </a:lnTo>
                  <a:lnTo>
                    <a:pt x="20" y="42"/>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9" name="Freeform 47">
              <a:extLst>
                <a:ext uri="{FF2B5EF4-FFF2-40B4-BE49-F238E27FC236}">
                  <a16:creationId xmlns:a16="http://schemas.microsoft.com/office/drawing/2014/main" id="{FDCBCAC1-7C94-CD2E-4F5E-EAF60E156952}"/>
                </a:ext>
              </a:extLst>
            </p:cNvPr>
            <p:cNvSpPr>
              <a:spLocks/>
            </p:cNvSpPr>
            <p:nvPr/>
          </p:nvSpPr>
          <p:spPr bwMode="auto">
            <a:xfrm>
              <a:off x="-5443538" y="3522664"/>
              <a:ext cx="15875" cy="19050"/>
            </a:xfrm>
            <a:custGeom>
              <a:avLst/>
              <a:gdLst>
                <a:gd name="T0" fmla="*/ 28 w 28"/>
                <a:gd name="T1" fmla="*/ 0 h 34"/>
                <a:gd name="T2" fmla="*/ 0 w 28"/>
                <a:gd name="T3" fmla="*/ 12 h 34"/>
                <a:gd name="T4" fmla="*/ 16 w 28"/>
                <a:gd name="T5" fmla="*/ 34 h 34"/>
                <a:gd name="T6" fmla="*/ 28 w 28"/>
                <a:gd name="T7" fmla="*/ 0 h 34"/>
              </a:gdLst>
              <a:ahLst/>
              <a:cxnLst>
                <a:cxn ang="0">
                  <a:pos x="T0" y="T1"/>
                </a:cxn>
                <a:cxn ang="0">
                  <a:pos x="T2" y="T3"/>
                </a:cxn>
                <a:cxn ang="0">
                  <a:pos x="T4" y="T5"/>
                </a:cxn>
                <a:cxn ang="0">
                  <a:pos x="T6" y="T7"/>
                </a:cxn>
              </a:cxnLst>
              <a:rect l="0" t="0" r="r" b="b"/>
              <a:pathLst>
                <a:path w="28" h="34">
                  <a:moveTo>
                    <a:pt x="28" y="0"/>
                  </a:moveTo>
                  <a:lnTo>
                    <a:pt x="0" y="12"/>
                  </a:lnTo>
                  <a:lnTo>
                    <a:pt x="16" y="34"/>
                  </a:lnTo>
                  <a:lnTo>
                    <a:pt x="2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0" name="Freeform 48">
              <a:extLst>
                <a:ext uri="{FF2B5EF4-FFF2-40B4-BE49-F238E27FC236}">
                  <a16:creationId xmlns:a16="http://schemas.microsoft.com/office/drawing/2014/main" id="{4C9473D0-1A47-064D-423F-1ACF9A28640D}"/>
                </a:ext>
              </a:extLst>
            </p:cNvPr>
            <p:cNvSpPr>
              <a:spLocks/>
            </p:cNvSpPr>
            <p:nvPr/>
          </p:nvSpPr>
          <p:spPr bwMode="auto">
            <a:xfrm>
              <a:off x="-5726113" y="3473451"/>
              <a:ext cx="71438" cy="50800"/>
            </a:xfrm>
            <a:custGeom>
              <a:avLst/>
              <a:gdLst>
                <a:gd name="T0" fmla="*/ 114 w 134"/>
                <a:gd name="T1" fmla="*/ 10 h 96"/>
                <a:gd name="T2" fmla="*/ 66 w 134"/>
                <a:gd name="T3" fmla="*/ 0 h 96"/>
                <a:gd name="T4" fmla="*/ 53 w 134"/>
                <a:gd name="T5" fmla="*/ 10 h 96"/>
                <a:gd name="T6" fmla="*/ 84 w 134"/>
                <a:gd name="T7" fmla="*/ 30 h 96"/>
                <a:gd name="T8" fmla="*/ 101 w 134"/>
                <a:gd name="T9" fmla="*/ 63 h 96"/>
                <a:gd name="T10" fmla="*/ 55 w 134"/>
                <a:gd name="T11" fmla="*/ 63 h 96"/>
                <a:gd name="T12" fmla="*/ 0 w 134"/>
                <a:gd name="T13" fmla="*/ 63 h 96"/>
                <a:gd name="T14" fmla="*/ 25 w 134"/>
                <a:gd name="T15" fmla="*/ 96 h 96"/>
                <a:gd name="T16" fmla="*/ 111 w 134"/>
                <a:gd name="T17" fmla="*/ 96 h 96"/>
                <a:gd name="T18" fmla="*/ 134 w 134"/>
                <a:gd name="T19" fmla="*/ 3 h 96"/>
                <a:gd name="T20" fmla="*/ 114 w 134"/>
                <a:gd name="T21"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6">
                  <a:moveTo>
                    <a:pt x="114" y="10"/>
                  </a:moveTo>
                  <a:lnTo>
                    <a:pt x="66" y="0"/>
                  </a:lnTo>
                  <a:lnTo>
                    <a:pt x="53" y="10"/>
                  </a:lnTo>
                  <a:lnTo>
                    <a:pt x="84" y="30"/>
                  </a:lnTo>
                  <a:lnTo>
                    <a:pt x="101" y="63"/>
                  </a:lnTo>
                  <a:lnTo>
                    <a:pt x="55" y="63"/>
                  </a:lnTo>
                  <a:lnTo>
                    <a:pt x="0" y="63"/>
                  </a:lnTo>
                  <a:lnTo>
                    <a:pt x="25" y="96"/>
                  </a:lnTo>
                  <a:lnTo>
                    <a:pt x="111" y="96"/>
                  </a:lnTo>
                  <a:lnTo>
                    <a:pt x="134" y="3"/>
                  </a:lnTo>
                  <a:lnTo>
                    <a:pt x="114"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1" name="Freeform 49">
              <a:extLst>
                <a:ext uri="{FF2B5EF4-FFF2-40B4-BE49-F238E27FC236}">
                  <a16:creationId xmlns:a16="http://schemas.microsoft.com/office/drawing/2014/main" id="{00368839-4B91-0D49-D7E2-19B93F6AA6B0}"/>
                </a:ext>
              </a:extLst>
            </p:cNvPr>
            <p:cNvSpPr>
              <a:spLocks/>
            </p:cNvSpPr>
            <p:nvPr/>
          </p:nvSpPr>
          <p:spPr bwMode="auto">
            <a:xfrm>
              <a:off x="-5667375" y="3473451"/>
              <a:ext cx="90488" cy="68263"/>
            </a:xfrm>
            <a:custGeom>
              <a:avLst/>
              <a:gdLst>
                <a:gd name="T0" fmla="*/ 113 w 172"/>
                <a:gd name="T1" fmla="*/ 30 h 127"/>
                <a:gd name="T2" fmla="*/ 84 w 172"/>
                <a:gd name="T3" fmla="*/ 10 h 127"/>
                <a:gd name="T4" fmla="*/ 30 w 172"/>
                <a:gd name="T5" fmla="*/ 0 h 127"/>
                <a:gd name="T6" fmla="*/ 23 w 172"/>
                <a:gd name="T7" fmla="*/ 3 h 127"/>
                <a:gd name="T8" fmla="*/ 0 w 172"/>
                <a:gd name="T9" fmla="*/ 96 h 127"/>
                <a:gd name="T10" fmla="*/ 0 w 172"/>
                <a:gd name="T11" fmla="*/ 96 h 127"/>
                <a:gd name="T12" fmla="*/ 23 w 172"/>
                <a:gd name="T13" fmla="*/ 127 h 127"/>
                <a:gd name="T14" fmla="*/ 62 w 172"/>
                <a:gd name="T15" fmla="*/ 85 h 127"/>
                <a:gd name="T16" fmla="*/ 157 w 172"/>
                <a:gd name="T17" fmla="*/ 85 h 127"/>
                <a:gd name="T18" fmla="*/ 172 w 172"/>
                <a:gd name="T19" fmla="*/ 63 h 127"/>
                <a:gd name="T20" fmla="*/ 113 w 172"/>
                <a:gd name="T21" fmla="*/ 3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27">
                  <a:moveTo>
                    <a:pt x="113" y="30"/>
                  </a:moveTo>
                  <a:lnTo>
                    <a:pt x="84" y="10"/>
                  </a:lnTo>
                  <a:lnTo>
                    <a:pt x="30" y="0"/>
                  </a:lnTo>
                  <a:lnTo>
                    <a:pt x="23" y="3"/>
                  </a:lnTo>
                  <a:lnTo>
                    <a:pt x="0" y="96"/>
                  </a:lnTo>
                  <a:lnTo>
                    <a:pt x="0" y="96"/>
                  </a:lnTo>
                  <a:lnTo>
                    <a:pt x="23" y="127"/>
                  </a:lnTo>
                  <a:lnTo>
                    <a:pt x="62" y="85"/>
                  </a:lnTo>
                  <a:lnTo>
                    <a:pt x="157" y="85"/>
                  </a:lnTo>
                  <a:lnTo>
                    <a:pt x="172" y="63"/>
                  </a:lnTo>
                  <a:lnTo>
                    <a:pt x="113" y="3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2" name="Freeform 50">
              <a:extLst>
                <a:ext uri="{FF2B5EF4-FFF2-40B4-BE49-F238E27FC236}">
                  <a16:creationId xmlns:a16="http://schemas.microsoft.com/office/drawing/2014/main" id="{33BE4816-EE15-4354-BB84-FB3B5075E80D}"/>
                </a:ext>
              </a:extLst>
            </p:cNvPr>
            <p:cNvSpPr>
              <a:spLocks/>
            </p:cNvSpPr>
            <p:nvPr/>
          </p:nvSpPr>
          <p:spPr bwMode="auto">
            <a:xfrm>
              <a:off x="-6040438" y="3592514"/>
              <a:ext cx="112713" cy="100013"/>
            </a:xfrm>
            <a:custGeom>
              <a:avLst/>
              <a:gdLst>
                <a:gd name="T0" fmla="*/ 176 w 211"/>
                <a:gd name="T1" fmla="*/ 185 h 189"/>
                <a:gd name="T2" fmla="*/ 211 w 211"/>
                <a:gd name="T3" fmla="*/ 4 h 189"/>
                <a:gd name="T4" fmla="*/ 199 w 211"/>
                <a:gd name="T5" fmla="*/ 0 h 189"/>
                <a:gd name="T6" fmla="*/ 0 w 211"/>
                <a:gd name="T7" fmla="*/ 120 h 189"/>
                <a:gd name="T8" fmla="*/ 54 w 211"/>
                <a:gd name="T9" fmla="*/ 167 h 189"/>
                <a:gd name="T10" fmla="*/ 64 w 211"/>
                <a:gd name="T11" fmla="*/ 189 h 189"/>
                <a:gd name="T12" fmla="*/ 179 w 211"/>
                <a:gd name="T13" fmla="*/ 189 h 189"/>
                <a:gd name="T14" fmla="*/ 176 w 211"/>
                <a:gd name="T15" fmla="*/ 185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89">
                  <a:moveTo>
                    <a:pt x="176" y="185"/>
                  </a:moveTo>
                  <a:lnTo>
                    <a:pt x="211" y="4"/>
                  </a:lnTo>
                  <a:lnTo>
                    <a:pt x="199" y="0"/>
                  </a:lnTo>
                  <a:lnTo>
                    <a:pt x="0" y="120"/>
                  </a:lnTo>
                  <a:lnTo>
                    <a:pt x="54" y="167"/>
                  </a:lnTo>
                  <a:lnTo>
                    <a:pt x="64" y="189"/>
                  </a:lnTo>
                  <a:lnTo>
                    <a:pt x="179" y="189"/>
                  </a:lnTo>
                  <a:lnTo>
                    <a:pt x="176" y="1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3" name="Freeform 51">
              <a:extLst>
                <a:ext uri="{FF2B5EF4-FFF2-40B4-BE49-F238E27FC236}">
                  <a16:creationId xmlns:a16="http://schemas.microsoft.com/office/drawing/2014/main" id="{9DE32C95-7F4D-042B-DC2C-0AE36904A053}"/>
                </a:ext>
              </a:extLst>
            </p:cNvPr>
            <p:cNvSpPr>
              <a:spLocks/>
            </p:cNvSpPr>
            <p:nvPr/>
          </p:nvSpPr>
          <p:spPr bwMode="auto">
            <a:xfrm>
              <a:off x="-6005513" y="3692526"/>
              <a:ext cx="90488" cy="69850"/>
            </a:xfrm>
            <a:custGeom>
              <a:avLst/>
              <a:gdLst>
                <a:gd name="T0" fmla="*/ 115 w 173"/>
                <a:gd name="T1" fmla="*/ 0 h 134"/>
                <a:gd name="T2" fmla="*/ 0 w 173"/>
                <a:gd name="T3" fmla="*/ 0 h 134"/>
                <a:gd name="T4" fmla="*/ 29 w 173"/>
                <a:gd name="T5" fmla="*/ 70 h 134"/>
                <a:gd name="T6" fmla="*/ 125 w 173"/>
                <a:gd name="T7" fmla="*/ 127 h 134"/>
                <a:gd name="T8" fmla="*/ 142 w 173"/>
                <a:gd name="T9" fmla="*/ 134 h 134"/>
                <a:gd name="T10" fmla="*/ 173 w 173"/>
                <a:gd name="T11" fmla="*/ 66 h 134"/>
                <a:gd name="T12" fmla="*/ 115 w 17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73" h="134">
                  <a:moveTo>
                    <a:pt x="115" y="0"/>
                  </a:moveTo>
                  <a:lnTo>
                    <a:pt x="0" y="0"/>
                  </a:lnTo>
                  <a:lnTo>
                    <a:pt x="29" y="70"/>
                  </a:lnTo>
                  <a:lnTo>
                    <a:pt x="125" y="127"/>
                  </a:lnTo>
                  <a:lnTo>
                    <a:pt x="142" y="134"/>
                  </a:lnTo>
                  <a:lnTo>
                    <a:pt x="173" y="66"/>
                  </a:lnTo>
                  <a:lnTo>
                    <a:pt x="1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4" name="Freeform 52">
              <a:extLst>
                <a:ext uri="{FF2B5EF4-FFF2-40B4-BE49-F238E27FC236}">
                  <a16:creationId xmlns:a16="http://schemas.microsoft.com/office/drawing/2014/main" id="{24E697A3-093D-006C-FE84-F32B6EC94086}"/>
                </a:ext>
              </a:extLst>
            </p:cNvPr>
            <p:cNvSpPr>
              <a:spLocks/>
            </p:cNvSpPr>
            <p:nvPr/>
          </p:nvSpPr>
          <p:spPr bwMode="auto">
            <a:xfrm>
              <a:off x="-6675438" y="3109914"/>
              <a:ext cx="677863" cy="498475"/>
            </a:xfrm>
            <a:custGeom>
              <a:avLst/>
              <a:gdLst>
                <a:gd name="T0" fmla="*/ 1093 w 1280"/>
                <a:gd name="T1" fmla="*/ 870 h 942"/>
                <a:gd name="T2" fmla="*/ 1062 w 1280"/>
                <a:gd name="T3" fmla="*/ 794 h 942"/>
                <a:gd name="T4" fmla="*/ 1131 w 1280"/>
                <a:gd name="T5" fmla="*/ 798 h 942"/>
                <a:gd name="T6" fmla="*/ 1215 w 1280"/>
                <a:gd name="T7" fmla="*/ 780 h 942"/>
                <a:gd name="T8" fmla="*/ 1219 w 1280"/>
                <a:gd name="T9" fmla="*/ 765 h 942"/>
                <a:gd name="T10" fmla="*/ 1280 w 1280"/>
                <a:gd name="T11" fmla="*/ 617 h 942"/>
                <a:gd name="T12" fmla="*/ 1249 w 1280"/>
                <a:gd name="T13" fmla="*/ 595 h 942"/>
                <a:gd name="T14" fmla="*/ 1118 w 1280"/>
                <a:gd name="T15" fmla="*/ 634 h 942"/>
                <a:gd name="T16" fmla="*/ 1044 w 1280"/>
                <a:gd name="T17" fmla="*/ 765 h 942"/>
                <a:gd name="T18" fmla="*/ 904 w 1280"/>
                <a:gd name="T19" fmla="*/ 756 h 942"/>
                <a:gd name="T20" fmla="*/ 795 w 1280"/>
                <a:gd name="T21" fmla="*/ 630 h 942"/>
                <a:gd name="T22" fmla="*/ 831 w 1280"/>
                <a:gd name="T23" fmla="*/ 413 h 942"/>
                <a:gd name="T24" fmla="*/ 756 w 1280"/>
                <a:gd name="T25" fmla="*/ 380 h 942"/>
                <a:gd name="T26" fmla="*/ 678 w 1280"/>
                <a:gd name="T27" fmla="*/ 202 h 942"/>
                <a:gd name="T28" fmla="*/ 590 w 1280"/>
                <a:gd name="T29" fmla="*/ 232 h 942"/>
                <a:gd name="T30" fmla="*/ 476 w 1280"/>
                <a:gd name="T31" fmla="*/ 96 h 942"/>
                <a:gd name="T32" fmla="*/ 278 w 1280"/>
                <a:gd name="T33" fmla="*/ 96 h 942"/>
                <a:gd name="T34" fmla="*/ 104 w 1280"/>
                <a:gd name="T35" fmla="*/ 14 h 942"/>
                <a:gd name="T36" fmla="*/ 0 w 1280"/>
                <a:gd name="T37" fmla="*/ 0 h 942"/>
                <a:gd name="T38" fmla="*/ 26 w 1280"/>
                <a:gd name="T39" fmla="*/ 106 h 942"/>
                <a:gd name="T40" fmla="*/ 91 w 1280"/>
                <a:gd name="T41" fmla="*/ 268 h 942"/>
                <a:gd name="T42" fmla="*/ 35 w 1280"/>
                <a:gd name="T43" fmla="*/ 268 h 942"/>
                <a:gd name="T44" fmla="*/ 121 w 1280"/>
                <a:gd name="T45" fmla="*/ 346 h 942"/>
                <a:gd name="T46" fmla="*/ 179 w 1280"/>
                <a:gd name="T47" fmla="*/ 455 h 942"/>
                <a:gd name="T48" fmla="*/ 261 w 1280"/>
                <a:gd name="T49" fmla="*/ 550 h 942"/>
                <a:gd name="T50" fmla="*/ 283 w 1280"/>
                <a:gd name="T51" fmla="*/ 507 h 942"/>
                <a:gd name="T52" fmla="*/ 218 w 1280"/>
                <a:gd name="T53" fmla="*/ 409 h 942"/>
                <a:gd name="T54" fmla="*/ 179 w 1280"/>
                <a:gd name="T55" fmla="*/ 285 h 942"/>
                <a:gd name="T56" fmla="*/ 104 w 1280"/>
                <a:gd name="T57" fmla="*/ 184 h 942"/>
                <a:gd name="T58" fmla="*/ 104 w 1280"/>
                <a:gd name="T59" fmla="*/ 85 h 942"/>
                <a:gd name="T60" fmla="*/ 179 w 1280"/>
                <a:gd name="T61" fmla="*/ 96 h 942"/>
                <a:gd name="T62" fmla="*/ 226 w 1280"/>
                <a:gd name="T63" fmla="*/ 268 h 942"/>
                <a:gd name="T64" fmla="*/ 319 w 1280"/>
                <a:gd name="T65" fmla="*/ 346 h 942"/>
                <a:gd name="T66" fmla="*/ 437 w 1280"/>
                <a:gd name="T67" fmla="*/ 595 h 942"/>
                <a:gd name="T68" fmla="*/ 405 w 1280"/>
                <a:gd name="T69" fmla="*/ 682 h 942"/>
                <a:gd name="T70" fmla="*/ 690 w 1280"/>
                <a:gd name="T71" fmla="*/ 849 h 942"/>
                <a:gd name="T72" fmla="*/ 834 w 1280"/>
                <a:gd name="T73" fmla="*/ 909 h 942"/>
                <a:gd name="T74" fmla="*/ 909 w 1280"/>
                <a:gd name="T75" fmla="*/ 870 h 942"/>
                <a:gd name="T76" fmla="*/ 997 w 1280"/>
                <a:gd name="T77" fmla="*/ 942 h 942"/>
                <a:gd name="T78" fmla="*/ 1024 w 1280"/>
                <a:gd name="T79" fmla="*/ 870 h 942"/>
                <a:gd name="T80" fmla="*/ 1093 w 1280"/>
                <a:gd name="T81" fmla="*/ 87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0" h="942">
                  <a:moveTo>
                    <a:pt x="1093" y="870"/>
                  </a:moveTo>
                  <a:lnTo>
                    <a:pt x="1062" y="794"/>
                  </a:lnTo>
                  <a:lnTo>
                    <a:pt x="1131" y="798"/>
                  </a:lnTo>
                  <a:lnTo>
                    <a:pt x="1215" y="780"/>
                  </a:lnTo>
                  <a:lnTo>
                    <a:pt x="1219" y="765"/>
                  </a:lnTo>
                  <a:lnTo>
                    <a:pt x="1280" y="617"/>
                  </a:lnTo>
                  <a:lnTo>
                    <a:pt x="1249" y="595"/>
                  </a:lnTo>
                  <a:lnTo>
                    <a:pt x="1118" y="634"/>
                  </a:lnTo>
                  <a:lnTo>
                    <a:pt x="1044" y="765"/>
                  </a:lnTo>
                  <a:lnTo>
                    <a:pt x="904" y="756"/>
                  </a:lnTo>
                  <a:lnTo>
                    <a:pt x="795" y="630"/>
                  </a:lnTo>
                  <a:lnTo>
                    <a:pt x="831" y="413"/>
                  </a:lnTo>
                  <a:lnTo>
                    <a:pt x="756" y="380"/>
                  </a:lnTo>
                  <a:lnTo>
                    <a:pt x="678" y="202"/>
                  </a:lnTo>
                  <a:lnTo>
                    <a:pt x="590" y="232"/>
                  </a:lnTo>
                  <a:lnTo>
                    <a:pt x="476" y="96"/>
                  </a:lnTo>
                  <a:lnTo>
                    <a:pt x="278" y="96"/>
                  </a:lnTo>
                  <a:lnTo>
                    <a:pt x="104" y="14"/>
                  </a:lnTo>
                  <a:lnTo>
                    <a:pt x="0" y="0"/>
                  </a:lnTo>
                  <a:lnTo>
                    <a:pt x="26" y="106"/>
                  </a:lnTo>
                  <a:lnTo>
                    <a:pt x="91" y="268"/>
                  </a:lnTo>
                  <a:lnTo>
                    <a:pt x="35" y="268"/>
                  </a:lnTo>
                  <a:lnTo>
                    <a:pt x="121" y="346"/>
                  </a:lnTo>
                  <a:lnTo>
                    <a:pt x="179" y="455"/>
                  </a:lnTo>
                  <a:lnTo>
                    <a:pt x="261" y="550"/>
                  </a:lnTo>
                  <a:lnTo>
                    <a:pt x="283" y="507"/>
                  </a:lnTo>
                  <a:lnTo>
                    <a:pt x="218" y="409"/>
                  </a:lnTo>
                  <a:lnTo>
                    <a:pt x="179" y="285"/>
                  </a:lnTo>
                  <a:lnTo>
                    <a:pt x="104" y="184"/>
                  </a:lnTo>
                  <a:lnTo>
                    <a:pt x="104" y="85"/>
                  </a:lnTo>
                  <a:lnTo>
                    <a:pt x="179" y="96"/>
                  </a:lnTo>
                  <a:lnTo>
                    <a:pt x="226" y="268"/>
                  </a:lnTo>
                  <a:lnTo>
                    <a:pt x="319" y="346"/>
                  </a:lnTo>
                  <a:lnTo>
                    <a:pt x="437" y="595"/>
                  </a:lnTo>
                  <a:lnTo>
                    <a:pt x="405" y="682"/>
                  </a:lnTo>
                  <a:lnTo>
                    <a:pt x="690" y="849"/>
                  </a:lnTo>
                  <a:lnTo>
                    <a:pt x="834" y="909"/>
                  </a:lnTo>
                  <a:lnTo>
                    <a:pt x="909" y="870"/>
                  </a:lnTo>
                  <a:lnTo>
                    <a:pt x="997" y="942"/>
                  </a:lnTo>
                  <a:lnTo>
                    <a:pt x="1024" y="870"/>
                  </a:lnTo>
                  <a:lnTo>
                    <a:pt x="1093" y="8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5" name="Freeform 53">
              <a:extLst>
                <a:ext uri="{FF2B5EF4-FFF2-40B4-BE49-F238E27FC236}">
                  <a16:creationId xmlns:a16="http://schemas.microsoft.com/office/drawing/2014/main" id="{44AF9389-60EC-7621-DD87-58DA6477B18D}"/>
                </a:ext>
              </a:extLst>
            </p:cNvPr>
            <p:cNvSpPr>
              <a:spLocks/>
            </p:cNvSpPr>
            <p:nvPr/>
          </p:nvSpPr>
          <p:spPr bwMode="auto">
            <a:xfrm>
              <a:off x="-6146800" y="3529014"/>
              <a:ext cx="84138" cy="107950"/>
            </a:xfrm>
            <a:custGeom>
              <a:avLst/>
              <a:gdLst>
                <a:gd name="T0" fmla="*/ 134 w 160"/>
                <a:gd name="T1" fmla="*/ 4 h 202"/>
                <a:gd name="T2" fmla="*/ 65 w 160"/>
                <a:gd name="T3" fmla="*/ 0 h 202"/>
                <a:gd name="T4" fmla="*/ 96 w 160"/>
                <a:gd name="T5" fmla="*/ 76 h 202"/>
                <a:gd name="T6" fmla="*/ 27 w 160"/>
                <a:gd name="T7" fmla="*/ 76 h 202"/>
                <a:gd name="T8" fmla="*/ 0 w 160"/>
                <a:gd name="T9" fmla="*/ 148 h 202"/>
                <a:gd name="T10" fmla="*/ 56 w 160"/>
                <a:gd name="T11" fmla="*/ 193 h 202"/>
                <a:gd name="T12" fmla="*/ 101 w 160"/>
                <a:gd name="T13" fmla="*/ 202 h 202"/>
                <a:gd name="T14" fmla="*/ 160 w 160"/>
                <a:gd name="T15" fmla="*/ 140 h 202"/>
                <a:gd name="T16" fmla="*/ 144 w 160"/>
                <a:gd name="T17" fmla="*/ 3 h 202"/>
                <a:gd name="T18" fmla="*/ 134 w 160"/>
                <a:gd name="T19" fmla="*/ 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202">
                  <a:moveTo>
                    <a:pt x="134" y="4"/>
                  </a:moveTo>
                  <a:lnTo>
                    <a:pt x="65" y="0"/>
                  </a:lnTo>
                  <a:lnTo>
                    <a:pt x="96" y="76"/>
                  </a:lnTo>
                  <a:lnTo>
                    <a:pt x="27" y="76"/>
                  </a:lnTo>
                  <a:lnTo>
                    <a:pt x="0" y="148"/>
                  </a:lnTo>
                  <a:lnTo>
                    <a:pt x="56" y="193"/>
                  </a:lnTo>
                  <a:lnTo>
                    <a:pt x="101" y="202"/>
                  </a:lnTo>
                  <a:lnTo>
                    <a:pt x="160" y="140"/>
                  </a:lnTo>
                  <a:lnTo>
                    <a:pt x="144" y="3"/>
                  </a:lnTo>
                  <a:lnTo>
                    <a:pt x="134"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6" name="Freeform 54">
              <a:extLst>
                <a:ext uri="{FF2B5EF4-FFF2-40B4-BE49-F238E27FC236}">
                  <a16:creationId xmlns:a16="http://schemas.microsoft.com/office/drawing/2014/main" id="{3599A6A9-233C-4B03-049F-DB7DE2C07670}"/>
                </a:ext>
              </a:extLst>
            </p:cNvPr>
            <p:cNvSpPr>
              <a:spLocks/>
            </p:cNvSpPr>
            <p:nvPr/>
          </p:nvSpPr>
          <p:spPr bwMode="auto">
            <a:xfrm>
              <a:off x="-6070600" y="3522664"/>
              <a:ext cx="38100" cy="80963"/>
            </a:xfrm>
            <a:custGeom>
              <a:avLst/>
              <a:gdLst>
                <a:gd name="T0" fmla="*/ 39 w 74"/>
                <a:gd name="T1" fmla="*/ 122 h 154"/>
                <a:gd name="T2" fmla="*/ 74 w 74"/>
                <a:gd name="T3" fmla="*/ 0 h 154"/>
                <a:gd name="T4" fmla="*/ 0 w 74"/>
                <a:gd name="T5" fmla="*/ 17 h 154"/>
                <a:gd name="T6" fmla="*/ 16 w 74"/>
                <a:gd name="T7" fmla="*/ 154 h 154"/>
                <a:gd name="T8" fmla="*/ 49 w 74"/>
                <a:gd name="T9" fmla="*/ 119 h 154"/>
                <a:gd name="T10" fmla="*/ 39 w 74"/>
                <a:gd name="T11" fmla="*/ 122 h 154"/>
              </a:gdLst>
              <a:ahLst/>
              <a:cxnLst>
                <a:cxn ang="0">
                  <a:pos x="T0" y="T1"/>
                </a:cxn>
                <a:cxn ang="0">
                  <a:pos x="T2" y="T3"/>
                </a:cxn>
                <a:cxn ang="0">
                  <a:pos x="T4" y="T5"/>
                </a:cxn>
                <a:cxn ang="0">
                  <a:pos x="T6" y="T7"/>
                </a:cxn>
                <a:cxn ang="0">
                  <a:pos x="T8" y="T9"/>
                </a:cxn>
                <a:cxn ang="0">
                  <a:pos x="T10" y="T11"/>
                </a:cxn>
              </a:cxnLst>
              <a:rect l="0" t="0" r="r" b="b"/>
              <a:pathLst>
                <a:path w="74" h="154">
                  <a:moveTo>
                    <a:pt x="39" y="122"/>
                  </a:moveTo>
                  <a:lnTo>
                    <a:pt x="74" y="0"/>
                  </a:lnTo>
                  <a:lnTo>
                    <a:pt x="0" y="17"/>
                  </a:lnTo>
                  <a:lnTo>
                    <a:pt x="16" y="154"/>
                  </a:lnTo>
                  <a:lnTo>
                    <a:pt x="49" y="119"/>
                  </a:lnTo>
                  <a:lnTo>
                    <a:pt x="39" y="1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7" name="Freeform 55">
              <a:extLst>
                <a:ext uri="{FF2B5EF4-FFF2-40B4-BE49-F238E27FC236}">
                  <a16:creationId xmlns:a16="http://schemas.microsoft.com/office/drawing/2014/main" id="{063CED31-B1E7-3007-DAAA-32D546F72513}"/>
                </a:ext>
              </a:extLst>
            </p:cNvPr>
            <p:cNvSpPr>
              <a:spLocks/>
            </p:cNvSpPr>
            <p:nvPr/>
          </p:nvSpPr>
          <p:spPr bwMode="auto">
            <a:xfrm>
              <a:off x="-6094413" y="3611564"/>
              <a:ext cx="85725" cy="44450"/>
            </a:xfrm>
            <a:custGeom>
              <a:avLst/>
              <a:gdLst>
                <a:gd name="T0" fmla="*/ 0 w 160"/>
                <a:gd name="T1" fmla="*/ 46 h 82"/>
                <a:gd name="T2" fmla="*/ 76 w 160"/>
                <a:gd name="T3" fmla="*/ 60 h 82"/>
                <a:gd name="T4" fmla="*/ 102 w 160"/>
                <a:gd name="T5" fmla="*/ 82 h 82"/>
                <a:gd name="T6" fmla="*/ 160 w 160"/>
                <a:gd name="T7" fmla="*/ 47 h 82"/>
                <a:gd name="T8" fmla="*/ 43 w 160"/>
                <a:gd name="T9" fmla="*/ 0 h 82"/>
                <a:gd name="T10" fmla="*/ 0 w 160"/>
                <a:gd name="T11" fmla="*/ 46 h 82"/>
              </a:gdLst>
              <a:ahLst/>
              <a:cxnLst>
                <a:cxn ang="0">
                  <a:pos x="T0" y="T1"/>
                </a:cxn>
                <a:cxn ang="0">
                  <a:pos x="T2" y="T3"/>
                </a:cxn>
                <a:cxn ang="0">
                  <a:pos x="T4" y="T5"/>
                </a:cxn>
                <a:cxn ang="0">
                  <a:pos x="T6" y="T7"/>
                </a:cxn>
                <a:cxn ang="0">
                  <a:pos x="T8" y="T9"/>
                </a:cxn>
                <a:cxn ang="0">
                  <a:pos x="T10" y="T11"/>
                </a:cxn>
              </a:cxnLst>
              <a:rect l="0" t="0" r="r" b="b"/>
              <a:pathLst>
                <a:path w="160" h="82">
                  <a:moveTo>
                    <a:pt x="0" y="46"/>
                  </a:moveTo>
                  <a:lnTo>
                    <a:pt x="76" y="60"/>
                  </a:lnTo>
                  <a:lnTo>
                    <a:pt x="102" y="82"/>
                  </a:lnTo>
                  <a:lnTo>
                    <a:pt x="160" y="47"/>
                  </a:lnTo>
                  <a:lnTo>
                    <a:pt x="43" y="0"/>
                  </a:lnTo>
                  <a:lnTo>
                    <a:pt x="0" y="4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8" name="Freeform 56">
              <a:extLst>
                <a:ext uri="{FF2B5EF4-FFF2-40B4-BE49-F238E27FC236}">
                  <a16:creationId xmlns:a16="http://schemas.microsoft.com/office/drawing/2014/main" id="{CE9EEC8E-F273-CD62-F5A8-E09A3C8A9F3F}"/>
                </a:ext>
              </a:extLst>
            </p:cNvPr>
            <p:cNvSpPr>
              <a:spLocks/>
            </p:cNvSpPr>
            <p:nvPr/>
          </p:nvSpPr>
          <p:spPr bwMode="auto">
            <a:xfrm>
              <a:off x="-6070600" y="3570289"/>
              <a:ext cx="136525" cy="66675"/>
            </a:xfrm>
            <a:custGeom>
              <a:avLst/>
              <a:gdLst>
                <a:gd name="T0" fmla="*/ 147 w 258"/>
                <a:gd name="T1" fmla="*/ 0 h 127"/>
                <a:gd name="T2" fmla="*/ 49 w 258"/>
                <a:gd name="T3" fmla="*/ 29 h 127"/>
                <a:gd name="T4" fmla="*/ 0 w 258"/>
                <a:gd name="T5" fmla="*/ 80 h 127"/>
                <a:gd name="T6" fmla="*/ 117 w 258"/>
                <a:gd name="T7" fmla="*/ 127 h 127"/>
                <a:gd name="T8" fmla="*/ 258 w 258"/>
                <a:gd name="T9" fmla="*/ 42 h 127"/>
                <a:gd name="T10" fmla="*/ 147 w 258"/>
                <a:gd name="T11" fmla="*/ 0 h 127"/>
              </a:gdLst>
              <a:ahLst/>
              <a:cxnLst>
                <a:cxn ang="0">
                  <a:pos x="T0" y="T1"/>
                </a:cxn>
                <a:cxn ang="0">
                  <a:pos x="T2" y="T3"/>
                </a:cxn>
                <a:cxn ang="0">
                  <a:pos x="T4" y="T5"/>
                </a:cxn>
                <a:cxn ang="0">
                  <a:pos x="T6" y="T7"/>
                </a:cxn>
                <a:cxn ang="0">
                  <a:pos x="T8" y="T9"/>
                </a:cxn>
                <a:cxn ang="0">
                  <a:pos x="T10" y="T11"/>
                </a:cxn>
              </a:cxnLst>
              <a:rect l="0" t="0" r="r" b="b"/>
              <a:pathLst>
                <a:path w="258" h="127">
                  <a:moveTo>
                    <a:pt x="147" y="0"/>
                  </a:moveTo>
                  <a:lnTo>
                    <a:pt x="49" y="29"/>
                  </a:lnTo>
                  <a:lnTo>
                    <a:pt x="0" y="80"/>
                  </a:lnTo>
                  <a:lnTo>
                    <a:pt x="117" y="127"/>
                  </a:lnTo>
                  <a:lnTo>
                    <a:pt x="258" y="42"/>
                  </a:lnTo>
                  <a:lnTo>
                    <a:pt x="14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9" name="Freeform 57">
              <a:extLst>
                <a:ext uri="{FF2B5EF4-FFF2-40B4-BE49-F238E27FC236}">
                  <a16:creationId xmlns:a16="http://schemas.microsoft.com/office/drawing/2014/main" id="{83A33BAA-08B2-443E-49C1-1874EF38F9BD}"/>
                </a:ext>
              </a:extLst>
            </p:cNvPr>
            <p:cNvSpPr>
              <a:spLocks/>
            </p:cNvSpPr>
            <p:nvPr/>
          </p:nvSpPr>
          <p:spPr bwMode="auto">
            <a:xfrm>
              <a:off x="-5930900" y="3657601"/>
              <a:ext cx="368300" cy="392113"/>
            </a:xfrm>
            <a:custGeom>
              <a:avLst/>
              <a:gdLst>
                <a:gd name="T0" fmla="*/ 583 w 696"/>
                <a:gd name="T1" fmla="*/ 500 h 742"/>
                <a:gd name="T2" fmla="*/ 696 w 696"/>
                <a:gd name="T3" fmla="*/ 489 h 742"/>
                <a:gd name="T4" fmla="*/ 670 w 696"/>
                <a:gd name="T5" fmla="*/ 284 h 742"/>
                <a:gd name="T6" fmla="*/ 468 w 696"/>
                <a:gd name="T7" fmla="*/ 229 h 742"/>
                <a:gd name="T8" fmla="*/ 453 w 696"/>
                <a:gd name="T9" fmla="*/ 91 h 742"/>
                <a:gd name="T10" fmla="*/ 528 w 696"/>
                <a:gd name="T11" fmla="*/ 13 h 742"/>
                <a:gd name="T12" fmla="*/ 513 w 696"/>
                <a:gd name="T13" fmla="*/ 0 h 742"/>
                <a:gd name="T14" fmla="*/ 315 w 696"/>
                <a:gd name="T15" fmla="*/ 91 h 742"/>
                <a:gd name="T16" fmla="*/ 272 w 696"/>
                <a:gd name="T17" fmla="*/ 183 h 742"/>
                <a:gd name="T18" fmla="*/ 175 w 696"/>
                <a:gd name="T19" fmla="*/ 123 h 742"/>
                <a:gd name="T20" fmla="*/ 44 w 696"/>
                <a:gd name="T21" fmla="*/ 148 h 742"/>
                <a:gd name="T22" fmla="*/ 31 w 696"/>
                <a:gd name="T23" fmla="*/ 131 h 742"/>
                <a:gd name="T24" fmla="*/ 0 w 696"/>
                <a:gd name="T25" fmla="*/ 199 h 742"/>
                <a:gd name="T26" fmla="*/ 101 w 696"/>
                <a:gd name="T27" fmla="*/ 239 h 742"/>
                <a:gd name="T28" fmla="*/ 127 w 696"/>
                <a:gd name="T29" fmla="*/ 200 h 742"/>
                <a:gd name="T30" fmla="*/ 175 w 696"/>
                <a:gd name="T31" fmla="*/ 153 h 742"/>
                <a:gd name="T32" fmla="*/ 205 w 696"/>
                <a:gd name="T33" fmla="*/ 196 h 742"/>
                <a:gd name="T34" fmla="*/ 250 w 696"/>
                <a:gd name="T35" fmla="*/ 353 h 742"/>
                <a:gd name="T36" fmla="*/ 162 w 696"/>
                <a:gd name="T37" fmla="*/ 504 h 742"/>
                <a:gd name="T38" fmla="*/ 569 w 696"/>
                <a:gd name="T39" fmla="*/ 742 h 742"/>
                <a:gd name="T40" fmla="*/ 583 w 696"/>
                <a:gd name="T41" fmla="*/ 50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6" h="742">
                  <a:moveTo>
                    <a:pt x="583" y="500"/>
                  </a:moveTo>
                  <a:lnTo>
                    <a:pt x="696" y="489"/>
                  </a:lnTo>
                  <a:lnTo>
                    <a:pt x="670" y="284"/>
                  </a:lnTo>
                  <a:lnTo>
                    <a:pt x="468" y="229"/>
                  </a:lnTo>
                  <a:lnTo>
                    <a:pt x="453" y="91"/>
                  </a:lnTo>
                  <a:lnTo>
                    <a:pt x="528" y="13"/>
                  </a:lnTo>
                  <a:lnTo>
                    <a:pt x="513" y="0"/>
                  </a:lnTo>
                  <a:lnTo>
                    <a:pt x="315" y="91"/>
                  </a:lnTo>
                  <a:lnTo>
                    <a:pt x="272" y="183"/>
                  </a:lnTo>
                  <a:lnTo>
                    <a:pt x="175" y="123"/>
                  </a:lnTo>
                  <a:lnTo>
                    <a:pt x="44" y="148"/>
                  </a:lnTo>
                  <a:lnTo>
                    <a:pt x="31" y="131"/>
                  </a:lnTo>
                  <a:lnTo>
                    <a:pt x="0" y="199"/>
                  </a:lnTo>
                  <a:lnTo>
                    <a:pt x="101" y="239"/>
                  </a:lnTo>
                  <a:lnTo>
                    <a:pt x="127" y="200"/>
                  </a:lnTo>
                  <a:lnTo>
                    <a:pt x="175" y="153"/>
                  </a:lnTo>
                  <a:lnTo>
                    <a:pt x="205" y="196"/>
                  </a:lnTo>
                  <a:lnTo>
                    <a:pt x="250" y="353"/>
                  </a:lnTo>
                  <a:lnTo>
                    <a:pt x="162" y="504"/>
                  </a:lnTo>
                  <a:lnTo>
                    <a:pt x="569" y="742"/>
                  </a:lnTo>
                  <a:lnTo>
                    <a:pt x="583" y="50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0" name="Freeform 58">
              <a:extLst>
                <a:ext uri="{FF2B5EF4-FFF2-40B4-BE49-F238E27FC236}">
                  <a16:creationId xmlns:a16="http://schemas.microsoft.com/office/drawing/2014/main" id="{CCD26ADA-EE79-78EF-DEF0-4216E155ED87}"/>
                </a:ext>
              </a:extLst>
            </p:cNvPr>
            <p:cNvSpPr>
              <a:spLocks/>
            </p:cNvSpPr>
            <p:nvPr/>
          </p:nvSpPr>
          <p:spPr bwMode="auto">
            <a:xfrm>
              <a:off x="-5888038" y="3924301"/>
              <a:ext cx="138113" cy="158750"/>
            </a:xfrm>
            <a:custGeom>
              <a:avLst/>
              <a:gdLst>
                <a:gd name="T0" fmla="*/ 261 w 261"/>
                <a:gd name="T1" fmla="*/ 104 h 299"/>
                <a:gd name="T2" fmla="*/ 82 w 261"/>
                <a:gd name="T3" fmla="*/ 0 h 299"/>
                <a:gd name="T4" fmla="*/ 78 w 261"/>
                <a:gd name="T5" fmla="*/ 6 h 299"/>
                <a:gd name="T6" fmla="*/ 0 w 261"/>
                <a:gd name="T7" fmla="*/ 142 h 299"/>
                <a:gd name="T8" fmla="*/ 39 w 261"/>
                <a:gd name="T9" fmla="*/ 217 h 299"/>
                <a:gd name="T10" fmla="*/ 14 w 261"/>
                <a:gd name="T11" fmla="*/ 237 h 299"/>
                <a:gd name="T12" fmla="*/ 94 w 261"/>
                <a:gd name="T13" fmla="*/ 299 h 299"/>
                <a:gd name="T14" fmla="*/ 261 w 261"/>
                <a:gd name="T15" fmla="*/ 104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99">
                  <a:moveTo>
                    <a:pt x="261" y="104"/>
                  </a:moveTo>
                  <a:lnTo>
                    <a:pt x="82" y="0"/>
                  </a:lnTo>
                  <a:lnTo>
                    <a:pt x="78" y="6"/>
                  </a:lnTo>
                  <a:lnTo>
                    <a:pt x="0" y="142"/>
                  </a:lnTo>
                  <a:lnTo>
                    <a:pt x="39" y="217"/>
                  </a:lnTo>
                  <a:lnTo>
                    <a:pt x="14" y="237"/>
                  </a:lnTo>
                  <a:lnTo>
                    <a:pt x="94" y="299"/>
                  </a:lnTo>
                  <a:lnTo>
                    <a:pt x="261" y="10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1" name="Freeform 59">
              <a:extLst>
                <a:ext uri="{FF2B5EF4-FFF2-40B4-BE49-F238E27FC236}">
                  <a16:creationId xmlns:a16="http://schemas.microsoft.com/office/drawing/2014/main" id="{41E25465-3A45-628B-4074-8DB40A41B268}"/>
                </a:ext>
              </a:extLst>
            </p:cNvPr>
            <p:cNvSpPr>
              <a:spLocks/>
            </p:cNvSpPr>
            <p:nvPr/>
          </p:nvSpPr>
          <p:spPr bwMode="auto">
            <a:xfrm>
              <a:off x="-5903913" y="3979864"/>
              <a:ext cx="298450" cy="427038"/>
            </a:xfrm>
            <a:custGeom>
              <a:avLst/>
              <a:gdLst>
                <a:gd name="T0" fmla="*/ 495 w 564"/>
                <a:gd name="T1" fmla="*/ 394 h 807"/>
                <a:gd name="T2" fmla="*/ 381 w 564"/>
                <a:gd name="T3" fmla="*/ 369 h 807"/>
                <a:gd name="T4" fmla="*/ 357 w 564"/>
                <a:gd name="T5" fmla="*/ 252 h 807"/>
                <a:gd name="T6" fmla="*/ 446 w 564"/>
                <a:gd name="T7" fmla="*/ 160 h 807"/>
                <a:gd name="T8" fmla="*/ 514 w 564"/>
                <a:gd name="T9" fmla="*/ 160 h 807"/>
                <a:gd name="T10" fmla="*/ 510 w 564"/>
                <a:gd name="T11" fmla="*/ 130 h 807"/>
                <a:gd name="T12" fmla="*/ 289 w 564"/>
                <a:gd name="T13" fmla="*/ 0 h 807"/>
                <a:gd name="T14" fmla="*/ 122 w 564"/>
                <a:gd name="T15" fmla="*/ 195 h 807"/>
                <a:gd name="T16" fmla="*/ 42 w 564"/>
                <a:gd name="T17" fmla="*/ 133 h 807"/>
                <a:gd name="T18" fmla="*/ 0 w 564"/>
                <a:gd name="T19" fmla="*/ 169 h 807"/>
                <a:gd name="T20" fmla="*/ 110 w 564"/>
                <a:gd name="T21" fmla="*/ 313 h 807"/>
                <a:gd name="T22" fmla="*/ 246 w 564"/>
                <a:gd name="T23" fmla="*/ 592 h 807"/>
                <a:gd name="T24" fmla="*/ 390 w 564"/>
                <a:gd name="T25" fmla="*/ 702 h 807"/>
                <a:gd name="T26" fmla="*/ 508 w 564"/>
                <a:gd name="T27" fmla="*/ 807 h 807"/>
                <a:gd name="T28" fmla="*/ 564 w 564"/>
                <a:gd name="T29" fmla="*/ 758 h 807"/>
                <a:gd name="T30" fmla="*/ 564 w 564"/>
                <a:gd name="T31" fmla="*/ 482 h 807"/>
                <a:gd name="T32" fmla="*/ 495 w 564"/>
                <a:gd name="T33" fmla="*/ 39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807">
                  <a:moveTo>
                    <a:pt x="495" y="394"/>
                  </a:moveTo>
                  <a:lnTo>
                    <a:pt x="381" y="369"/>
                  </a:lnTo>
                  <a:lnTo>
                    <a:pt x="357" y="252"/>
                  </a:lnTo>
                  <a:lnTo>
                    <a:pt x="446" y="160"/>
                  </a:lnTo>
                  <a:lnTo>
                    <a:pt x="514" y="160"/>
                  </a:lnTo>
                  <a:lnTo>
                    <a:pt x="510" y="130"/>
                  </a:lnTo>
                  <a:lnTo>
                    <a:pt x="289" y="0"/>
                  </a:lnTo>
                  <a:lnTo>
                    <a:pt x="122" y="195"/>
                  </a:lnTo>
                  <a:lnTo>
                    <a:pt x="42" y="133"/>
                  </a:lnTo>
                  <a:lnTo>
                    <a:pt x="0" y="169"/>
                  </a:lnTo>
                  <a:lnTo>
                    <a:pt x="110" y="313"/>
                  </a:lnTo>
                  <a:lnTo>
                    <a:pt x="246" y="592"/>
                  </a:lnTo>
                  <a:lnTo>
                    <a:pt x="390" y="702"/>
                  </a:lnTo>
                  <a:lnTo>
                    <a:pt x="508" y="807"/>
                  </a:lnTo>
                  <a:lnTo>
                    <a:pt x="564" y="758"/>
                  </a:lnTo>
                  <a:lnTo>
                    <a:pt x="564" y="482"/>
                  </a:lnTo>
                  <a:lnTo>
                    <a:pt x="495" y="3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2" name="Freeform 60">
              <a:extLst>
                <a:ext uri="{FF2B5EF4-FFF2-40B4-BE49-F238E27FC236}">
                  <a16:creationId xmlns:a16="http://schemas.microsoft.com/office/drawing/2014/main" id="{6AC70B51-0A20-74D6-4A18-47CC92AAD763}"/>
                </a:ext>
              </a:extLst>
            </p:cNvPr>
            <p:cNvSpPr>
              <a:spLocks/>
            </p:cNvSpPr>
            <p:nvPr/>
          </p:nvSpPr>
          <p:spPr bwMode="auto">
            <a:xfrm>
              <a:off x="-5691188" y="3663951"/>
              <a:ext cx="295275" cy="279400"/>
            </a:xfrm>
            <a:custGeom>
              <a:avLst/>
              <a:gdLst>
                <a:gd name="T0" fmla="*/ 393 w 557"/>
                <a:gd name="T1" fmla="*/ 450 h 527"/>
                <a:gd name="T2" fmla="*/ 358 w 557"/>
                <a:gd name="T3" fmla="*/ 369 h 527"/>
                <a:gd name="T4" fmla="*/ 531 w 557"/>
                <a:gd name="T5" fmla="*/ 330 h 527"/>
                <a:gd name="T6" fmla="*/ 508 w 557"/>
                <a:gd name="T7" fmla="*/ 277 h 527"/>
                <a:gd name="T8" fmla="*/ 557 w 557"/>
                <a:gd name="T9" fmla="*/ 182 h 527"/>
                <a:gd name="T10" fmla="*/ 435 w 557"/>
                <a:gd name="T11" fmla="*/ 95 h 527"/>
                <a:gd name="T12" fmla="*/ 452 w 557"/>
                <a:gd name="T13" fmla="*/ 52 h 527"/>
                <a:gd name="T14" fmla="*/ 142 w 557"/>
                <a:gd name="T15" fmla="*/ 52 h 527"/>
                <a:gd name="T16" fmla="*/ 75 w 557"/>
                <a:gd name="T17" fmla="*/ 0 h 527"/>
                <a:gd name="T18" fmla="*/ 0 w 557"/>
                <a:gd name="T19" fmla="*/ 78 h 527"/>
                <a:gd name="T20" fmla="*/ 15 w 557"/>
                <a:gd name="T21" fmla="*/ 216 h 527"/>
                <a:gd name="T22" fmla="*/ 217 w 557"/>
                <a:gd name="T23" fmla="*/ 271 h 527"/>
                <a:gd name="T24" fmla="*/ 243 w 557"/>
                <a:gd name="T25" fmla="*/ 476 h 527"/>
                <a:gd name="T26" fmla="*/ 240 w 557"/>
                <a:gd name="T27" fmla="*/ 476 h 527"/>
                <a:gd name="T28" fmla="*/ 303 w 557"/>
                <a:gd name="T29" fmla="*/ 527 h 527"/>
                <a:gd name="T30" fmla="*/ 393 w 557"/>
                <a:gd name="T31" fmla="*/ 45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7" h="527">
                  <a:moveTo>
                    <a:pt x="393" y="450"/>
                  </a:moveTo>
                  <a:lnTo>
                    <a:pt x="358" y="369"/>
                  </a:lnTo>
                  <a:lnTo>
                    <a:pt x="531" y="330"/>
                  </a:lnTo>
                  <a:lnTo>
                    <a:pt x="508" y="277"/>
                  </a:lnTo>
                  <a:lnTo>
                    <a:pt x="557" y="182"/>
                  </a:lnTo>
                  <a:lnTo>
                    <a:pt x="435" y="95"/>
                  </a:lnTo>
                  <a:lnTo>
                    <a:pt x="452" y="52"/>
                  </a:lnTo>
                  <a:lnTo>
                    <a:pt x="142" y="52"/>
                  </a:lnTo>
                  <a:lnTo>
                    <a:pt x="75" y="0"/>
                  </a:lnTo>
                  <a:lnTo>
                    <a:pt x="0" y="78"/>
                  </a:lnTo>
                  <a:lnTo>
                    <a:pt x="15" y="216"/>
                  </a:lnTo>
                  <a:lnTo>
                    <a:pt x="217" y="271"/>
                  </a:lnTo>
                  <a:lnTo>
                    <a:pt x="243" y="476"/>
                  </a:lnTo>
                  <a:lnTo>
                    <a:pt x="240" y="476"/>
                  </a:lnTo>
                  <a:lnTo>
                    <a:pt x="303" y="527"/>
                  </a:lnTo>
                  <a:lnTo>
                    <a:pt x="393"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3" name="Freeform 61">
              <a:extLst>
                <a:ext uri="{FF2B5EF4-FFF2-40B4-BE49-F238E27FC236}">
                  <a16:creationId xmlns:a16="http://schemas.microsoft.com/office/drawing/2014/main" id="{9A1A66E2-3BBC-5D20-752A-7ADB2A9945BE}"/>
                </a:ext>
              </a:extLst>
            </p:cNvPr>
            <p:cNvSpPr>
              <a:spLocks/>
            </p:cNvSpPr>
            <p:nvPr/>
          </p:nvSpPr>
          <p:spPr bwMode="auto">
            <a:xfrm>
              <a:off x="-5422900" y="3760789"/>
              <a:ext cx="112713" cy="173038"/>
            </a:xfrm>
            <a:custGeom>
              <a:avLst/>
              <a:gdLst>
                <a:gd name="T0" fmla="*/ 67 w 212"/>
                <a:gd name="T1" fmla="*/ 282 h 328"/>
                <a:gd name="T2" fmla="*/ 108 w 212"/>
                <a:gd name="T3" fmla="*/ 328 h 328"/>
                <a:gd name="T4" fmla="*/ 212 w 212"/>
                <a:gd name="T5" fmla="*/ 278 h 328"/>
                <a:gd name="T6" fmla="*/ 147 w 212"/>
                <a:gd name="T7" fmla="*/ 157 h 328"/>
                <a:gd name="T8" fmla="*/ 181 w 212"/>
                <a:gd name="T9" fmla="*/ 106 h 328"/>
                <a:gd name="T10" fmla="*/ 176 w 212"/>
                <a:gd name="T11" fmla="*/ 106 h 328"/>
                <a:gd name="T12" fmla="*/ 58 w 212"/>
                <a:gd name="T13" fmla="*/ 5 h 328"/>
                <a:gd name="T14" fmla="*/ 49 w 212"/>
                <a:gd name="T15" fmla="*/ 0 h 328"/>
                <a:gd name="T16" fmla="*/ 0 w 212"/>
                <a:gd name="T17" fmla="*/ 95 h 328"/>
                <a:gd name="T18" fmla="*/ 23 w 212"/>
                <a:gd name="T19" fmla="*/ 148 h 328"/>
                <a:gd name="T20" fmla="*/ 16 w 212"/>
                <a:gd name="T21" fmla="*/ 149 h 328"/>
                <a:gd name="T22" fmla="*/ 67 w 212"/>
                <a:gd name="T23" fmla="*/ 191 h 328"/>
                <a:gd name="T24" fmla="*/ 67 w 212"/>
                <a:gd name="T25" fmla="*/ 28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328">
                  <a:moveTo>
                    <a:pt x="67" y="282"/>
                  </a:moveTo>
                  <a:lnTo>
                    <a:pt x="108" y="328"/>
                  </a:lnTo>
                  <a:lnTo>
                    <a:pt x="212" y="278"/>
                  </a:lnTo>
                  <a:lnTo>
                    <a:pt x="147" y="157"/>
                  </a:lnTo>
                  <a:lnTo>
                    <a:pt x="181" y="106"/>
                  </a:lnTo>
                  <a:lnTo>
                    <a:pt x="176" y="106"/>
                  </a:lnTo>
                  <a:lnTo>
                    <a:pt x="58" y="5"/>
                  </a:lnTo>
                  <a:lnTo>
                    <a:pt x="49" y="0"/>
                  </a:lnTo>
                  <a:lnTo>
                    <a:pt x="0" y="95"/>
                  </a:lnTo>
                  <a:lnTo>
                    <a:pt x="23" y="148"/>
                  </a:lnTo>
                  <a:lnTo>
                    <a:pt x="16" y="149"/>
                  </a:lnTo>
                  <a:lnTo>
                    <a:pt x="67" y="191"/>
                  </a:lnTo>
                  <a:lnTo>
                    <a:pt x="67" y="2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4" name="Freeform 62">
              <a:extLst>
                <a:ext uri="{FF2B5EF4-FFF2-40B4-BE49-F238E27FC236}">
                  <a16:creationId xmlns:a16="http://schemas.microsoft.com/office/drawing/2014/main" id="{B09858C0-5893-17C2-0546-C01BE748648D}"/>
                </a:ext>
              </a:extLst>
            </p:cNvPr>
            <p:cNvSpPr>
              <a:spLocks/>
            </p:cNvSpPr>
            <p:nvPr/>
          </p:nvSpPr>
          <p:spPr bwMode="auto">
            <a:xfrm>
              <a:off x="-5345113" y="3816351"/>
              <a:ext cx="93663" cy="96838"/>
            </a:xfrm>
            <a:custGeom>
              <a:avLst/>
              <a:gdLst>
                <a:gd name="T0" fmla="*/ 90 w 175"/>
                <a:gd name="T1" fmla="*/ 141 h 183"/>
                <a:gd name="T2" fmla="*/ 159 w 175"/>
                <a:gd name="T3" fmla="*/ 163 h 183"/>
                <a:gd name="T4" fmla="*/ 173 w 175"/>
                <a:gd name="T5" fmla="*/ 94 h 183"/>
                <a:gd name="T6" fmla="*/ 149 w 175"/>
                <a:gd name="T7" fmla="*/ 38 h 183"/>
                <a:gd name="T8" fmla="*/ 175 w 175"/>
                <a:gd name="T9" fmla="*/ 0 h 183"/>
                <a:gd name="T10" fmla="*/ 34 w 175"/>
                <a:gd name="T11" fmla="*/ 0 h 183"/>
                <a:gd name="T12" fmla="*/ 0 w 175"/>
                <a:gd name="T13" fmla="*/ 51 h 183"/>
                <a:gd name="T14" fmla="*/ 65 w 175"/>
                <a:gd name="T15" fmla="*/ 172 h 183"/>
                <a:gd name="T16" fmla="*/ 64 w 175"/>
                <a:gd name="T17" fmla="*/ 173 h 183"/>
                <a:gd name="T18" fmla="*/ 90 w 175"/>
                <a:gd name="T19" fmla="*/ 183 h 183"/>
                <a:gd name="T20" fmla="*/ 90 w 175"/>
                <a:gd name="T21"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83">
                  <a:moveTo>
                    <a:pt x="90" y="141"/>
                  </a:moveTo>
                  <a:lnTo>
                    <a:pt x="159" y="163"/>
                  </a:lnTo>
                  <a:lnTo>
                    <a:pt x="173" y="94"/>
                  </a:lnTo>
                  <a:lnTo>
                    <a:pt x="149" y="38"/>
                  </a:lnTo>
                  <a:lnTo>
                    <a:pt x="175" y="0"/>
                  </a:lnTo>
                  <a:lnTo>
                    <a:pt x="34" y="0"/>
                  </a:lnTo>
                  <a:lnTo>
                    <a:pt x="0" y="51"/>
                  </a:lnTo>
                  <a:lnTo>
                    <a:pt x="65" y="172"/>
                  </a:lnTo>
                  <a:lnTo>
                    <a:pt x="64" y="173"/>
                  </a:lnTo>
                  <a:lnTo>
                    <a:pt x="90" y="183"/>
                  </a:lnTo>
                  <a:lnTo>
                    <a:pt x="90" y="1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5" name="Freeform 63">
              <a:extLst>
                <a:ext uri="{FF2B5EF4-FFF2-40B4-BE49-F238E27FC236}">
                  <a16:creationId xmlns:a16="http://schemas.microsoft.com/office/drawing/2014/main" id="{3DBE80B7-71B9-7D48-8213-5B2118B8CD06}"/>
                </a:ext>
              </a:extLst>
            </p:cNvPr>
            <p:cNvSpPr>
              <a:spLocks/>
            </p:cNvSpPr>
            <p:nvPr/>
          </p:nvSpPr>
          <p:spPr bwMode="auto">
            <a:xfrm>
              <a:off x="-5265738" y="3816351"/>
              <a:ext cx="60325" cy="96838"/>
            </a:xfrm>
            <a:custGeom>
              <a:avLst/>
              <a:gdLst>
                <a:gd name="T0" fmla="*/ 50 w 114"/>
                <a:gd name="T1" fmla="*/ 183 h 183"/>
                <a:gd name="T2" fmla="*/ 114 w 114"/>
                <a:gd name="T3" fmla="*/ 100 h 183"/>
                <a:gd name="T4" fmla="*/ 37 w 114"/>
                <a:gd name="T5" fmla="*/ 0 h 183"/>
                <a:gd name="T6" fmla="*/ 26 w 114"/>
                <a:gd name="T7" fmla="*/ 0 h 183"/>
                <a:gd name="T8" fmla="*/ 0 w 114"/>
                <a:gd name="T9" fmla="*/ 38 h 183"/>
                <a:gd name="T10" fmla="*/ 24 w 114"/>
                <a:gd name="T11" fmla="*/ 94 h 183"/>
                <a:gd name="T12" fmla="*/ 10 w 114"/>
                <a:gd name="T13" fmla="*/ 163 h 183"/>
                <a:gd name="T14" fmla="*/ 4 w 114"/>
                <a:gd name="T15" fmla="*/ 160 h 183"/>
                <a:gd name="T16" fmla="*/ 17 w 114"/>
                <a:gd name="T17" fmla="*/ 183 h 183"/>
                <a:gd name="T18" fmla="*/ 50 w 114"/>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83">
                  <a:moveTo>
                    <a:pt x="50" y="183"/>
                  </a:moveTo>
                  <a:lnTo>
                    <a:pt x="114" y="100"/>
                  </a:lnTo>
                  <a:lnTo>
                    <a:pt x="37" y="0"/>
                  </a:lnTo>
                  <a:lnTo>
                    <a:pt x="26" y="0"/>
                  </a:lnTo>
                  <a:lnTo>
                    <a:pt x="0" y="38"/>
                  </a:lnTo>
                  <a:lnTo>
                    <a:pt x="24" y="94"/>
                  </a:lnTo>
                  <a:lnTo>
                    <a:pt x="10" y="163"/>
                  </a:lnTo>
                  <a:lnTo>
                    <a:pt x="4" y="160"/>
                  </a:lnTo>
                  <a:lnTo>
                    <a:pt x="17" y="183"/>
                  </a:lnTo>
                  <a:lnTo>
                    <a:pt x="50" y="18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6" name="Freeform 64">
              <a:extLst>
                <a:ext uri="{FF2B5EF4-FFF2-40B4-BE49-F238E27FC236}">
                  <a16:creationId xmlns:a16="http://schemas.microsoft.com/office/drawing/2014/main" id="{C77B3B7E-3A71-BF6A-9498-CD1068F7A523}"/>
                </a:ext>
              </a:extLst>
            </p:cNvPr>
            <p:cNvSpPr>
              <a:spLocks/>
            </p:cNvSpPr>
            <p:nvPr/>
          </p:nvSpPr>
          <p:spPr bwMode="auto">
            <a:xfrm>
              <a:off x="-5607050" y="4192589"/>
              <a:ext cx="282575" cy="325438"/>
            </a:xfrm>
            <a:custGeom>
              <a:avLst/>
              <a:gdLst>
                <a:gd name="T0" fmla="*/ 46 w 535"/>
                <a:gd name="T1" fmla="*/ 481 h 614"/>
                <a:gd name="T2" fmla="*/ 101 w 535"/>
                <a:gd name="T3" fmla="*/ 614 h 614"/>
                <a:gd name="T4" fmla="*/ 153 w 535"/>
                <a:gd name="T5" fmla="*/ 562 h 614"/>
                <a:gd name="T6" fmla="*/ 317 w 535"/>
                <a:gd name="T7" fmla="*/ 562 h 614"/>
                <a:gd name="T8" fmla="*/ 341 w 535"/>
                <a:gd name="T9" fmla="*/ 459 h 614"/>
                <a:gd name="T10" fmla="*/ 450 w 535"/>
                <a:gd name="T11" fmla="*/ 431 h 614"/>
                <a:gd name="T12" fmla="*/ 501 w 535"/>
                <a:gd name="T13" fmla="*/ 459 h 614"/>
                <a:gd name="T14" fmla="*/ 535 w 535"/>
                <a:gd name="T15" fmla="*/ 403 h 614"/>
                <a:gd name="T16" fmla="*/ 485 w 535"/>
                <a:gd name="T17" fmla="*/ 291 h 614"/>
                <a:gd name="T18" fmla="*/ 408 w 535"/>
                <a:gd name="T19" fmla="*/ 279 h 614"/>
                <a:gd name="T20" fmla="*/ 387 w 535"/>
                <a:gd name="T21" fmla="*/ 177 h 614"/>
                <a:gd name="T22" fmla="*/ 199 w 535"/>
                <a:gd name="T23" fmla="*/ 101 h 614"/>
                <a:gd name="T24" fmla="*/ 165 w 535"/>
                <a:gd name="T25" fmla="*/ 0 h 614"/>
                <a:gd name="T26" fmla="*/ 2 w 535"/>
                <a:gd name="T27" fmla="*/ 73 h 614"/>
                <a:gd name="T28" fmla="*/ 4 w 535"/>
                <a:gd name="T29" fmla="*/ 78 h 614"/>
                <a:gd name="T30" fmla="*/ 4 w 535"/>
                <a:gd name="T31" fmla="*/ 354 h 614"/>
                <a:gd name="T32" fmla="*/ 0 w 535"/>
                <a:gd name="T33" fmla="*/ 359 h 614"/>
                <a:gd name="T34" fmla="*/ 43 w 535"/>
                <a:gd name="T35" fmla="*/ 426 h 614"/>
                <a:gd name="T36" fmla="*/ 46 w 535"/>
                <a:gd name="T37" fmla="*/ 4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5" h="614">
                  <a:moveTo>
                    <a:pt x="46" y="481"/>
                  </a:moveTo>
                  <a:lnTo>
                    <a:pt x="101" y="614"/>
                  </a:lnTo>
                  <a:lnTo>
                    <a:pt x="153" y="562"/>
                  </a:lnTo>
                  <a:lnTo>
                    <a:pt x="317" y="562"/>
                  </a:lnTo>
                  <a:lnTo>
                    <a:pt x="341" y="459"/>
                  </a:lnTo>
                  <a:lnTo>
                    <a:pt x="450" y="431"/>
                  </a:lnTo>
                  <a:lnTo>
                    <a:pt x="501" y="459"/>
                  </a:lnTo>
                  <a:lnTo>
                    <a:pt x="535" y="403"/>
                  </a:lnTo>
                  <a:lnTo>
                    <a:pt x="485" y="291"/>
                  </a:lnTo>
                  <a:lnTo>
                    <a:pt x="408" y="279"/>
                  </a:lnTo>
                  <a:lnTo>
                    <a:pt x="387" y="177"/>
                  </a:lnTo>
                  <a:lnTo>
                    <a:pt x="199" y="101"/>
                  </a:lnTo>
                  <a:lnTo>
                    <a:pt x="165" y="0"/>
                  </a:lnTo>
                  <a:lnTo>
                    <a:pt x="2" y="73"/>
                  </a:lnTo>
                  <a:lnTo>
                    <a:pt x="4" y="78"/>
                  </a:lnTo>
                  <a:lnTo>
                    <a:pt x="4" y="354"/>
                  </a:lnTo>
                  <a:lnTo>
                    <a:pt x="0" y="359"/>
                  </a:lnTo>
                  <a:lnTo>
                    <a:pt x="43" y="426"/>
                  </a:lnTo>
                  <a:lnTo>
                    <a:pt x="46" y="4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7" name="Freeform 65">
              <a:extLst>
                <a:ext uri="{FF2B5EF4-FFF2-40B4-BE49-F238E27FC236}">
                  <a16:creationId xmlns:a16="http://schemas.microsoft.com/office/drawing/2014/main" id="{93964C68-C47E-3CF2-AF62-49B5868BA0ED}"/>
                </a:ext>
              </a:extLst>
            </p:cNvPr>
            <p:cNvSpPr>
              <a:spLocks/>
            </p:cNvSpPr>
            <p:nvPr/>
          </p:nvSpPr>
          <p:spPr bwMode="auto">
            <a:xfrm>
              <a:off x="-5643563" y="4383089"/>
              <a:ext cx="258763" cy="1095375"/>
            </a:xfrm>
            <a:custGeom>
              <a:avLst/>
              <a:gdLst>
                <a:gd name="T0" fmla="*/ 216 w 489"/>
                <a:gd name="T1" fmla="*/ 1851 h 2069"/>
                <a:gd name="T2" fmla="*/ 195 w 489"/>
                <a:gd name="T3" fmla="*/ 1751 h 2069"/>
                <a:gd name="T4" fmla="*/ 148 w 489"/>
                <a:gd name="T5" fmla="*/ 1765 h 2069"/>
                <a:gd name="T6" fmla="*/ 137 w 489"/>
                <a:gd name="T7" fmla="*/ 1663 h 2069"/>
                <a:gd name="T8" fmla="*/ 167 w 489"/>
                <a:gd name="T9" fmla="*/ 1645 h 2069"/>
                <a:gd name="T10" fmla="*/ 161 w 489"/>
                <a:gd name="T11" fmla="*/ 1373 h 2069"/>
                <a:gd name="T12" fmla="*/ 108 w 489"/>
                <a:gd name="T13" fmla="*/ 1220 h 2069"/>
                <a:gd name="T14" fmla="*/ 123 w 489"/>
                <a:gd name="T15" fmla="*/ 1046 h 2069"/>
                <a:gd name="T16" fmla="*/ 108 w 489"/>
                <a:gd name="T17" fmla="*/ 890 h 2069"/>
                <a:gd name="T18" fmla="*/ 133 w 489"/>
                <a:gd name="T19" fmla="*/ 775 h 2069"/>
                <a:gd name="T20" fmla="*/ 94 w 489"/>
                <a:gd name="T21" fmla="*/ 657 h 2069"/>
                <a:gd name="T22" fmla="*/ 115 w 489"/>
                <a:gd name="T23" fmla="*/ 521 h 2069"/>
                <a:gd name="T24" fmla="*/ 150 w 489"/>
                <a:gd name="T25" fmla="*/ 442 h 2069"/>
                <a:gd name="T26" fmla="*/ 141 w 489"/>
                <a:gd name="T27" fmla="*/ 334 h 2069"/>
                <a:gd name="T28" fmla="*/ 199 w 489"/>
                <a:gd name="T29" fmla="*/ 255 h 2069"/>
                <a:gd name="T30" fmla="*/ 187 w 489"/>
                <a:gd name="T31" fmla="*/ 237 h 2069"/>
                <a:gd name="T32" fmla="*/ 170 w 489"/>
                <a:gd name="T33" fmla="*/ 255 h 2069"/>
                <a:gd name="T34" fmla="*/ 115 w 489"/>
                <a:gd name="T35" fmla="*/ 122 h 2069"/>
                <a:gd name="T36" fmla="*/ 112 w 489"/>
                <a:gd name="T37" fmla="*/ 67 h 2069"/>
                <a:gd name="T38" fmla="*/ 69 w 489"/>
                <a:gd name="T39" fmla="*/ 0 h 2069"/>
                <a:gd name="T40" fmla="*/ 17 w 489"/>
                <a:gd name="T41" fmla="*/ 44 h 2069"/>
                <a:gd name="T42" fmla="*/ 26 w 489"/>
                <a:gd name="T43" fmla="*/ 51 h 2069"/>
                <a:gd name="T44" fmla="*/ 30 w 489"/>
                <a:gd name="T45" fmla="*/ 624 h 2069"/>
                <a:gd name="T46" fmla="*/ 0 w 489"/>
                <a:gd name="T47" fmla="*/ 1004 h 2069"/>
                <a:gd name="T48" fmla="*/ 17 w 489"/>
                <a:gd name="T49" fmla="*/ 1170 h 2069"/>
                <a:gd name="T50" fmla="*/ 73 w 489"/>
                <a:gd name="T51" fmla="*/ 1239 h 2069"/>
                <a:gd name="T52" fmla="*/ 60 w 489"/>
                <a:gd name="T53" fmla="*/ 1374 h 2069"/>
                <a:gd name="T54" fmla="*/ 43 w 489"/>
                <a:gd name="T55" fmla="*/ 1471 h 2069"/>
                <a:gd name="T56" fmla="*/ 0 w 489"/>
                <a:gd name="T57" fmla="*/ 1518 h 2069"/>
                <a:gd name="T58" fmla="*/ 39 w 489"/>
                <a:gd name="T59" fmla="*/ 1598 h 2069"/>
                <a:gd name="T60" fmla="*/ 82 w 489"/>
                <a:gd name="T61" fmla="*/ 1792 h 2069"/>
                <a:gd name="T62" fmla="*/ 196 w 489"/>
                <a:gd name="T63" fmla="*/ 1968 h 2069"/>
                <a:gd name="T64" fmla="*/ 349 w 489"/>
                <a:gd name="T65" fmla="*/ 2069 h 2069"/>
                <a:gd name="T66" fmla="*/ 467 w 489"/>
                <a:gd name="T67" fmla="*/ 2069 h 2069"/>
                <a:gd name="T68" fmla="*/ 489 w 489"/>
                <a:gd name="T69" fmla="*/ 2046 h 2069"/>
                <a:gd name="T70" fmla="*/ 356 w 489"/>
                <a:gd name="T71" fmla="*/ 1851 h 2069"/>
                <a:gd name="T72" fmla="*/ 216 w 489"/>
                <a:gd name="T73" fmla="*/ 1851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9" h="2069">
                  <a:moveTo>
                    <a:pt x="216" y="1851"/>
                  </a:moveTo>
                  <a:lnTo>
                    <a:pt x="195" y="1751"/>
                  </a:lnTo>
                  <a:lnTo>
                    <a:pt x="148" y="1765"/>
                  </a:lnTo>
                  <a:lnTo>
                    <a:pt x="137" y="1663"/>
                  </a:lnTo>
                  <a:lnTo>
                    <a:pt x="167" y="1645"/>
                  </a:lnTo>
                  <a:lnTo>
                    <a:pt x="161" y="1373"/>
                  </a:lnTo>
                  <a:lnTo>
                    <a:pt x="108" y="1220"/>
                  </a:lnTo>
                  <a:lnTo>
                    <a:pt x="123" y="1046"/>
                  </a:lnTo>
                  <a:lnTo>
                    <a:pt x="108" y="890"/>
                  </a:lnTo>
                  <a:lnTo>
                    <a:pt x="133" y="775"/>
                  </a:lnTo>
                  <a:lnTo>
                    <a:pt x="94" y="657"/>
                  </a:lnTo>
                  <a:lnTo>
                    <a:pt x="115" y="521"/>
                  </a:lnTo>
                  <a:lnTo>
                    <a:pt x="150" y="442"/>
                  </a:lnTo>
                  <a:lnTo>
                    <a:pt x="141" y="334"/>
                  </a:lnTo>
                  <a:lnTo>
                    <a:pt x="199" y="255"/>
                  </a:lnTo>
                  <a:lnTo>
                    <a:pt x="187" y="237"/>
                  </a:lnTo>
                  <a:lnTo>
                    <a:pt x="170" y="255"/>
                  </a:lnTo>
                  <a:lnTo>
                    <a:pt x="115" y="122"/>
                  </a:lnTo>
                  <a:lnTo>
                    <a:pt x="112" y="67"/>
                  </a:lnTo>
                  <a:lnTo>
                    <a:pt x="69" y="0"/>
                  </a:lnTo>
                  <a:lnTo>
                    <a:pt x="17" y="44"/>
                  </a:lnTo>
                  <a:lnTo>
                    <a:pt x="26" y="51"/>
                  </a:lnTo>
                  <a:lnTo>
                    <a:pt x="30" y="624"/>
                  </a:lnTo>
                  <a:lnTo>
                    <a:pt x="0" y="1004"/>
                  </a:lnTo>
                  <a:lnTo>
                    <a:pt x="17" y="1170"/>
                  </a:lnTo>
                  <a:lnTo>
                    <a:pt x="73" y="1239"/>
                  </a:lnTo>
                  <a:lnTo>
                    <a:pt x="60" y="1374"/>
                  </a:lnTo>
                  <a:lnTo>
                    <a:pt x="43" y="1471"/>
                  </a:lnTo>
                  <a:lnTo>
                    <a:pt x="0" y="1518"/>
                  </a:lnTo>
                  <a:lnTo>
                    <a:pt x="39" y="1598"/>
                  </a:lnTo>
                  <a:lnTo>
                    <a:pt x="82" y="1792"/>
                  </a:lnTo>
                  <a:lnTo>
                    <a:pt x="196" y="1968"/>
                  </a:lnTo>
                  <a:lnTo>
                    <a:pt x="349" y="2069"/>
                  </a:lnTo>
                  <a:lnTo>
                    <a:pt x="467" y="2069"/>
                  </a:lnTo>
                  <a:lnTo>
                    <a:pt x="489" y="2046"/>
                  </a:lnTo>
                  <a:lnTo>
                    <a:pt x="356" y="1851"/>
                  </a:lnTo>
                  <a:lnTo>
                    <a:pt x="216" y="185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8" name="Freeform 66">
              <a:extLst>
                <a:ext uri="{FF2B5EF4-FFF2-40B4-BE49-F238E27FC236}">
                  <a16:creationId xmlns:a16="http://schemas.microsoft.com/office/drawing/2014/main" id="{CB95BC30-9C2B-10A0-CBD2-9CA1C72AB899}"/>
                </a:ext>
              </a:extLst>
            </p:cNvPr>
            <p:cNvSpPr>
              <a:spLocks/>
            </p:cNvSpPr>
            <p:nvPr/>
          </p:nvSpPr>
          <p:spPr bwMode="auto">
            <a:xfrm>
              <a:off x="-5438775" y="4421189"/>
              <a:ext cx="198438" cy="203200"/>
            </a:xfrm>
            <a:custGeom>
              <a:avLst/>
              <a:gdLst>
                <a:gd name="T0" fmla="*/ 218 w 376"/>
                <a:gd name="T1" fmla="*/ 276 h 384"/>
                <a:gd name="T2" fmla="*/ 218 w 376"/>
                <a:gd name="T3" fmla="*/ 331 h 384"/>
                <a:gd name="T4" fmla="*/ 191 w 376"/>
                <a:gd name="T5" fmla="*/ 384 h 384"/>
                <a:gd name="T6" fmla="*/ 311 w 376"/>
                <a:gd name="T7" fmla="*/ 384 h 384"/>
                <a:gd name="T8" fmla="*/ 376 w 376"/>
                <a:gd name="T9" fmla="*/ 207 h 384"/>
                <a:gd name="T10" fmla="*/ 321 w 376"/>
                <a:gd name="T11" fmla="*/ 216 h 384"/>
                <a:gd name="T12" fmla="*/ 299 w 376"/>
                <a:gd name="T13" fmla="*/ 128 h 384"/>
                <a:gd name="T14" fmla="*/ 218 w 376"/>
                <a:gd name="T15" fmla="*/ 132 h 384"/>
                <a:gd name="T16" fmla="*/ 187 w 376"/>
                <a:gd name="T17" fmla="*/ 23 h 384"/>
                <a:gd name="T18" fmla="*/ 184 w 376"/>
                <a:gd name="T19" fmla="*/ 28 h 384"/>
                <a:gd name="T20" fmla="*/ 133 w 376"/>
                <a:gd name="T21" fmla="*/ 0 h 384"/>
                <a:gd name="T22" fmla="*/ 24 w 376"/>
                <a:gd name="T23" fmla="*/ 28 h 384"/>
                <a:gd name="T24" fmla="*/ 0 w 376"/>
                <a:gd name="T25" fmla="*/ 128 h 384"/>
                <a:gd name="T26" fmla="*/ 74 w 376"/>
                <a:gd name="T27" fmla="*/ 209 h 384"/>
                <a:gd name="T28" fmla="*/ 218 w 376"/>
                <a:gd name="T29" fmla="*/ 27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384">
                  <a:moveTo>
                    <a:pt x="218" y="276"/>
                  </a:moveTo>
                  <a:lnTo>
                    <a:pt x="218" y="331"/>
                  </a:lnTo>
                  <a:lnTo>
                    <a:pt x="191" y="384"/>
                  </a:lnTo>
                  <a:lnTo>
                    <a:pt x="311" y="384"/>
                  </a:lnTo>
                  <a:lnTo>
                    <a:pt x="376" y="207"/>
                  </a:lnTo>
                  <a:lnTo>
                    <a:pt x="321" y="216"/>
                  </a:lnTo>
                  <a:lnTo>
                    <a:pt x="299" y="128"/>
                  </a:lnTo>
                  <a:lnTo>
                    <a:pt x="218" y="132"/>
                  </a:lnTo>
                  <a:lnTo>
                    <a:pt x="187" y="23"/>
                  </a:lnTo>
                  <a:lnTo>
                    <a:pt x="184" y="28"/>
                  </a:lnTo>
                  <a:lnTo>
                    <a:pt x="133" y="0"/>
                  </a:lnTo>
                  <a:lnTo>
                    <a:pt x="24" y="28"/>
                  </a:lnTo>
                  <a:lnTo>
                    <a:pt x="0" y="128"/>
                  </a:lnTo>
                  <a:lnTo>
                    <a:pt x="74" y="209"/>
                  </a:lnTo>
                  <a:lnTo>
                    <a:pt x="218" y="27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9" name="Freeform 67">
              <a:extLst>
                <a:ext uri="{FF2B5EF4-FFF2-40B4-BE49-F238E27FC236}">
                  <a16:creationId xmlns:a16="http://schemas.microsoft.com/office/drawing/2014/main" id="{E6659528-FBB4-4CF9-A0D6-02DAD09A2B03}"/>
                </a:ext>
              </a:extLst>
            </p:cNvPr>
            <p:cNvSpPr>
              <a:spLocks/>
            </p:cNvSpPr>
            <p:nvPr/>
          </p:nvSpPr>
          <p:spPr bwMode="auto">
            <a:xfrm>
              <a:off x="-5324475" y="4692651"/>
              <a:ext cx="141288" cy="141288"/>
            </a:xfrm>
            <a:custGeom>
              <a:avLst/>
              <a:gdLst>
                <a:gd name="T0" fmla="*/ 0 w 266"/>
                <a:gd name="T1" fmla="*/ 182 h 265"/>
                <a:gd name="T2" fmla="*/ 25 w 266"/>
                <a:gd name="T3" fmla="*/ 212 h 265"/>
                <a:gd name="T4" fmla="*/ 204 w 266"/>
                <a:gd name="T5" fmla="*/ 265 h 265"/>
                <a:gd name="T6" fmla="*/ 266 w 266"/>
                <a:gd name="T7" fmla="*/ 156 h 265"/>
                <a:gd name="T8" fmla="*/ 38 w 266"/>
                <a:gd name="T9" fmla="*/ 0 h 265"/>
                <a:gd name="T10" fmla="*/ 0 w 266"/>
                <a:gd name="T11" fmla="*/ 182 h 265"/>
              </a:gdLst>
              <a:ahLst/>
              <a:cxnLst>
                <a:cxn ang="0">
                  <a:pos x="T0" y="T1"/>
                </a:cxn>
                <a:cxn ang="0">
                  <a:pos x="T2" y="T3"/>
                </a:cxn>
                <a:cxn ang="0">
                  <a:pos x="T4" y="T5"/>
                </a:cxn>
                <a:cxn ang="0">
                  <a:pos x="T6" y="T7"/>
                </a:cxn>
                <a:cxn ang="0">
                  <a:pos x="T8" y="T9"/>
                </a:cxn>
                <a:cxn ang="0">
                  <a:pos x="T10" y="T11"/>
                </a:cxn>
              </a:cxnLst>
              <a:rect l="0" t="0" r="r" b="b"/>
              <a:pathLst>
                <a:path w="266" h="265">
                  <a:moveTo>
                    <a:pt x="0" y="182"/>
                  </a:moveTo>
                  <a:lnTo>
                    <a:pt x="25" y="212"/>
                  </a:lnTo>
                  <a:lnTo>
                    <a:pt x="204" y="265"/>
                  </a:lnTo>
                  <a:lnTo>
                    <a:pt x="266" y="156"/>
                  </a:lnTo>
                  <a:lnTo>
                    <a:pt x="38" y="0"/>
                  </a:lnTo>
                  <a:lnTo>
                    <a:pt x="0" y="1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0" name="Freeform 68">
              <a:extLst>
                <a:ext uri="{FF2B5EF4-FFF2-40B4-BE49-F238E27FC236}">
                  <a16:creationId xmlns:a16="http://schemas.microsoft.com/office/drawing/2014/main" id="{94DF3063-2AF1-8C7D-E9D6-BC80A7BA48AF}"/>
                </a:ext>
              </a:extLst>
            </p:cNvPr>
            <p:cNvSpPr>
              <a:spLocks/>
            </p:cNvSpPr>
            <p:nvPr/>
          </p:nvSpPr>
          <p:spPr bwMode="auto">
            <a:xfrm>
              <a:off x="-5594350" y="4489451"/>
              <a:ext cx="369888" cy="976313"/>
            </a:xfrm>
            <a:custGeom>
              <a:avLst/>
              <a:gdLst>
                <a:gd name="T0" fmla="*/ 699 w 699"/>
                <a:gd name="T1" fmla="*/ 233 h 1846"/>
                <a:gd name="T2" fmla="*/ 699 w 699"/>
                <a:gd name="T3" fmla="*/ 181 h 1846"/>
                <a:gd name="T4" fmla="*/ 643 w 699"/>
                <a:gd name="T5" fmla="*/ 147 h 1846"/>
                <a:gd name="T6" fmla="*/ 603 w 699"/>
                <a:gd name="T7" fmla="*/ 256 h 1846"/>
                <a:gd name="T8" fmla="*/ 483 w 699"/>
                <a:gd name="T9" fmla="*/ 256 h 1846"/>
                <a:gd name="T10" fmla="*/ 510 w 699"/>
                <a:gd name="T11" fmla="*/ 203 h 1846"/>
                <a:gd name="T12" fmla="*/ 510 w 699"/>
                <a:gd name="T13" fmla="*/ 148 h 1846"/>
                <a:gd name="T14" fmla="*/ 366 w 699"/>
                <a:gd name="T15" fmla="*/ 81 h 1846"/>
                <a:gd name="T16" fmla="*/ 292 w 699"/>
                <a:gd name="T17" fmla="*/ 0 h 1846"/>
                <a:gd name="T18" fmla="*/ 292 w 699"/>
                <a:gd name="T19" fmla="*/ 3 h 1846"/>
                <a:gd name="T20" fmla="*/ 128 w 699"/>
                <a:gd name="T21" fmla="*/ 3 h 1846"/>
                <a:gd name="T22" fmla="*/ 93 w 699"/>
                <a:gd name="T23" fmla="*/ 37 h 1846"/>
                <a:gd name="T24" fmla="*/ 105 w 699"/>
                <a:gd name="T25" fmla="*/ 55 h 1846"/>
                <a:gd name="T26" fmla="*/ 47 w 699"/>
                <a:gd name="T27" fmla="*/ 134 h 1846"/>
                <a:gd name="T28" fmla="*/ 56 w 699"/>
                <a:gd name="T29" fmla="*/ 242 h 1846"/>
                <a:gd name="T30" fmla="*/ 21 w 699"/>
                <a:gd name="T31" fmla="*/ 321 h 1846"/>
                <a:gd name="T32" fmla="*/ 0 w 699"/>
                <a:gd name="T33" fmla="*/ 457 h 1846"/>
                <a:gd name="T34" fmla="*/ 39 w 699"/>
                <a:gd name="T35" fmla="*/ 575 h 1846"/>
                <a:gd name="T36" fmla="*/ 14 w 699"/>
                <a:gd name="T37" fmla="*/ 690 h 1846"/>
                <a:gd name="T38" fmla="*/ 29 w 699"/>
                <a:gd name="T39" fmla="*/ 846 h 1846"/>
                <a:gd name="T40" fmla="*/ 14 w 699"/>
                <a:gd name="T41" fmla="*/ 1020 h 1846"/>
                <a:gd name="T42" fmla="*/ 67 w 699"/>
                <a:gd name="T43" fmla="*/ 1173 h 1846"/>
                <a:gd name="T44" fmla="*/ 73 w 699"/>
                <a:gd name="T45" fmla="*/ 1445 h 1846"/>
                <a:gd name="T46" fmla="*/ 43 w 699"/>
                <a:gd name="T47" fmla="*/ 1463 h 1846"/>
                <a:gd name="T48" fmla="*/ 54 w 699"/>
                <a:gd name="T49" fmla="*/ 1565 h 1846"/>
                <a:gd name="T50" fmla="*/ 101 w 699"/>
                <a:gd name="T51" fmla="*/ 1551 h 1846"/>
                <a:gd name="T52" fmla="*/ 122 w 699"/>
                <a:gd name="T53" fmla="*/ 1651 h 1846"/>
                <a:gd name="T54" fmla="*/ 262 w 699"/>
                <a:gd name="T55" fmla="*/ 1651 h 1846"/>
                <a:gd name="T56" fmla="*/ 395 w 699"/>
                <a:gd name="T57" fmla="*/ 1846 h 1846"/>
                <a:gd name="T58" fmla="*/ 434 w 699"/>
                <a:gd name="T59" fmla="*/ 1804 h 1846"/>
                <a:gd name="T60" fmla="*/ 225 w 699"/>
                <a:gd name="T61" fmla="*/ 1572 h 1846"/>
                <a:gd name="T62" fmla="*/ 330 w 699"/>
                <a:gd name="T63" fmla="*/ 1336 h 1846"/>
                <a:gd name="T64" fmla="*/ 225 w 699"/>
                <a:gd name="T65" fmla="*/ 1275 h 1846"/>
                <a:gd name="T66" fmla="*/ 303 w 699"/>
                <a:gd name="T67" fmla="*/ 1206 h 1846"/>
                <a:gd name="T68" fmla="*/ 360 w 699"/>
                <a:gd name="T69" fmla="*/ 1039 h 1846"/>
                <a:gd name="T70" fmla="*/ 290 w 699"/>
                <a:gd name="T71" fmla="*/ 970 h 1846"/>
                <a:gd name="T72" fmla="*/ 395 w 699"/>
                <a:gd name="T73" fmla="*/ 991 h 1846"/>
                <a:gd name="T74" fmla="*/ 395 w 699"/>
                <a:gd name="T75" fmla="*/ 860 h 1846"/>
                <a:gd name="T76" fmla="*/ 591 w 699"/>
                <a:gd name="T77" fmla="*/ 821 h 1846"/>
                <a:gd name="T78" fmla="*/ 619 w 699"/>
                <a:gd name="T79" fmla="*/ 703 h 1846"/>
                <a:gd name="T80" fmla="*/ 522 w 699"/>
                <a:gd name="T81" fmla="*/ 594 h 1846"/>
                <a:gd name="T82" fmla="*/ 535 w 699"/>
                <a:gd name="T83" fmla="*/ 598 h 1846"/>
                <a:gd name="T84" fmla="*/ 510 w 699"/>
                <a:gd name="T85" fmla="*/ 568 h 1846"/>
                <a:gd name="T86" fmla="*/ 548 w 699"/>
                <a:gd name="T87" fmla="*/ 386 h 1846"/>
                <a:gd name="T88" fmla="*/ 558 w 699"/>
                <a:gd name="T89" fmla="*/ 393 h 1846"/>
                <a:gd name="T90" fmla="*/ 582 w 699"/>
                <a:gd name="T91" fmla="*/ 341 h 1846"/>
                <a:gd name="T92" fmla="*/ 699 w 699"/>
                <a:gd name="T93" fmla="*/ 23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1846">
                  <a:moveTo>
                    <a:pt x="699" y="233"/>
                  </a:moveTo>
                  <a:lnTo>
                    <a:pt x="699" y="181"/>
                  </a:lnTo>
                  <a:lnTo>
                    <a:pt x="643" y="147"/>
                  </a:lnTo>
                  <a:lnTo>
                    <a:pt x="603" y="256"/>
                  </a:lnTo>
                  <a:lnTo>
                    <a:pt x="483" y="256"/>
                  </a:lnTo>
                  <a:lnTo>
                    <a:pt x="510" y="203"/>
                  </a:lnTo>
                  <a:lnTo>
                    <a:pt x="510" y="148"/>
                  </a:lnTo>
                  <a:lnTo>
                    <a:pt x="366" y="81"/>
                  </a:lnTo>
                  <a:lnTo>
                    <a:pt x="292" y="0"/>
                  </a:lnTo>
                  <a:lnTo>
                    <a:pt x="292" y="3"/>
                  </a:lnTo>
                  <a:lnTo>
                    <a:pt x="128" y="3"/>
                  </a:lnTo>
                  <a:lnTo>
                    <a:pt x="93" y="37"/>
                  </a:lnTo>
                  <a:lnTo>
                    <a:pt x="105" y="55"/>
                  </a:lnTo>
                  <a:lnTo>
                    <a:pt x="47" y="134"/>
                  </a:lnTo>
                  <a:lnTo>
                    <a:pt x="56" y="242"/>
                  </a:lnTo>
                  <a:lnTo>
                    <a:pt x="21" y="321"/>
                  </a:lnTo>
                  <a:lnTo>
                    <a:pt x="0" y="457"/>
                  </a:lnTo>
                  <a:lnTo>
                    <a:pt x="39" y="575"/>
                  </a:lnTo>
                  <a:lnTo>
                    <a:pt x="14" y="690"/>
                  </a:lnTo>
                  <a:lnTo>
                    <a:pt x="29" y="846"/>
                  </a:lnTo>
                  <a:lnTo>
                    <a:pt x="14" y="1020"/>
                  </a:lnTo>
                  <a:lnTo>
                    <a:pt x="67" y="1173"/>
                  </a:lnTo>
                  <a:lnTo>
                    <a:pt x="73" y="1445"/>
                  </a:lnTo>
                  <a:lnTo>
                    <a:pt x="43" y="1463"/>
                  </a:lnTo>
                  <a:lnTo>
                    <a:pt x="54" y="1565"/>
                  </a:lnTo>
                  <a:lnTo>
                    <a:pt x="101" y="1551"/>
                  </a:lnTo>
                  <a:lnTo>
                    <a:pt x="122" y="1651"/>
                  </a:lnTo>
                  <a:lnTo>
                    <a:pt x="262" y="1651"/>
                  </a:lnTo>
                  <a:lnTo>
                    <a:pt x="395" y="1846"/>
                  </a:lnTo>
                  <a:lnTo>
                    <a:pt x="434" y="1804"/>
                  </a:lnTo>
                  <a:lnTo>
                    <a:pt x="225" y="1572"/>
                  </a:lnTo>
                  <a:lnTo>
                    <a:pt x="330" y="1336"/>
                  </a:lnTo>
                  <a:lnTo>
                    <a:pt x="225" y="1275"/>
                  </a:lnTo>
                  <a:lnTo>
                    <a:pt x="303" y="1206"/>
                  </a:lnTo>
                  <a:lnTo>
                    <a:pt x="360" y="1039"/>
                  </a:lnTo>
                  <a:lnTo>
                    <a:pt x="290" y="970"/>
                  </a:lnTo>
                  <a:lnTo>
                    <a:pt x="395" y="991"/>
                  </a:lnTo>
                  <a:lnTo>
                    <a:pt x="395" y="860"/>
                  </a:lnTo>
                  <a:lnTo>
                    <a:pt x="591" y="821"/>
                  </a:lnTo>
                  <a:lnTo>
                    <a:pt x="619" y="703"/>
                  </a:lnTo>
                  <a:lnTo>
                    <a:pt x="522" y="594"/>
                  </a:lnTo>
                  <a:lnTo>
                    <a:pt x="535" y="598"/>
                  </a:lnTo>
                  <a:lnTo>
                    <a:pt x="510" y="568"/>
                  </a:lnTo>
                  <a:lnTo>
                    <a:pt x="548" y="386"/>
                  </a:lnTo>
                  <a:lnTo>
                    <a:pt x="558" y="393"/>
                  </a:lnTo>
                  <a:lnTo>
                    <a:pt x="582" y="341"/>
                  </a:lnTo>
                  <a:lnTo>
                    <a:pt x="699" y="2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1" name="Freeform 69">
              <a:extLst>
                <a:ext uri="{FF2B5EF4-FFF2-40B4-BE49-F238E27FC236}">
                  <a16:creationId xmlns:a16="http://schemas.microsoft.com/office/drawing/2014/main" id="{14D0D5B7-88A0-F9F6-0935-A695DE95E7E6}"/>
                </a:ext>
              </a:extLst>
            </p:cNvPr>
            <p:cNvSpPr>
              <a:spLocks/>
            </p:cNvSpPr>
            <p:nvPr/>
          </p:nvSpPr>
          <p:spPr bwMode="auto">
            <a:xfrm>
              <a:off x="-5715000" y="3840164"/>
              <a:ext cx="914400" cy="935038"/>
            </a:xfrm>
            <a:custGeom>
              <a:avLst/>
              <a:gdLst>
                <a:gd name="T0" fmla="*/ 1680 w 1728"/>
                <a:gd name="T1" fmla="*/ 450 h 1769"/>
                <a:gd name="T2" fmla="*/ 1379 w 1728"/>
                <a:gd name="T3" fmla="*/ 328 h 1769"/>
                <a:gd name="T4" fmla="*/ 1157 w 1728"/>
                <a:gd name="T5" fmla="*/ 269 h 1769"/>
                <a:gd name="T6" fmla="*/ 1021 w 1728"/>
                <a:gd name="T7" fmla="*/ 209 h 1769"/>
                <a:gd name="T8" fmla="*/ 1034 w 1728"/>
                <a:gd name="T9" fmla="*/ 149 h 1769"/>
                <a:gd name="T10" fmla="*/ 962 w 1728"/>
                <a:gd name="T11" fmla="*/ 57 h 1769"/>
                <a:gd name="T12" fmla="*/ 898 w 1728"/>
                <a:gd name="T13" fmla="*/ 140 h 1769"/>
                <a:gd name="T14" fmla="*/ 865 w 1728"/>
                <a:gd name="T15" fmla="*/ 140 h 1769"/>
                <a:gd name="T16" fmla="*/ 852 w 1728"/>
                <a:gd name="T17" fmla="*/ 117 h 1769"/>
                <a:gd name="T18" fmla="*/ 789 w 1728"/>
                <a:gd name="T19" fmla="*/ 98 h 1769"/>
                <a:gd name="T20" fmla="*/ 789 w 1728"/>
                <a:gd name="T21" fmla="*/ 140 h 1769"/>
                <a:gd name="T22" fmla="*/ 763 w 1728"/>
                <a:gd name="T23" fmla="*/ 130 h 1769"/>
                <a:gd name="T24" fmla="*/ 660 w 1728"/>
                <a:gd name="T25" fmla="*/ 179 h 1769"/>
                <a:gd name="T26" fmla="*/ 619 w 1728"/>
                <a:gd name="T27" fmla="*/ 133 h 1769"/>
                <a:gd name="T28" fmla="*/ 619 w 1728"/>
                <a:gd name="T29" fmla="*/ 42 h 1769"/>
                <a:gd name="T30" fmla="*/ 568 w 1728"/>
                <a:gd name="T31" fmla="*/ 0 h 1769"/>
                <a:gd name="T32" fmla="*/ 402 w 1728"/>
                <a:gd name="T33" fmla="*/ 38 h 1769"/>
                <a:gd name="T34" fmla="*/ 437 w 1728"/>
                <a:gd name="T35" fmla="*/ 119 h 1769"/>
                <a:gd name="T36" fmla="*/ 347 w 1728"/>
                <a:gd name="T37" fmla="*/ 196 h 1769"/>
                <a:gd name="T38" fmla="*/ 284 w 1728"/>
                <a:gd name="T39" fmla="*/ 145 h 1769"/>
                <a:gd name="T40" fmla="*/ 174 w 1728"/>
                <a:gd name="T41" fmla="*/ 156 h 1769"/>
                <a:gd name="T42" fmla="*/ 160 w 1728"/>
                <a:gd name="T43" fmla="*/ 398 h 1769"/>
                <a:gd name="T44" fmla="*/ 153 w 1728"/>
                <a:gd name="T45" fmla="*/ 394 h 1769"/>
                <a:gd name="T46" fmla="*/ 157 w 1728"/>
                <a:gd name="T47" fmla="*/ 424 h 1769"/>
                <a:gd name="T48" fmla="*/ 89 w 1728"/>
                <a:gd name="T49" fmla="*/ 424 h 1769"/>
                <a:gd name="T50" fmla="*/ 0 w 1728"/>
                <a:gd name="T51" fmla="*/ 516 h 1769"/>
                <a:gd name="T52" fmla="*/ 24 w 1728"/>
                <a:gd name="T53" fmla="*/ 633 h 1769"/>
                <a:gd name="T54" fmla="*/ 138 w 1728"/>
                <a:gd name="T55" fmla="*/ 658 h 1769"/>
                <a:gd name="T56" fmla="*/ 205 w 1728"/>
                <a:gd name="T57" fmla="*/ 741 h 1769"/>
                <a:gd name="T58" fmla="*/ 368 w 1728"/>
                <a:gd name="T59" fmla="*/ 668 h 1769"/>
                <a:gd name="T60" fmla="*/ 402 w 1728"/>
                <a:gd name="T61" fmla="*/ 769 h 1769"/>
                <a:gd name="T62" fmla="*/ 590 w 1728"/>
                <a:gd name="T63" fmla="*/ 845 h 1769"/>
                <a:gd name="T64" fmla="*/ 611 w 1728"/>
                <a:gd name="T65" fmla="*/ 947 h 1769"/>
                <a:gd name="T66" fmla="*/ 688 w 1728"/>
                <a:gd name="T67" fmla="*/ 959 h 1769"/>
                <a:gd name="T68" fmla="*/ 738 w 1728"/>
                <a:gd name="T69" fmla="*/ 1071 h 1769"/>
                <a:gd name="T70" fmla="*/ 707 w 1728"/>
                <a:gd name="T71" fmla="*/ 1122 h 1769"/>
                <a:gd name="T72" fmla="*/ 738 w 1728"/>
                <a:gd name="T73" fmla="*/ 1231 h 1769"/>
                <a:gd name="T74" fmla="*/ 819 w 1728"/>
                <a:gd name="T75" fmla="*/ 1227 h 1769"/>
                <a:gd name="T76" fmla="*/ 841 w 1728"/>
                <a:gd name="T77" fmla="*/ 1315 h 1769"/>
                <a:gd name="T78" fmla="*/ 896 w 1728"/>
                <a:gd name="T79" fmla="*/ 1306 h 1769"/>
                <a:gd name="T80" fmla="*/ 871 w 1728"/>
                <a:gd name="T81" fmla="*/ 1374 h 1769"/>
                <a:gd name="T82" fmla="*/ 927 w 1728"/>
                <a:gd name="T83" fmla="*/ 1408 h 1769"/>
                <a:gd name="T84" fmla="*/ 927 w 1728"/>
                <a:gd name="T85" fmla="*/ 1460 h 1769"/>
                <a:gd name="T86" fmla="*/ 810 w 1728"/>
                <a:gd name="T87" fmla="*/ 1568 h 1769"/>
                <a:gd name="T88" fmla="*/ 786 w 1728"/>
                <a:gd name="T89" fmla="*/ 1620 h 1769"/>
                <a:gd name="T90" fmla="*/ 1004 w 1728"/>
                <a:gd name="T91" fmla="*/ 1769 h 1769"/>
                <a:gd name="T92" fmla="*/ 1152 w 1728"/>
                <a:gd name="T93" fmla="*/ 1506 h 1769"/>
                <a:gd name="T94" fmla="*/ 1152 w 1728"/>
                <a:gd name="T95" fmla="*/ 1407 h 1769"/>
                <a:gd name="T96" fmla="*/ 1441 w 1728"/>
                <a:gd name="T97" fmla="*/ 1254 h 1769"/>
                <a:gd name="T98" fmla="*/ 1536 w 1728"/>
                <a:gd name="T99" fmla="*/ 1018 h 1769"/>
                <a:gd name="T100" fmla="*/ 1536 w 1728"/>
                <a:gd name="T101" fmla="*/ 795 h 1769"/>
                <a:gd name="T102" fmla="*/ 1728 w 1728"/>
                <a:gd name="T103" fmla="*/ 555 h 1769"/>
                <a:gd name="T104" fmla="*/ 1680 w 1728"/>
                <a:gd name="T105" fmla="*/ 450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8" h="1769">
                  <a:moveTo>
                    <a:pt x="1680" y="450"/>
                  </a:moveTo>
                  <a:lnTo>
                    <a:pt x="1379" y="328"/>
                  </a:lnTo>
                  <a:lnTo>
                    <a:pt x="1157" y="269"/>
                  </a:lnTo>
                  <a:lnTo>
                    <a:pt x="1021" y="209"/>
                  </a:lnTo>
                  <a:lnTo>
                    <a:pt x="1034" y="149"/>
                  </a:lnTo>
                  <a:lnTo>
                    <a:pt x="962" y="57"/>
                  </a:lnTo>
                  <a:lnTo>
                    <a:pt x="898" y="140"/>
                  </a:lnTo>
                  <a:lnTo>
                    <a:pt x="865" y="140"/>
                  </a:lnTo>
                  <a:lnTo>
                    <a:pt x="852" y="117"/>
                  </a:lnTo>
                  <a:lnTo>
                    <a:pt x="789" y="98"/>
                  </a:lnTo>
                  <a:lnTo>
                    <a:pt x="789" y="140"/>
                  </a:lnTo>
                  <a:lnTo>
                    <a:pt x="763" y="130"/>
                  </a:lnTo>
                  <a:lnTo>
                    <a:pt x="660" y="179"/>
                  </a:lnTo>
                  <a:lnTo>
                    <a:pt x="619" y="133"/>
                  </a:lnTo>
                  <a:lnTo>
                    <a:pt x="619" y="42"/>
                  </a:lnTo>
                  <a:lnTo>
                    <a:pt x="568" y="0"/>
                  </a:lnTo>
                  <a:lnTo>
                    <a:pt x="402" y="38"/>
                  </a:lnTo>
                  <a:lnTo>
                    <a:pt x="437" y="119"/>
                  </a:lnTo>
                  <a:lnTo>
                    <a:pt x="347" y="196"/>
                  </a:lnTo>
                  <a:lnTo>
                    <a:pt x="284" y="145"/>
                  </a:lnTo>
                  <a:lnTo>
                    <a:pt x="174" y="156"/>
                  </a:lnTo>
                  <a:lnTo>
                    <a:pt x="160" y="398"/>
                  </a:lnTo>
                  <a:lnTo>
                    <a:pt x="153" y="394"/>
                  </a:lnTo>
                  <a:lnTo>
                    <a:pt x="157" y="424"/>
                  </a:lnTo>
                  <a:lnTo>
                    <a:pt x="89" y="424"/>
                  </a:lnTo>
                  <a:lnTo>
                    <a:pt x="0" y="516"/>
                  </a:lnTo>
                  <a:lnTo>
                    <a:pt x="24" y="633"/>
                  </a:lnTo>
                  <a:lnTo>
                    <a:pt x="138" y="658"/>
                  </a:lnTo>
                  <a:lnTo>
                    <a:pt x="205" y="741"/>
                  </a:lnTo>
                  <a:lnTo>
                    <a:pt x="368" y="668"/>
                  </a:lnTo>
                  <a:lnTo>
                    <a:pt x="402" y="769"/>
                  </a:lnTo>
                  <a:lnTo>
                    <a:pt x="590" y="845"/>
                  </a:lnTo>
                  <a:lnTo>
                    <a:pt x="611" y="947"/>
                  </a:lnTo>
                  <a:lnTo>
                    <a:pt x="688" y="959"/>
                  </a:lnTo>
                  <a:lnTo>
                    <a:pt x="738" y="1071"/>
                  </a:lnTo>
                  <a:lnTo>
                    <a:pt x="707" y="1122"/>
                  </a:lnTo>
                  <a:lnTo>
                    <a:pt x="738" y="1231"/>
                  </a:lnTo>
                  <a:lnTo>
                    <a:pt x="819" y="1227"/>
                  </a:lnTo>
                  <a:lnTo>
                    <a:pt x="841" y="1315"/>
                  </a:lnTo>
                  <a:lnTo>
                    <a:pt x="896" y="1306"/>
                  </a:lnTo>
                  <a:lnTo>
                    <a:pt x="871" y="1374"/>
                  </a:lnTo>
                  <a:lnTo>
                    <a:pt x="927" y="1408"/>
                  </a:lnTo>
                  <a:lnTo>
                    <a:pt x="927" y="1460"/>
                  </a:lnTo>
                  <a:lnTo>
                    <a:pt x="810" y="1568"/>
                  </a:lnTo>
                  <a:lnTo>
                    <a:pt x="786" y="1620"/>
                  </a:lnTo>
                  <a:lnTo>
                    <a:pt x="1004" y="1769"/>
                  </a:lnTo>
                  <a:lnTo>
                    <a:pt x="1152" y="1506"/>
                  </a:lnTo>
                  <a:lnTo>
                    <a:pt x="1152" y="1407"/>
                  </a:lnTo>
                  <a:lnTo>
                    <a:pt x="1441" y="1254"/>
                  </a:lnTo>
                  <a:lnTo>
                    <a:pt x="1536" y="1018"/>
                  </a:lnTo>
                  <a:lnTo>
                    <a:pt x="1536" y="795"/>
                  </a:lnTo>
                  <a:lnTo>
                    <a:pt x="1728" y="555"/>
                  </a:lnTo>
                  <a:lnTo>
                    <a:pt x="1680"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2" name="Freeform 70">
              <a:extLst>
                <a:ext uri="{FF2B5EF4-FFF2-40B4-BE49-F238E27FC236}">
                  <a16:creationId xmlns:a16="http://schemas.microsoft.com/office/drawing/2014/main" id="{89FD5455-4B50-249D-EEC6-A3E03CB8FD18}"/>
                </a:ext>
              </a:extLst>
            </p:cNvPr>
            <p:cNvSpPr>
              <a:spLocks/>
            </p:cNvSpPr>
            <p:nvPr/>
          </p:nvSpPr>
          <p:spPr bwMode="auto">
            <a:xfrm>
              <a:off x="-7505700" y="1358901"/>
              <a:ext cx="903288" cy="965200"/>
            </a:xfrm>
            <a:custGeom>
              <a:avLst/>
              <a:gdLst>
                <a:gd name="T0" fmla="*/ 1407 w 1706"/>
                <a:gd name="T1" fmla="*/ 1363 h 1826"/>
                <a:gd name="T2" fmla="*/ 1309 w 1706"/>
                <a:gd name="T3" fmla="*/ 1415 h 1826"/>
                <a:gd name="T4" fmla="*/ 1202 w 1706"/>
                <a:gd name="T5" fmla="*/ 1271 h 1826"/>
                <a:gd name="T6" fmla="*/ 1706 w 1706"/>
                <a:gd name="T7" fmla="*/ 370 h 1826"/>
                <a:gd name="T8" fmla="*/ 1700 w 1706"/>
                <a:gd name="T9" fmla="*/ 366 h 1826"/>
                <a:gd name="T10" fmla="*/ 1631 w 1706"/>
                <a:gd name="T11" fmla="*/ 284 h 1826"/>
                <a:gd name="T12" fmla="*/ 1460 w 1706"/>
                <a:gd name="T13" fmla="*/ 180 h 1826"/>
                <a:gd name="T14" fmla="*/ 1411 w 1706"/>
                <a:gd name="T15" fmla="*/ 180 h 1826"/>
                <a:gd name="T16" fmla="*/ 1381 w 1706"/>
                <a:gd name="T17" fmla="*/ 79 h 1826"/>
                <a:gd name="T18" fmla="*/ 1286 w 1706"/>
                <a:gd name="T19" fmla="*/ 0 h 1826"/>
                <a:gd name="T20" fmla="*/ 1067 w 1706"/>
                <a:gd name="T21" fmla="*/ 49 h 1826"/>
                <a:gd name="T22" fmla="*/ 857 w 1706"/>
                <a:gd name="T23" fmla="*/ 172 h 1826"/>
                <a:gd name="T24" fmla="*/ 778 w 1706"/>
                <a:gd name="T25" fmla="*/ 144 h 1826"/>
                <a:gd name="T26" fmla="*/ 722 w 1706"/>
                <a:gd name="T27" fmla="*/ 215 h 1826"/>
                <a:gd name="T28" fmla="*/ 743 w 1706"/>
                <a:gd name="T29" fmla="*/ 393 h 1826"/>
                <a:gd name="T30" fmla="*/ 823 w 1706"/>
                <a:gd name="T31" fmla="*/ 481 h 1826"/>
                <a:gd name="T32" fmla="*/ 722 w 1706"/>
                <a:gd name="T33" fmla="*/ 520 h 1826"/>
                <a:gd name="T34" fmla="*/ 651 w 1706"/>
                <a:gd name="T35" fmla="*/ 490 h 1826"/>
                <a:gd name="T36" fmla="*/ 700 w 1706"/>
                <a:gd name="T37" fmla="*/ 445 h 1826"/>
                <a:gd name="T38" fmla="*/ 651 w 1706"/>
                <a:gd name="T39" fmla="*/ 411 h 1826"/>
                <a:gd name="T40" fmla="*/ 446 w 1706"/>
                <a:gd name="T41" fmla="*/ 473 h 1826"/>
                <a:gd name="T42" fmla="*/ 464 w 1706"/>
                <a:gd name="T43" fmla="*/ 631 h 1826"/>
                <a:gd name="T44" fmla="*/ 530 w 1706"/>
                <a:gd name="T45" fmla="*/ 660 h 1826"/>
                <a:gd name="T46" fmla="*/ 678 w 1706"/>
                <a:gd name="T47" fmla="*/ 631 h 1826"/>
                <a:gd name="T48" fmla="*/ 621 w 1706"/>
                <a:gd name="T49" fmla="*/ 761 h 1826"/>
                <a:gd name="T50" fmla="*/ 425 w 1706"/>
                <a:gd name="T51" fmla="*/ 791 h 1826"/>
                <a:gd name="T52" fmla="*/ 280 w 1706"/>
                <a:gd name="T53" fmla="*/ 909 h 1826"/>
                <a:gd name="T54" fmla="*/ 280 w 1706"/>
                <a:gd name="T55" fmla="*/ 1084 h 1826"/>
                <a:gd name="T56" fmla="*/ 367 w 1706"/>
                <a:gd name="T57" fmla="*/ 1101 h 1826"/>
                <a:gd name="T58" fmla="*/ 337 w 1706"/>
                <a:gd name="T59" fmla="*/ 1232 h 1826"/>
                <a:gd name="T60" fmla="*/ 451 w 1706"/>
                <a:gd name="T61" fmla="*/ 1267 h 1826"/>
                <a:gd name="T62" fmla="*/ 494 w 1706"/>
                <a:gd name="T63" fmla="*/ 1267 h 1826"/>
                <a:gd name="T64" fmla="*/ 319 w 1706"/>
                <a:gd name="T65" fmla="*/ 1433 h 1826"/>
                <a:gd name="T66" fmla="*/ 0 w 1706"/>
                <a:gd name="T67" fmla="*/ 1559 h 1826"/>
                <a:gd name="T68" fmla="*/ 39 w 1706"/>
                <a:gd name="T69" fmla="*/ 1581 h 1826"/>
                <a:gd name="T70" fmla="*/ 184 w 1706"/>
                <a:gd name="T71" fmla="*/ 1555 h 1826"/>
                <a:gd name="T72" fmla="*/ 534 w 1706"/>
                <a:gd name="T73" fmla="*/ 1363 h 1826"/>
                <a:gd name="T74" fmla="*/ 687 w 1706"/>
                <a:gd name="T75" fmla="*/ 1288 h 1826"/>
                <a:gd name="T76" fmla="*/ 634 w 1706"/>
                <a:gd name="T77" fmla="*/ 1228 h 1826"/>
                <a:gd name="T78" fmla="*/ 756 w 1706"/>
                <a:gd name="T79" fmla="*/ 1157 h 1826"/>
                <a:gd name="T80" fmla="*/ 853 w 1706"/>
                <a:gd name="T81" fmla="*/ 1127 h 1826"/>
                <a:gd name="T82" fmla="*/ 752 w 1706"/>
                <a:gd name="T83" fmla="*/ 1280 h 1826"/>
                <a:gd name="T84" fmla="*/ 888 w 1706"/>
                <a:gd name="T85" fmla="*/ 1232 h 1826"/>
                <a:gd name="T86" fmla="*/ 931 w 1706"/>
                <a:gd name="T87" fmla="*/ 1149 h 1826"/>
                <a:gd name="T88" fmla="*/ 1054 w 1706"/>
                <a:gd name="T89" fmla="*/ 1224 h 1826"/>
                <a:gd name="T90" fmla="*/ 1245 w 1706"/>
                <a:gd name="T91" fmla="*/ 1363 h 1826"/>
                <a:gd name="T92" fmla="*/ 1325 w 1706"/>
                <a:gd name="T93" fmla="*/ 1603 h 1826"/>
                <a:gd name="T94" fmla="*/ 1394 w 1706"/>
                <a:gd name="T95" fmla="*/ 1826 h 1826"/>
                <a:gd name="T96" fmla="*/ 1473 w 1706"/>
                <a:gd name="T97" fmla="*/ 1763 h 1826"/>
                <a:gd name="T98" fmla="*/ 1407 w 1706"/>
                <a:gd name="T99" fmla="*/ 1363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6" h="1826">
                  <a:moveTo>
                    <a:pt x="1407" y="1363"/>
                  </a:moveTo>
                  <a:lnTo>
                    <a:pt x="1309" y="1415"/>
                  </a:lnTo>
                  <a:lnTo>
                    <a:pt x="1202" y="1271"/>
                  </a:lnTo>
                  <a:lnTo>
                    <a:pt x="1706" y="370"/>
                  </a:lnTo>
                  <a:lnTo>
                    <a:pt x="1700" y="366"/>
                  </a:lnTo>
                  <a:lnTo>
                    <a:pt x="1631" y="284"/>
                  </a:lnTo>
                  <a:lnTo>
                    <a:pt x="1460" y="180"/>
                  </a:lnTo>
                  <a:lnTo>
                    <a:pt x="1411" y="180"/>
                  </a:lnTo>
                  <a:lnTo>
                    <a:pt x="1381" y="79"/>
                  </a:lnTo>
                  <a:lnTo>
                    <a:pt x="1286" y="0"/>
                  </a:lnTo>
                  <a:lnTo>
                    <a:pt x="1067" y="49"/>
                  </a:lnTo>
                  <a:lnTo>
                    <a:pt x="857" y="172"/>
                  </a:lnTo>
                  <a:lnTo>
                    <a:pt x="778" y="144"/>
                  </a:lnTo>
                  <a:lnTo>
                    <a:pt x="722" y="215"/>
                  </a:lnTo>
                  <a:lnTo>
                    <a:pt x="743" y="393"/>
                  </a:lnTo>
                  <a:lnTo>
                    <a:pt x="823" y="481"/>
                  </a:lnTo>
                  <a:lnTo>
                    <a:pt x="722" y="520"/>
                  </a:lnTo>
                  <a:lnTo>
                    <a:pt x="651" y="490"/>
                  </a:lnTo>
                  <a:lnTo>
                    <a:pt x="700" y="445"/>
                  </a:lnTo>
                  <a:lnTo>
                    <a:pt x="651" y="411"/>
                  </a:lnTo>
                  <a:lnTo>
                    <a:pt x="446" y="473"/>
                  </a:lnTo>
                  <a:lnTo>
                    <a:pt x="464" y="631"/>
                  </a:lnTo>
                  <a:lnTo>
                    <a:pt x="530" y="660"/>
                  </a:lnTo>
                  <a:lnTo>
                    <a:pt x="678" y="631"/>
                  </a:lnTo>
                  <a:lnTo>
                    <a:pt x="621" y="761"/>
                  </a:lnTo>
                  <a:lnTo>
                    <a:pt x="425" y="791"/>
                  </a:lnTo>
                  <a:lnTo>
                    <a:pt x="280" y="909"/>
                  </a:lnTo>
                  <a:lnTo>
                    <a:pt x="280" y="1084"/>
                  </a:lnTo>
                  <a:lnTo>
                    <a:pt x="367" y="1101"/>
                  </a:lnTo>
                  <a:lnTo>
                    <a:pt x="337" y="1232"/>
                  </a:lnTo>
                  <a:lnTo>
                    <a:pt x="451" y="1267"/>
                  </a:lnTo>
                  <a:lnTo>
                    <a:pt x="494" y="1267"/>
                  </a:lnTo>
                  <a:lnTo>
                    <a:pt x="319" y="1433"/>
                  </a:lnTo>
                  <a:lnTo>
                    <a:pt x="0" y="1559"/>
                  </a:lnTo>
                  <a:lnTo>
                    <a:pt x="39" y="1581"/>
                  </a:lnTo>
                  <a:lnTo>
                    <a:pt x="184" y="1555"/>
                  </a:lnTo>
                  <a:lnTo>
                    <a:pt x="534" y="1363"/>
                  </a:lnTo>
                  <a:lnTo>
                    <a:pt x="687" y="1288"/>
                  </a:lnTo>
                  <a:lnTo>
                    <a:pt x="634" y="1228"/>
                  </a:lnTo>
                  <a:lnTo>
                    <a:pt x="756" y="1157"/>
                  </a:lnTo>
                  <a:lnTo>
                    <a:pt x="853" y="1127"/>
                  </a:lnTo>
                  <a:lnTo>
                    <a:pt x="752" y="1280"/>
                  </a:lnTo>
                  <a:lnTo>
                    <a:pt x="888" y="1232"/>
                  </a:lnTo>
                  <a:lnTo>
                    <a:pt x="931" y="1149"/>
                  </a:lnTo>
                  <a:lnTo>
                    <a:pt x="1054" y="1224"/>
                  </a:lnTo>
                  <a:lnTo>
                    <a:pt x="1245" y="1363"/>
                  </a:lnTo>
                  <a:lnTo>
                    <a:pt x="1325" y="1603"/>
                  </a:lnTo>
                  <a:lnTo>
                    <a:pt x="1394" y="1826"/>
                  </a:lnTo>
                  <a:lnTo>
                    <a:pt x="1473" y="1763"/>
                  </a:lnTo>
                  <a:lnTo>
                    <a:pt x="1407" y="136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3" name="Freeform 71">
              <a:extLst>
                <a:ext uri="{FF2B5EF4-FFF2-40B4-BE49-F238E27FC236}">
                  <a16:creationId xmlns:a16="http://schemas.microsoft.com/office/drawing/2014/main" id="{0402FDF6-54CB-5D0C-3D7B-3E0253D6AAC1}"/>
                </a:ext>
              </a:extLst>
            </p:cNvPr>
            <p:cNvSpPr>
              <a:spLocks/>
            </p:cNvSpPr>
            <p:nvPr/>
          </p:nvSpPr>
          <p:spPr bwMode="auto">
            <a:xfrm>
              <a:off x="-6777038" y="2566989"/>
              <a:ext cx="1303338" cy="785813"/>
            </a:xfrm>
            <a:custGeom>
              <a:avLst/>
              <a:gdLst>
                <a:gd name="T0" fmla="*/ 2275 w 2462"/>
                <a:gd name="T1" fmla="*/ 389 h 1486"/>
                <a:gd name="T2" fmla="*/ 2080 w 2462"/>
                <a:gd name="T3" fmla="*/ 468 h 1486"/>
                <a:gd name="T4" fmla="*/ 2002 w 2462"/>
                <a:gd name="T5" fmla="*/ 484 h 1486"/>
                <a:gd name="T6" fmla="*/ 1944 w 2462"/>
                <a:gd name="T7" fmla="*/ 501 h 1486"/>
                <a:gd name="T8" fmla="*/ 1944 w 2462"/>
                <a:gd name="T9" fmla="*/ 537 h 1486"/>
                <a:gd name="T10" fmla="*/ 1747 w 2462"/>
                <a:gd name="T11" fmla="*/ 573 h 1486"/>
                <a:gd name="T12" fmla="*/ 1806 w 2462"/>
                <a:gd name="T13" fmla="*/ 552 h 1486"/>
                <a:gd name="T14" fmla="*/ 1812 w 2462"/>
                <a:gd name="T15" fmla="*/ 481 h 1486"/>
                <a:gd name="T16" fmla="*/ 1768 w 2462"/>
                <a:gd name="T17" fmla="*/ 464 h 1486"/>
                <a:gd name="T18" fmla="*/ 1747 w 2462"/>
                <a:gd name="T19" fmla="*/ 447 h 1486"/>
                <a:gd name="T20" fmla="*/ 1778 w 2462"/>
                <a:gd name="T21" fmla="*/ 409 h 1486"/>
                <a:gd name="T22" fmla="*/ 1728 w 2462"/>
                <a:gd name="T23" fmla="*/ 344 h 1486"/>
                <a:gd name="T24" fmla="*/ 1656 w 2462"/>
                <a:gd name="T25" fmla="*/ 422 h 1486"/>
                <a:gd name="T26" fmla="*/ 1589 w 2462"/>
                <a:gd name="T27" fmla="*/ 573 h 1486"/>
                <a:gd name="T28" fmla="*/ 1610 w 2462"/>
                <a:gd name="T29" fmla="*/ 426 h 1486"/>
                <a:gd name="T30" fmla="*/ 1653 w 2462"/>
                <a:gd name="T31" fmla="*/ 320 h 1486"/>
                <a:gd name="T32" fmla="*/ 1742 w 2462"/>
                <a:gd name="T33" fmla="*/ 320 h 1486"/>
                <a:gd name="T34" fmla="*/ 1739 w 2462"/>
                <a:gd name="T35" fmla="*/ 276 h 1486"/>
                <a:gd name="T36" fmla="*/ 1620 w 2462"/>
                <a:gd name="T37" fmla="*/ 263 h 1486"/>
                <a:gd name="T38" fmla="*/ 1499 w 2462"/>
                <a:gd name="T39" fmla="*/ 274 h 1486"/>
                <a:gd name="T40" fmla="*/ 1545 w 2462"/>
                <a:gd name="T41" fmla="*/ 186 h 1486"/>
                <a:gd name="T42" fmla="*/ 199 w 2462"/>
                <a:gd name="T43" fmla="*/ 0 h 1486"/>
                <a:gd name="T44" fmla="*/ 105 w 2462"/>
                <a:gd name="T45" fmla="*/ 27 h 1486"/>
                <a:gd name="T46" fmla="*/ 0 w 2462"/>
                <a:gd name="T47" fmla="*/ 459 h 1486"/>
                <a:gd name="T48" fmla="*/ 66 w 2462"/>
                <a:gd name="T49" fmla="*/ 890 h 1486"/>
                <a:gd name="T50" fmla="*/ 193 w 2462"/>
                <a:gd name="T51" fmla="*/ 1027 h 1486"/>
                <a:gd name="T52" fmla="*/ 473 w 2462"/>
                <a:gd name="T53" fmla="*/ 1122 h 1486"/>
                <a:gd name="T54" fmla="*/ 783 w 2462"/>
                <a:gd name="T55" fmla="*/ 1258 h 1486"/>
                <a:gd name="T56" fmla="*/ 949 w 2462"/>
                <a:gd name="T57" fmla="*/ 1406 h 1486"/>
                <a:gd name="T58" fmla="*/ 1048 w 2462"/>
                <a:gd name="T59" fmla="*/ 1294 h 1486"/>
                <a:gd name="T60" fmla="*/ 1324 w 2462"/>
                <a:gd name="T61" fmla="*/ 1262 h 1486"/>
                <a:gd name="T62" fmla="*/ 1369 w 2462"/>
                <a:gd name="T63" fmla="*/ 1202 h 1486"/>
                <a:gd name="T64" fmla="*/ 1670 w 2462"/>
                <a:gd name="T65" fmla="*/ 1262 h 1486"/>
                <a:gd name="T66" fmla="*/ 1722 w 2462"/>
                <a:gd name="T67" fmla="*/ 1486 h 1486"/>
                <a:gd name="T68" fmla="*/ 1778 w 2462"/>
                <a:gd name="T69" fmla="*/ 1353 h 1486"/>
                <a:gd name="T70" fmla="*/ 1976 w 2462"/>
                <a:gd name="T71" fmla="*/ 975 h 1486"/>
                <a:gd name="T72" fmla="*/ 2021 w 2462"/>
                <a:gd name="T73" fmla="*/ 749 h 1486"/>
                <a:gd name="T74" fmla="*/ 2080 w 2462"/>
                <a:gd name="T75" fmla="*/ 772 h 1486"/>
                <a:gd name="T76" fmla="*/ 2074 w 2462"/>
                <a:gd name="T77" fmla="*/ 699 h 1486"/>
                <a:gd name="T78" fmla="*/ 2139 w 2462"/>
                <a:gd name="T79" fmla="*/ 671 h 1486"/>
                <a:gd name="T80" fmla="*/ 2146 w 2462"/>
                <a:gd name="T81" fmla="*/ 630 h 1486"/>
                <a:gd name="T82" fmla="*/ 2312 w 2462"/>
                <a:gd name="T83" fmla="*/ 490 h 1486"/>
                <a:gd name="T84" fmla="*/ 2462 w 2462"/>
                <a:gd name="T85" fmla="*/ 294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2" h="1486">
                  <a:moveTo>
                    <a:pt x="2391" y="294"/>
                  </a:moveTo>
                  <a:lnTo>
                    <a:pt x="2275" y="389"/>
                  </a:lnTo>
                  <a:lnTo>
                    <a:pt x="2078" y="461"/>
                  </a:lnTo>
                  <a:lnTo>
                    <a:pt x="2080" y="468"/>
                  </a:lnTo>
                  <a:lnTo>
                    <a:pt x="2045" y="501"/>
                  </a:lnTo>
                  <a:lnTo>
                    <a:pt x="2002" y="484"/>
                  </a:lnTo>
                  <a:lnTo>
                    <a:pt x="1944" y="501"/>
                  </a:lnTo>
                  <a:lnTo>
                    <a:pt x="1944" y="501"/>
                  </a:lnTo>
                  <a:lnTo>
                    <a:pt x="1930" y="526"/>
                  </a:lnTo>
                  <a:lnTo>
                    <a:pt x="1944" y="537"/>
                  </a:lnTo>
                  <a:lnTo>
                    <a:pt x="1778" y="612"/>
                  </a:lnTo>
                  <a:lnTo>
                    <a:pt x="1747" y="573"/>
                  </a:lnTo>
                  <a:lnTo>
                    <a:pt x="1787" y="566"/>
                  </a:lnTo>
                  <a:lnTo>
                    <a:pt x="1806" y="552"/>
                  </a:lnTo>
                  <a:lnTo>
                    <a:pt x="1817" y="481"/>
                  </a:lnTo>
                  <a:lnTo>
                    <a:pt x="1812" y="481"/>
                  </a:lnTo>
                  <a:lnTo>
                    <a:pt x="1791" y="438"/>
                  </a:lnTo>
                  <a:lnTo>
                    <a:pt x="1768" y="464"/>
                  </a:lnTo>
                  <a:lnTo>
                    <a:pt x="1760" y="455"/>
                  </a:lnTo>
                  <a:lnTo>
                    <a:pt x="1747" y="447"/>
                  </a:lnTo>
                  <a:lnTo>
                    <a:pt x="1760" y="428"/>
                  </a:lnTo>
                  <a:lnTo>
                    <a:pt x="1778" y="409"/>
                  </a:lnTo>
                  <a:lnTo>
                    <a:pt x="1791" y="367"/>
                  </a:lnTo>
                  <a:lnTo>
                    <a:pt x="1728" y="344"/>
                  </a:lnTo>
                  <a:lnTo>
                    <a:pt x="1685" y="370"/>
                  </a:lnTo>
                  <a:lnTo>
                    <a:pt x="1656" y="422"/>
                  </a:lnTo>
                  <a:lnTo>
                    <a:pt x="1650" y="503"/>
                  </a:lnTo>
                  <a:lnTo>
                    <a:pt x="1589" y="573"/>
                  </a:lnTo>
                  <a:lnTo>
                    <a:pt x="1566" y="545"/>
                  </a:lnTo>
                  <a:lnTo>
                    <a:pt x="1610" y="426"/>
                  </a:lnTo>
                  <a:lnTo>
                    <a:pt x="1595" y="383"/>
                  </a:lnTo>
                  <a:lnTo>
                    <a:pt x="1653" y="320"/>
                  </a:lnTo>
                  <a:lnTo>
                    <a:pt x="1705" y="320"/>
                  </a:lnTo>
                  <a:lnTo>
                    <a:pt x="1742" y="320"/>
                  </a:lnTo>
                  <a:lnTo>
                    <a:pt x="1777" y="320"/>
                  </a:lnTo>
                  <a:lnTo>
                    <a:pt x="1739" y="276"/>
                  </a:lnTo>
                  <a:lnTo>
                    <a:pt x="1670" y="294"/>
                  </a:lnTo>
                  <a:lnTo>
                    <a:pt x="1620" y="263"/>
                  </a:lnTo>
                  <a:lnTo>
                    <a:pt x="1633" y="222"/>
                  </a:lnTo>
                  <a:lnTo>
                    <a:pt x="1499" y="274"/>
                  </a:lnTo>
                  <a:lnTo>
                    <a:pt x="1442" y="239"/>
                  </a:lnTo>
                  <a:lnTo>
                    <a:pt x="1545" y="186"/>
                  </a:lnTo>
                  <a:lnTo>
                    <a:pt x="1395" y="112"/>
                  </a:lnTo>
                  <a:lnTo>
                    <a:pt x="199" y="0"/>
                  </a:lnTo>
                  <a:lnTo>
                    <a:pt x="210" y="19"/>
                  </a:lnTo>
                  <a:lnTo>
                    <a:pt x="105" y="27"/>
                  </a:lnTo>
                  <a:lnTo>
                    <a:pt x="83" y="238"/>
                  </a:lnTo>
                  <a:lnTo>
                    <a:pt x="0" y="459"/>
                  </a:lnTo>
                  <a:lnTo>
                    <a:pt x="0" y="674"/>
                  </a:lnTo>
                  <a:lnTo>
                    <a:pt x="66" y="890"/>
                  </a:lnTo>
                  <a:lnTo>
                    <a:pt x="184" y="988"/>
                  </a:lnTo>
                  <a:lnTo>
                    <a:pt x="193" y="1027"/>
                  </a:lnTo>
                  <a:lnTo>
                    <a:pt x="297" y="1040"/>
                  </a:lnTo>
                  <a:lnTo>
                    <a:pt x="473" y="1122"/>
                  </a:lnTo>
                  <a:lnTo>
                    <a:pt x="669" y="1122"/>
                  </a:lnTo>
                  <a:lnTo>
                    <a:pt x="783" y="1258"/>
                  </a:lnTo>
                  <a:lnTo>
                    <a:pt x="871" y="1228"/>
                  </a:lnTo>
                  <a:lnTo>
                    <a:pt x="949" y="1406"/>
                  </a:lnTo>
                  <a:lnTo>
                    <a:pt x="1024" y="1439"/>
                  </a:lnTo>
                  <a:lnTo>
                    <a:pt x="1048" y="1294"/>
                  </a:lnTo>
                  <a:lnTo>
                    <a:pt x="1211" y="1236"/>
                  </a:lnTo>
                  <a:lnTo>
                    <a:pt x="1324" y="1262"/>
                  </a:lnTo>
                  <a:lnTo>
                    <a:pt x="1377" y="1236"/>
                  </a:lnTo>
                  <a:lnTo>
                    <a:pt x="1369" y="1202"/>
                  </a:lnTo>
                  <a:lnTo>
                    <a:pt x="1599" y="1223"/>
                  </a:lnTo>
                  <a:lnTo>
                    <a:pt x="1670" y="1262"/>
                  </a:lnTo>
                  <a:lnTo>
                    <a:pt x="1666" y="1354"/>
                  </a:lnTo>
                  <a:lnTo>
                    <a:pt x="1722" y="1486"/>
                  </a:lnTo>
                  <a:lnTo>
                    <a:pt x="1770" y="1460"/>
                  </a:lnTo>
                  <a:lnTo>
                    <a:pt x="1778" y="1353"/>
                  </a:lnTo>
                  <a:lnTo>
                    <a:pt x="1744" y="1132"/>
                  </a:lnTo>
                  <a:lnTo>
                    <a:pt x="1976" y="975"/>
                  </a:lnTo>
                  <a:lnTo>
                    <a:pt x="2015" y="755"/>
                  </a:lnTo>
                  <a:lnTo>
                    <a:pt x="2021" y="749"/>
                  </a:lnTo>
                  <a:lnTo>
                    <a:pt x="2041" y="834"/>
                  </a:lnTo>
                  <a:lnTo>
                    <a:pt x="2080" y="772"/>
                  </a:lnTo>
                  <a:lnTo>
                    <a:pt x="2065" y="706"/>
                  </a:lnTo>
                  <a:lnTo>
                    <a:pt x="2074" y="699"/>
                  </a:lnTo>
                  <a:lnTo>
                    <a:pt x="2080" y="745"/>
                  </a:lnTo>
                  <a:lnTo>
                    <a:pt x="2139" y="671"/>
                  </a:lnTo>
                  <a:lnTo>
                    <a:pt x="2132" y="644"/>
                  </a:lnTo>
                  <a:lnTo>
                    <a:pt x="2146" y="630"/>
                  </a:lnTo>
                  <a:lnTo>
                    <a:pt x="2299" y="583"/>
                  </a:lnTo>
                  <a:lnTo>
                    <a:pt x="2312" y="490"/>
                  </a:lnTo>
                  <a:lnTo>
                    <a:pt x="2462" y="421"/>
                  </a:lnTo>
                  <a:lnTo>
                    <a:pt x="2462" y="294"/>
                  </a:lnTo>
                  <a:lnTo>
                    <a:pt x="2391" y="29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4" name="Freeform 72">
              <a:extLst>
                <a:ext uri="{FF2B5EF4-FFF2-40B4-BE49-F238E27FC236}">
                  <a16:creationId xmlns:a16="http://schemas.microsoft.com/office/drawing/2014/main" id="{94987F78-4105-3A1C-4629-C3ADF49BFFD8}"/>
                </a:ext>
              </a:extLst>
            </p:cNvPr>
            <p:cNvSpPr>
              <a:spLocks/>
            </p:cNvSpPr>
            <p:nvPr/>
          </p:nvSpPr>
          <p:spPr bwMode="auto">
            <a:xfrm>
              <a:off x="-6834188" y="2324101"/>
              <a:ext cx="42863" cy="104775"/>
            </a:xfrm>
            <a:custGeom>
              <a:avLst/>
              <a:gdLst>
                <a:gd name="T0" fmla="*/ 0 w 82"/>
                <a:gd name="T1" fmla="*/ 0 h 196"/>
                <a:gd name="T2" fmla="*/ 82 w 82"/>
                <a:gd name="T3" fmla="*/ 20 h 196"/>
                <a:gd name="T4" fmla="*/ 40 w 82"/>
                <a:gd name="T5" fmla="*/ 196 h 196"/>
                <a:gd name="T6" fmla="*/ 0 w 82"/>
                <a:gd name="T7" fmla="*/ 133 h 196"/>
                <a:gd name="T8" fmla="*/ 0 w 82"/>
                <a:gd name="T9" fmla="*/ 0 h 196"/>
              </a:gdLst>
              <a:ahLst/>
              <a:cxnLst>
                <a:cxn ang="0">
                  <a:pos x="T0" y="T1"/>
                </a:cxn>
                <a:cxn ang="0">
                  <a:pos x="T2" y="T3"/>
                </a:cxn>
                <a:cxn ang="0">
                  <a:pos x="T4" y="T5"/>
                </a:cxn>
                <a:cxn ang="0">
                  <a:pos x="T6" y="T7"/>
                </a:cxn>
                <a:cxn ang="0">
                  <a:pos x="T8" y="T9"/>
                </a:cxn>
              </a:cxnLst>
              <a:rect l="0" t="0" r="r" b="b"/>
              <a:pathLst>
                <a:path w="82" h="196">
                  <a:moveTo>
                    <a:pt x="0" y="0"/>
                  </a:moveTo>
                  <a:lnTo>
                    <a:pt x="82" y="20"/>
                  </a:lnTo>
                  <a:lnTo>
                    <a:pt x="40" y="196"/>
                  </a:lnTo>
                  <a:lnTo>
                    <a:pt x="0" y="1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5" name="Freeform 73">
              <a:extLst>
                <a:ext uri="{FF2B5EF4-FFF2-40B4-BE49-F238E27FC236}">
                  <a16:creationId xmlns:a16="http://schemas.microsoft.com/office/drawing/2014/main" id="{D57D210B-50EB-BF86-CB56-36FC53269ED9}"/>
                </a:ext>
              </a:extLst>
            </p:cNvPr>
            <p:cNvSpPr>
              <a:spLocks/>
            </p:cNvSpPr>
            <p:nvPr/>
          </p:nvSpPr>
          <p:spPr bwMode="auto">
            <a:xfrm>
              <a:off x="-6781800" y="2476501"/>
              <a:ext cx="73025" cy="88900"/>
            </a:xfrm>
            <a:custGeom>
              <a:avLst/>
              <a:gdLst>
                <a:gd name="T0" fmla="*/ 17 w 139"/>
                <a:gd name="T1" fmla="*/ 0 h 167"/>
                <a:gd name="T2" fmla="*/ 0 w 139"/>
                <a:gd name="T3" fmla="*/ 42 h 167"/>
                <a:gd name="T4" fmla="*/ 88 w 139"/>
                <a:gd name="T5" fmla="*/ 141 h 167"/>
                <a:gd name="T6" fmla="*/ 136 w 139"/>
                <a:gd name="T7" fmla="*/ 167 h 167"/>
                <a:gd name="T8" fmla="*/ 139 w 139"/>
                <a:gd name="T9" fmla="*/ 161 h 167"/>
                <a:gd name="T10" fmla="*/ 136 w 139"/>
                <a:gd name="T11" fmla="*/ 145 h 167"/>
                <a:gd name="T12" fmla="*/ 123 w 139"/>
                <a:gd name="T13" fmla="*/ 115 h 167"/>
                <a:gd name="T14" fmla="*/ 78 w 139"/>
                <a:gd name="T15" fmla="*/ 53 h 167"/>
                <a:gd name="T16" fmla="*/ 68 w 139"/>
                <a:gd name="T17" fmla="*/ 42 h 167"/>
                <a:gd name="T18" fmla="*/ 17 w 139"/>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67">
                  <a:moveTo>
                    <a:pt x="17" y="0"/>
                  </a:moveTo>
                  <a:lnTo>
                    <a:pt x="0" y="42"/>
                  </a:lnTo>
                  <a:lnTo>
                    <a:pt x="88" y="141"/>
                  </a:lnTo>
                  <a:lnTo>
                    <a:pt x="136" y="167"/>
                  </a:lnTo>
                  <a:lnTo>
                    <a:pt x="139" y="161"/>
                  </a:lnTo>
                  <a:lnTo>
                    <a:pt x="136" y="145"/>
                  </a:lnTo>
                  <a:lnTo>
                    <a:pt x="123" y="115"/>
                  </a:lnTo>
                  <a:lnTo>
                    <a:pt x="78" y="53"/>
                  </a:lnTo>
                  <a:lnTo>
                    <a:pt x="68" y="42"/>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6" name="Freeform 74">
              <a:extLst>
                <a:ext uri="{FF2B5EF4-FFF2-40B4-BE49-F238E27FC236}">
                  <a16:creationId xmlns:a16="http://schemas.microsoft.com/office/drawing/2014/main" id="{5CA9888C-8B41-4484-A342-1B33A798C843}"/>
                </a:ext>
              </a:extLst>
            </p:cNvPr>
            <p:cNvSpPr>
              <a:spLocks/>
            </p:cNvSpPr>
            <p:nvPr/>
          </p:nvSpPr>
          <p:spPr bwMode="auto">
            <a:xfrm>
              <a:off x="-6251575" y="1384301"/>
              <a:ext cx="249238" cy="188913"/>
            </a:xfrm>
            <a:custGeom>
              <a:avLst/>
              <a:gdLst>
                <a:gd name="T0" fmla="*/ 0 w 472"/>
                <a:gd name="T1" fmla="*/ 234 h 358"/>
                <a:gd name="T2" fmla="*/ 84 w 472"/>
                <a:gd name="T3" fmla="*/ 358 h 358"/>
                <a:gd name="T4" fmla="*/ 284 w 472"/>
                <a:gd name="T5" fmla="*/ 214 h 358"/>
                <a:gd name="T6" fmla="*/ 472 w 472"/>
                <a:gd name="T7" fmla="*/ 193 h 358"/>
                <a:gd name="T8" fmla="*/ 442 w 472"/>
                <a:gd name="T9" fmla="*/ 40 h 358"/>
                <a:gd name="T10" fmla="*/ 214 w 472"/>
                <a:gd name="T11" fmla="*/ 0 h 358"/>
                <a:gd name="T12" fmla="*/ 188 w 472"/>
                <a:gd name="T13" fmla="*/ 86 h 358"/>
                <a:gd name="T14" fmla="*/ 0 w 472"/>
                <a:gd name="T15" fmla="*/ 234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2" h="358">
                  <a:moveTo>
                    <a:pt x="0" y="234"/>
                  </a:moveTo>
                  <a:lnTo>
                    <a:pt x="84" y="358"/>
                  </a:lnTo>
                  <a:lnTo>
                    <a:pt x="284" y="214"/>
                  </a:lnTo>
                  <a:lnTo>
                    <a:pt x="472" y="193"/>
                  </a:lnTo>
                  <a:lnTo>
                    <a:pt x="442" y="40"/>
                  </a:lnTo>
                  <a:lnTo>
                    <a:pt x="214" y="0"/>
                  </a:lnTo>
                  <a:lnTo>
                    <a:pt x="188" y="86"/>
                  </a:lnTo>
                  <a:lnTo>
                    <a:pt x="0" y="2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7" name="Freeform 75">
              <a:extLst>
                <a:ext uri="{FF2B5EF4-FFF2-40B4-BE49-F238E27FC236}">
                  <a16:creationId xmlns:a16="http://schemas.microsoft.com/office/drawing/2014/main" id="{619E976D-079B-2408-61FD-E80C77A68578}"/>
                </a:ext>
              </a:extLst>
            </p:cNvPr>
            <p:cNvSpPr>
              <a:spLocks/>
            </p:cNvSpPr>
            <p:nvPr/>
          </p:nvSpPr>
          <p:spPr bwMode="auto">
            <a:xfrm>
              <a:off x="-6164263" y="1508126"/>
              <a:ext cx="303213" cy="271463"/>
            </a:xfrm>
            <a:custGeom>
              <a:avLst/>
              <a:gdLst>
                <a:gd name="T0" fmla="*/ 306 w 573"/>
                <a:gd name="T1" fmla="*/ 0 h 514"/>
                <a:gd name="T2" fmla="*/ 157 w 573"/>
                <a:gd name="T3" fmla="*/ 0 h 514"/>
                <a:gd name="T4" fmla="*/ 52 w 573"/>
                <a:gd name="T5" fmla="*/ 84 h 514"/>
                <a:gd name="T6" fmla="*/ 48 w 573"/>
                <a:gd name="T7" fmla="*/ 98 h 514"/>
                <a:gd name="T8" fmla="*/ 52 w 573"/>
                <a:gd name="T9" fmla="*/ 124 h 514"/>
                <a:gd name="T10" fmla="*/ 72 w 573"/>
                <a:gd name="T11" fmla="*/ 135 h 514"/>
                <a:gd name="T12" fmla="*/ 163 w 573"/>
                <a:gd name="T13" fmla="*/ 145 h 514"/>
                <a:gd name="T14" fmla="*/ 178 w 573"/>
                <a:gd name="T15" fmla="*/ 146 h 514"/>
                <a:gd name="T16" fmla="*/ 22 w 573"/>
                <a:gd name="T17" fmla="*/ 176 h 514"/>
                <a:gd name="T18" fmla="*/ 22 w 573"/>
                <a:gd name="T19" fmla="*/ 238 h 514"/>
                <a:gd name="T20" fmla="*/ 165 w 573"/>
                <a:gd name="T21" fmla="*/ 238 h 514"/>
                <a:gd name="T22" fmla="*/ 218 w 573"/>
                <a:gd name="T23" fmla="*/ 331 h 514"/>
                <a:gd name="T24" fmla="*/ 22 w 573"/>
                <a:gd name="T25" fmla="*/ 269 h 514"/>
                <a:gd name="T26" fmla="*/ 0 w 573"/>
                <a:gd name="T27" fmla="*/ 331 h 514"/>
                <a:gd name="T28" fmla="*/ 69 w 573"/>
                <a:gd name="T29" fmla="*/ 387 h 514"/>
                <a:gd name="T30" fmla="*/ 69 w 573"/>
                <a:gd name="T31" fmla="*/ 492 h 514"/>
                <a:gd name="T32" fmla="*/ 196 w 573"/>
                <a:gd name="T33" fmla="*/ 492 h 514"/>
                <a:gd name="T34" fmla="*/ 345 w 573"/>
                <a:gd name="T35" fmla="*/ 408 h 514"/>
                <a:gd name="T36" fmla="*/ 385 w 573"/>
                <a:gd name="T37" fmla="*/ 514 h 514"/>
                <a:gd name="T38" fmla="*/ 502 w 573"/>
                <a:gd name="T39" fmla="*/ 514 h 514"/>
                <a:gd name="T40" fmla="*/ 472 w 573"/>
                <a:gd name="T41" fmla="*/ 434 h 514"/>
                <a:gd name="T42" fmla="*/ 555 w 573"/>
                <a:gd name="T43" fmla="*/ 466 h 514"/>
                <a:gd name="T44" fmla="*/ 555 w 573"/>
                <a:gd name="T45" fmla="*/ 400 h 514"/>
                <a:gd name="T46" fmla="*/ 506 w 573"/>
                <a:gd name="T47" fmla="*/ 277 h 514"/>
                <a:gd name="T48" fmla="*/ 573 w 573"/>
                <a:gd name="T49" fmla="*/ 84 h 514"/>
                <a:gd name="T50" fmla="*/ 515 w 573"/>
                <a:gd name="T51" fmla="*/ 0 h 514"/>
                <a:gd name="T52" fmla="*/ 420 w 573"/>
                <a:gd name="T53" fmla="*/ 217 h 514"/>
                <a:gd name="T54" fmla="*/ 437 w 573"/>
                <a:gd name="T55" fmla="*/ 60 h 514"/>
                <a:gd name="T56" fmla="*/ 306 w 573"/>
                <a:gd name="T5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14">
                  <a:moveTo>
                    <a:pt x="306" y="0"/>
                  </a:moveTo>
                  <a:lnTo>
                    <a:pt x="157" y="0"/>
                  </a:lnTo>
                  <a:lnTo>
                    <a:pt x="52" y="84"/>
                  </a:lnTo>
                  <a:lnTo>
                    <a:pt x="48" y="98"/>
                  </a:lnTo>
                  <a:lnTo>
                    <a:pt x="52" y="124"/>
                  </a:lnTo>
                  <a:lnTo>
                    <a:pt x="72" y="135"/>
                  </a:lnTo>
                  <a:lnTo>
                    <a:pt x="163" y="145"/>
                  </a:lnTo>
                  <a:lnTo>
                    <a:pt x="178" y="146"/>
                  </a:lnTo>
                  <a:lnTo>
                    <a:pt x="22" y="176"/>
                  </a:lnTo>
                  <a:lnTo>
                    <a:pt x="22" y="238"/>
                  </a:lnTo>
                  <a:lnTo>
                    <a:pt x="165" y="238"/>
                  </a:lnTo>
                  <a:lnTo>
                    <a:pt x="218" y="331"/>
                  </a:lnTo>
                  <a:lnTo>
                    <a:pt x="22" y="269"/>
                  </a:lnTo>
                  <a:lnTo>
                    <a:pt x="0" y="331"/>
                  </a:lnTo>
                  <a:lnTo>
                    <a:pt x="69" y="387"/>
                  </a:lnTo>
                  <a:lnTo>
                    <a:pt x="69" y="492"/>
                  </a:lnTo>
                  <a:lnTo>
                    <a:pt x="196" y="492"/>
                  </a:lnTo>
                  <a:lnTo>
                    <a:pt x="345" y="408"/>
                  </a:lnTo>
                  <a:lnTo>
                    <a:pt x="385" y="514"/>
                  </a:lnTo>
                  <a:lnTo>
                    <a:pt x="502" y="514"/>
                  </a:lnTo>
                  <a:lnTo>
                    <a:pt x="472" y="434"/>
                  </a:lnTo>
                  <a:lnTo>
                    <a:pt x="555" y="466"/>
                  </a:lnTo>
                  <a:lnTo>
                    <a:pt x="555" y="400"/>
                  </a:lnTo>
                  <a:lnTo>
                    <a:pt x="506" y="277"/>
                  </a:lnTo>
                  <a:lnTo>
                    <a:pt x="573" y="84"/>
                  </a:lnTo>
                  <a:lnTo>
                    <a:pt x="515" y="0"/>
                  </a:lnTo>
                  <a:lnTo>
                    <a:pt x="420" y="217"/>
                  </a:lnTo>
                  <a:lnTo>
                    <a:pt x="437" y="60"/>
                  </a:lnTo>
                  <a:lnTo>
                    <a:pt x="30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8" name="Freeform 76">
              <a:extLst>
                <a:ext uri="{FF2B5EF4-FFF2-40B4-BE49-F238E27FC236}">
                  <a16:creationId xmlns:a16="http://schemas.microsoft.com/office/drawing/2014/main" id="{634DDFE9-6C0F-DB2C-BDF6-AE18F22EE93C}"/>
                </a:ext>
              </a:extLst>
            </p:cNvPr>
            <p:cNvSpPr>
              <a:spLocks/>
            </p:cNvSpPr>
            <p:nvPr/>
          </p:nvSpPr>
          <p:spPr bwMode="auto">
            <a:xfrm>
              <a:off x="-5824538" y="1508126"/>
              <a:ext cx="127000" cy="184150"/>
            </a:xfrm>
            <a:custGeom>
              <a:avLst/>
              <a:gdLst>
                <a:gd name="T0" fmla="*/ 241 w 241"/>
                <a:gd name="T1" fmla="*/ 0 h 349"/>
                <a:gd name="T2" fmla="*/ 176 w 241"/>
                <a:gd name="T3" fmla="*/ 26 h 349"/>
                <a:gd name="T4" fmla="*/ 123 w 241"/>
                <a:gd name="T5" fmla="*/ 47 h 349"/>
                <a:gd name="T6" fmla="*/ 107 w 241"/>
                <a:gd name="T7" fmla="*/ 55 h 349"/>
                <a:gd name="T8" fmla="*/ 35 w 241"/>
                <a:gd name="T9" fmla="*/ 96 h 349"/>
                <a:gd name="T10" fmla="*/ 1 w 241"/>
                <a:gd name="T11" fmla="*/ 120 h 349"/>
                <a:gd name="T12" fmla="*/ 0 w 241"/>
                <a:gd name="T13" fmla="*/ 124 h 349"/>
                <a:gd name="T14" fmla="*/ 53 w 241"/>
                <a:gd name="T15" fmla="*/ 241 h 349"/>
                <a:gd name="T16" fmla="*/ 97 w 241"/>
                <a:gd name="T17" fmla="*/ 349 h 349"/>
                <a:gd name="T18" fmla="*/ 198 w 241"/>
                <a:gd name="T19" fmla="*/ 257 h 349"/>
                <a:gd name="T20" fmla="*/ 241 w 241"/>
                <a:gd name="T21" fmla="*/ 124 h 349"/>
                <a:gd name="T22" fmla="*/ 241 w 241"/>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349">
                  <a:moveTo>
                    <a:pt x="241" y="0"/>
                  </a:moveTo>
                  <a:lnTo>
                    <a:pt x="176" y="26"/>
                  </a:lnTo>
                  <a:lnTo>
                    <a:pt x="123" y="47"/>
                  </a:lnTo>
                  <a:lnTo>
                    <a:pt x="107" y="55"/>
                  </a:lnTo>
                  <a:lnTo>
                    <a:pt x="35" y="96"/>
                  </a:lnTo>
                  <a:lnTo>
                    <a:pt x="1" y="120"/>
                  </a:lnTo>
                  <a:lnTo>
                    <a:pt x="0" y="124"/>
                  </a:lnTo>
                  <a:lnTo>
                    <a:pt x="53" y="241"/>
                  </a:lnTo>
                  <a:lnTo>
                    <a:pt x="97" y="349"/>
                  </a:lnTo>
                  <a:lnTo>
                    <a:pt x="198" y="257"/>
                  </a:lnTo>
                  <a:lnTo>
                    <a:pt x="241" y="124"/>
                  </a:lnTo>
                  <a:lnTo>
                    <a:pt x="24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9" name="Freeform 77">
              <a:extLst>
                <a:ext uri="{FF2B5EF4-FFF2-40B4-BE49-F238E27FC236}">
                  <a16:creationId xmlns:a16="http://schemas.microsoft.com/office/drawing/2014/main" id="{5E74EEF7-AB39-B3F8-FCEF-C607FAEAA023}"/>
                </a:ext>
              </a:extLst>
            </p:cNvPr>
            <p:cNvSpPr>
              <a:spLocks/>
            </p:cNvSpPr>
            <p:nvPr/>
          </p:nvSpPr>
          <p:spPr bwMode="auto">
            <a:xfrm>
              <a:off x="-5697538" y="1530351"/>
              <a:ext cx="130175" cy="112713"/>
            </a:xfrm>
            <a:custGeom>
              <a:avLst/>
              <a:gdLst>
                <a:gd name="T0" fmla="*/ 245 w 245"/>
                <a:gd name="T1" fmla="*/ 42 h 215"/>
                <a:gd name="T2" fmla="*/ 97 w 245"/>
                <a:gd name="T3" fmla="*/ 0 h 215"/>
                <a:gd name="T4" fmla="*/ 0 w 245"/>
                <a:gd name="T5" fmla="*/ 162 h 215"/>
                <a:gd name="T6" fmla="*/ 26 w 245"/>
                <a:gd name="T7" fmla="*/ 215 h 215"/>
                <a:gd name="T8" fmla="*/ 88 w 245"/>
                <a:gd name="T9" fmla="*/ 134 h 215"/>
                <a:gd name="T10" fmla="*/ 123 w 245"/>
                <a:gd name="T11" fmla="*/ 183 h 215"/>
                <a:gd name="T12" fmla="*/ 245 w 245"/>
                <a:gd name="T13" fmla="*/ 42 h 215"/>
              </a:gdLst>
              <a:ahLst/>
              <a:cxnLst>
                <a:cxn ang="0">
                  <a:pos x="T0" y="T1"/>
                </a:cxn>
                <a:cxn ang="0">
                  <a:pos x="T2" y="T3"/>
                </a:cxn>
                <a:cxn ang="0">
                  <a:pos x="T4" y="T5"/>
                </a:cxn>
                <a:cxn ang="0">
                  <a:pos x="T6" y="T7"/>
                </a:cxn>
                <a:cxn ang="0">
                  <a:pos x="T8" y="T9"/>
                </a:cxn>
                <a:cxn ang="0">
                  <a:pos x="T10" y="T11"/>
                </a:cxn>
                <a:cxn ang="0">
                  <a:pos x="T12" y="T13"/>
                </a:cxn>
              </a:cxnLst>
              <a:rect l="0" t="0" r="r" b="b"/>
              <a:pathLst>
                <a:path w="245" h="215">
                  <a:moveTo>
                    <a:pt x="245" y="42"/>
                  </a:moveTo>
                  <a:lnTo>
                    <a:pt x="97" y="0"/>
                  </a:lnTo>
                  <a:lnTo>
                    <a:pt x="0" y="162"/>
                  </a:lnTo>
                  <a:lnTo>
                    <a:pt x="26" y="215"/>
                  </a:lnTo>
                  <a:lnTo>
                    <a:pt x="88" y="134"/>
                  </a:lnTo>
                  <a:lnTo>
                    <a:pt x="123" y="183"/>
                  </a:lnTo>
                  <a:lnTo>
                    <a:pt x="245"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0" name="Freeform 78">
              <a:extLst>
                <a:ext uri="{FF2B5EF4-FFF2-40B4-BE49-F238E27FC236}">
                  <a16:creationId xmlns:a16="http://schemas.microsoft.com/office/drawing/2014/main" id="{CCE6A262-1D1F-0A2B-5A46-96CF338D698F}"/>
                </a:ext>
              </a:extLst>
            </p:cNvPr>
            <p:cNvSpPr>
              <a:spLocks/>
            </p:cNvSpPr>
            <p:nvPr/>
          </p:nvSpPr>
          <p:spPr bwMode="auto">
            <a:xfrm>
              <a:off x="-5986463" y="1287464"/>
              <a:ext cx="244475" cy="141288"/>
            </a:xfrm>
            <a:custGeom>
              <a:avLst/>
              <a:gdLst>
                <a:gd name="T0" fmla="*/ 189 w 463"/>
                <a:gd name="T1" fmla="*/ 0 h 269"/>
                <a:gd name="T2" fmla="*/ 157 w 463"/>
                <a:gd name="T3" fmla="*/ 15 h 269"/>
                <a:gd name="T4" fmla="*/ 16 w 463"/>
                <a:gd name="T5" fmla="*/ 122 h 269"/>
                <a:gd name="T6" fmla="*/ 0 w 463"/>
                <a:gd name="T7" fmla="*/ 135 h 269"/>
                <a:gd name="T8" fmla="*/ 7 w 463"/>
                <a:gd name="T9" fmla="*/ 136 h 269"/>
                <a:gd name="T10" fmla="*/ 36 w 463"/>
                <a:gd name="T11" fmla="*/ 172 h 269"/>
                <a:gd name="T12" fmla="*/ 84 w 463"/>
                <a:gd name="T13" fmla="*/ 252 h 269"/>
                <a:gd name="T14" fmla="*/ 94 w 463"/>
                <a:gd name="T15" fmla="*/ 269 h 269"/>
                <a:gd name="T16" fmla="*/ 306 w 463"/>
                <a:gd name="T17" fmla="*/ 240 h 269"/>
                <a:gd name="T18" fmla="*/ 364 w 463"/>
                <a:gd name="T19" fmla="*/ 269 h 269"/>
                <a:gd name="T20" fmla="*/ 463 w 463"/>
                <a:gd name="T21" fmla="*/ 135 h 269"/>
                <a:gd name="T22" fmla="*/ 372 w 463"/>
                <a:gd name="T23" fmla="*/ 135 h 269"/>
                <a:gd name="T24" fmla="*/ 407 w 463"/>
                <a:gd name="T25" fmla="*/ 0 h 269"/>
                <a:gd name="T26" fmla="*/ 346 w 463"/>
                <a:gd name="T27" fmla="*/ 0 h 269"/>
                <a:gd name="T28" fmla="*/ 289 w 463"/>
                <a:gd name="T29" fmla="*/ 158 h 269"/>
                <a:gd name="T30" fmla="*/ 232 w 463"/>
                <a:gd name="T31" fmla="*/ 135 h 269"/>
                <a:gd name="T32" fmla="*/ 189 w 463"/>
                <a:gd name="T3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269">
                  <a:moveTo>
                    <a:pt x="189" y="0"/>
                  </a:moveTo>
                  <a:lnTo>
                    <a:pt x="157" y="15"/>
                  </a:lnTo>
                  <a:lnTo>
                    <a:pt x="16" y="122"/>
                  </a:lnTo>
                  <a:lnTo>
                    <a:pt x="0" y="135"/>
                  </a:lnTo>
                  <a:lnTo>
                    <a:pt x="7" y="136"/>
                  </a:lnTo>
                  <a:lnTo>
                    <a:pt x="36" y="172"/>
                  </a:lnTo>
                  <a:lnTo>
                    <a:pt x="84" y="252"/>
                  </a:lnTo>
                  <a:lnTo>
                    <a:pt x="94" y="269"/>
                  </a:lnTo>
                  <a:lnTo>
                    <a:pt x="306" y="240"/>
                  </a:lnTo>
                  <a:lnTo>
                    <a:pt x="364" y="269"/>
                  </a:lnTo>
                  <a:lnTo>
                    <a:pt x="463" y="135"/>
                  </a:lnTo>
                  <a:lnTo>
                    <a:pt x="372" y="135"/>
                  </a:lnTo>
                  <a:lnTo>
                    <a:pt x="407" y="0"/>
                  </a:lnTo>
                  <a:lnTo>
                    <a:pt x="346" y="0"/>
                  </a:lnTo>
                  <a:lnTo>
                    <a:pt x="289" y="158"/>
                  </a:lnTo>
                  <a:lnTo>
                    <a:pt x="232" y="135"/>
                  </a:lnTo>
                  <a:lnTo>
                    <a:pt x="18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1" name="Freeform 79">
              <a:extLst>
                <a:ext uri="{FF2B5EF4-FFF2-40B4-BE49-F238E27FC236}">
                  <a16:creationId xmlns:a16="http://schemas.microsoft.com/office/drawing/2014/main" id="{AE547460-B570-880F-EE4F-B5DCC331FB33}"/>
                </a:ext>
              </a:extLst>
            </p:cNvPr>
            <p:cNvSpPr>
              <a:spLocks/>
            </p:cNvSpPr>
            <p:nvPr/>
          </p:nvSpPr>
          <p:spPr bwMode="auto">
            <a:xfrm>
              <a:off x="-6027738" y="1203326"/>
              <a:ext cx="163513" cy="103188"/>
            </a:xfrm>
            <a:custGeom>
              <a:avLst/>
              <a:gdLst>
                <a:gd name="T0" fmla="*/ 310 w 310"/>
                <a:gd name="T1" fmla="*/ 0 h 194"/>
                <a:gd name="T2" fmla="*/ 227 w 310"/>
                <a:gd name="T3" fmla="*/ 0 h 194"/>
                <a:gd name="T4" fmla="*/ 0 w 310"/>
                <a:gd name="T5" fmla="*/ 101 h 194"/>
                <a:gd name="T6" fmla="*/ 48 w 310"/>
                <a:gd name="T7" fmla="*/ 194 h 194"/>
                <a:gd name="T8" fmla="*/ 254 w 310"/>
                <a:gd name="T9" fmla="*/ 122 h 194"/>
                <a:gd name="T10" fmla="*/ 310 w 310"/>
                <a:gd name="T11" fmla="*/ 0 h 194"/>
              </a:gdLst>
              <a:ahLst/>
              <a:cxnLst>
                <a:cxn ang="0">
                  <a:pos x="T0" y="T1"/>
                </a:cxn>
                <a:cxn ang="0">
                  <a:pos x="T2" y="T3"/>
                </a:cxn>
                <a:cxn ang="0">
                  <a:pos x="T4" y="T5"/>
                </a:cxn>
                <a:cxn ang="0">
                  <a:pos x="T6" y="T7"/>
                </a:cxn>
                <a:cxn ang="0">
                  <a:pos x="T8" y="T9"/>
                </a:cxn>
                <a:cxn ang="0">
                  <a:pos x="T10" y="T11"/>
                </a:cxn>
              </a:cxnLst>
              <a:rect l="0" t="0" r="r" b="b"/>
              <a:pathLst>
                <a:path w="310" h="194">
                  <a:moveTo>
                    <a:pt x="310" y="0"/>
                  </a:moveTo>
                  <a:lnTo>
                    <a:pt x="227" y="0"/>
                  </a:lnTo>
                  <a:lnTo>
                    <a:pt x="0" y="101"/>
                  </a:lnTo>
                  <a:lnTo>
                    <a:pt x="48" y="194"/>
                  </a:lnTo>
                  <a:lnTo>
                    <a:pt x="254" y="122"/>
                  </a:lnTo>
                  <a:lnTo>
                    <a:pt x="3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2" name="Freeform 80">
              <a:extLst>
                <a:ext uri="{FF2B5EF4-FFF2-40B4-BE49-F238E27FC236}">
                  <a16:creationId xmlns:a16="http://schemas.microsoft.com/office/drawing/2014/main" id="{97613040-227A-40D9-05F3-FD529EC1D152}"/>
                </a:ext>
              </a:extLst>
            </p:cNvPr>
            <p:cNvSpPr>
              <a:spLocks/>
            </p:cNvSpPr>
            <p:nvPr/>
          </p:nvSpPr>
          <p:spPr bwMode="auto">
            <a:xfrm>
              <a:off x="-5824538" y="1192214"/>
              <a:ext cx="82550" cy="61913"/>
            </a:xfrm>
            <a:custGeom>
              <a:avLst/>
              <a:gdLst>
                <a:gd name="T0" fmla="*/ 157 w 157"/>
                <a:gd name="T1" fmla="*/ 21 h 118"/>
                <a:gd name="T2" fmla="*/ 0 w 157"/>
                <a:gd name="T3" fmla="*/ 0 h 118"/>
                <a:gd name="T4" fmla="*/ 19 w 157"/>
                <a:gd name="T5" fmla="*/ 118 h 118"/>
                <a:gd name="T6" fmla="*/ 101 w 157"/>
                <a:gd name="T7" fmla="*/ 118 h 118"/>
                <a:gd name="T8" fmla="*/ 157 w 157"/>
                <a:gd name="T9" fmla="*/ 21 h 118"/>
              </a:gdLst>
              <a:ahLst/>
              <a:cxnLst>
                <a:cxn ang="0">
                  <a:pos x="T0" y="T1"/>
                </a:cxn>
                <a:cxn ang="0">
                  <a:pos x="T2" y="T3"/>
                </a:cxn>
                <a:cxn ang="0">
                  <a:pos x="T4" y="T5"/>
                </a:cxn>
                <a:cxn ang="0">
                  <a:pos x="T6" y="T7"/>
                </a:cxn>
                <a:cxn ang="0">
                  <a:pos x="T8" y="T9"/>
                </a:cxn>
              </a:cxnLst>
              <a:rect l="0" t="0" r="r" b="b"/>
              <a:pathLst>
                <a:path w="157" h="118">
                  <a:moveTo>
                    <a:pt x="157" y="21"/>
                  </a:moveTo>
                  <a:lnTo>
                    <a:pt x="0" y="0"/>
                  </a:lnTo>
                  <a:lnTo>
                    <a:pt x="19" y="118"/>
                  </a:lnTo>
                  <a:lnTo>
                    <a:pt x="101" y="118"/>
                  </a:lnTo>
                  <a:lnTo>
                    <a:pt x="157"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3" name="Freeform 81">
              <a:extLst>
                <a:ext uri="{FF2B5EF4-FFF2-40B4-BE49-F238E27FC236}">
                  <a16:creationId xmlns:a16="http://schemas.microsoft.com/office/drawing/2014/main" id="{B00B9028-BAEC-B025-BC49-242BEB4FCCEB}"/>
                </a:ext>
              </a:extLst>
            </p:cNvPr>
            <p:cNvSpPr>
              <a:spLocks/>
            </p:cNvSpPr>
            <p:nvPr/>
          </p:nvSpPr>
          <p:spPr bwMode="auto">
            <a:xfrm>
              <a:off x="-5770563" y="1144589"/>
              <a:ext cx="73025" cy="58738"/>
            </a:xfrm>
            <a:custGeom>
              <a:avLst/>
              <a:gdLst>
                <a:gd name="T0" fmla="*/ 140 w 140"/>
                <a:gd name="T1" fmla="*/ 0 h 112"/>
                <a:gd name="T2" fmla="*/ 123 w 140"/>
                <a:gd name="T3" fmla="*/ 112 h 112"/>
                <a:gd name="T4" fmla="*/ 0 w 140"/>
                <a:gd name="T5" fmla="*/ 56 h 112"/>
                <a:gd name="T6" fmla="*/ 140 w 140"/>
                <a:gd name="T7" fmla="*/ 0 h 112"/>
              </a:gdLst>
              <a:ahLst/>
              <a:cxnLst>
                <a:cxn ang="0">
                  <a:pos x="T0" y="T1"/>
                </a:cxn>
                <a:cxn ang="0">
                  <a:pos x="T2" y="T3"/>
                </a:cxn>
                <a:cxn ang="0">
                  <a:pos x="T4" y="T5"/>
                </a:cxn>
                <a:cxn ang="0">
                  <a:pos x="T6" y="T7"/>
                </a:cxn>
              </a:cxnLst>
              <a:rect l="0" t="0" r="r" b="b"/>
              <a:pathLst>
                <a:path w="140" h="112">
                  <a:moveTo>
                    <a:pt x="140" y="0"/>
                  </a:moveTo>
                  <a:lnTo>
                    <a:pt x="123" y="112"/>
                  </a:lnTo>
                  <a:lnTo>
                    <a:pt x="0" y="56"/>
                  </a:lnTo>
                  <a:lnTo>
                    <a:pt x="14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4" name="Freeform 82">
              <a:extLst>
                <a:ext uri="{FF2B5EF4-FFF2-40B4-BE49-F238E27FC236}">
                  <a16:creationId xmlns:a16="http://schemas.microsoft.com/office/drawing/2014/main" id="{0D771D2B-60F5-6199-4279-3D8A8D93425E}"/>
                </a:ext>
              </a:extLst>
            </p:cNvPr>
            <p:cNvSpPr>
              <a:spLocks/>
            </p:cNvSpPr>
            <p:nvPr/>
          </p:nvSpPr>
          <p:spPr bwMode="auto">
            <a:xfrm>
              <a:off x="-5713413" y="1338264"/>
              <a:ext cx="115888" cy="125413"/>
            </a:xfrm>
            <a:custGeom>
              <a:avLst/>
              <a:gdLst>
                <a:gd name="T0" fmla="*/ 0 w 217"/>
                <a:gd name="T1" fmla="*/ 0 h 238"/>
                <a:gd name="T2" fmla="*/ 0 w 217"/>
                <a:gd name="T3" fmla="*/ 131 h 238"/>
                <a:gd name="T4" fmla="*/ 73 w 217"/>
                <a:gd name="T5" fmla="*/ 131 h 238"/>
                <a:gd name="T6" fmla="*/ 30 w 217"/>
                <a:gd name="T7" fmla="*/ 238 h 238"/>
                <a:gd name="T8" fmla="*/ 101 w 217"/>
                <a:gd name="T9" fmla="*/ 238 h 238"/>
                <a:gd name="T10" fmla="*/ 217 w 217"/>
                <a:gd name="T11" fmla="*/ 39 h 238"/>
                <a:gd name="T12" fmla="*/ 109 w 217"/>
                <a:gd name="T13" fmla="*/ 0 h 238"/>
                <a:gd name="T14" fmla="*/ 109 w 217"/>
                <a:gd name="T15" fmla="*/ 87 h 238"/>
                <a:gd name="T16" fmla="*/ 30 w 217"/>
                <a:gd name="T17" fmla="*/ 62 h 238"/>
                <a:gd name="T18" fmla="*/ 0 w 217"/>
                <a:gd name="T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38">
                  <a:moveTo>
                    <a:pt x="0" y="0"/>
                  </a:moveTo>
                  <a:lnTo>
                    <a:pt x="0" y="131"/>
                  </a:lnTo>
                  <a:lnTo>
                    <a:pt x="73" y="131"/>
                  </a:lnTo>
                  <a:lnTo>
                    <a:pt x="30" y="238"/>
                  </a:lnTo>
                  <a:lnTo>
                    <a:pt x="101" y="238"/>
                  </a:lnTo>
                  <a:lnTo>
                    <a:pt x="217" y="39"/>
                  </a:lnTo>
                  <a:lnTo>
                    <a:pt x="109" y="0"/>
                  </a:lnTo>
                  <a:lnTo>
                    <a:pt x="109" y="87"/>
                  </a:lnTo>
                  <a:lnTo>
                    <a:pt x="30"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5" name="Freeform 83">
              <a:extLst>
                <a:ext uri="{FF2B5EF4-FFF2-40B4-BE49-F238E27FC236}">
                  <a16:creationId xmlns:a16="http://schemas.microsoft.com/office/drawing/2014/main" id="{8C34C45C-38C1-63C1-9980-80118B9012AE}"/>
                </a:ext>
              </a:extLst>
            </p:cNvPr>
            <p:cNvSpPr>
              <a:spLocks/>
            </p:cNvSpPr>
            <p:nvPr/>
          </p:nvSpPr>
          <p:spPr bwMode="auto">
            <a:xfrm>
              <a:off x="-5645150" y="1144589"/>
              <a:ext cx="109538" cy="161925"/>
            </a:xfrm>
            <a:custGeom>
              <a:avLst/>
              <a:gdLst>
                <a:gd name="T0" fmla="*/ 90 w 209"/>
                <a:gd name="T1" fmla="*/ 0 h 306"/>
                <a:gd name="T2" fmla="*/ 0 w 209"/>
                <a:gd name="T3" fmla="*/ 150 h 306"/>
                <a:gd name="T4" fmla="*/ 90 w 209"/>
                <a:gd name="T5" fmla="*/ 150 h 306"/>
                <a:gd name="T6" fmla="*/ 69 w 209"/>
                <a:gd name="T7" fmla="*/ 306 h 306"/>
                <a:gd name="T8" fmla="*/ 148 w 209"/>
                <a:gd name="T9" fmla="*/ 306 h 306"/>
                <a:gd name="T10" fmla="*/ 209 w 209"/>
                <a:gd name="T11" fmla="*/ 112 h 306"/>
                <a:gd name="T12" fmla="*/ 90 w 209"/>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09" h="306">
                  <a:moveTo>
                    <a:pt x="90" y="0"/>
                  </a:moveTo>
                  <a:lnTo>
                    <a:pt x="0" y="150"/>
                  </a:lnTo>
                  <a:lnTo>
                    <a:pt x="90" y="150"/>
                  </a:lnTo>
                  <a:lnTo>
                    <a:pt x="69" y="306"/>
                  </a:lnTo>
                  <a:lnTo>
                    <a:pt x="148" y="306"/>
                  </a:lnTo>
                  <a:lnTo>
                    <a:pt x="209" y="112"/>
                  </a:lnTo>
                  <a:lnTo>
                    <a:pt x="9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6" name="Freeform 84">
              <a:extLst>
                <a:ext uri="{FF2B5EF4-FFF2-40B4-BE49-F238E27FC236}">
                  <a16:creationId xmlns:a16="http://schemas.microsoft.com/office/drawing/2014/main" id="{BC411E25-66F9-DAE5-FBF4-6510CB92F84E}"/>
                </a:ext>
              </a:extLst>
            </p:cNvPr>
            <p:cNvSpPr>
              <a:spLocks/>
            </p:cNvSpPr>
            <p:nvPr/>
          </p:nvSpPr>
          <p:spPr bwMode="auto">
            <a:xfrm>
              <a:off x="-5535613" y="1223964"/>
              <a:ext cx="53975" cy="82550"/>
            </a:xfrm>
            <a:custGeom>
              <a:avLst/>
              <a:gdLst>
                <a:gd name="T0" fmla="*/ 101 w 101"/>
                <a:gd name="T1" fmla="*/ 84 h 156"/>
                <a:gd name="T2" fmla="*/ 34 w 101"/>
                <a:gd name="T3" fmla="*/ 0 h 156"/>
                <a:gd name="T4" fmla="*/ 0 w 101"/>
                <a:gd name="T5" fmla="*/ 120 h 156"/>
                <a:gd name="T6" fmla="*/ 50 w 101"/>
                <a:gd name="T7" fmla="*/ 156 h 156"/>
                <a:gd name="T8" fmla="*/ 101 w 101"/>
                <a:gd name="T9" fmla="*/ 84 h 156"/>
              </a:gdLst>
              <a:ahLst/>
              <a:cxnLst>
                <a:cxn ang="0">
                  <a:pos x="T0" y="T1"/>
                </a:cxn>
                <a:cxn ang="0">
                  <a:pos x="T2" y="T3"/>
                </a:cxn>
                <a:cxn ang="0">
                  <a:pos x="T4" y="T5"/>
                </a:cxn>
                <a:cxn ang="0">
                  <a:pos x="T6" y="T7"/>
                </a:cxn>
                <a:cxn ang="0">
                  <a:pos x="T8" y="T9"/>
                </a:cxn>
              </a:cxnLst>
              <a:rect l="0" t="0" r="r" b="b"/>
              <a:pathLst>
                <a:path w="101" h="156">
                  <a:moveTo>
                    <a:pt x="101" y="84"/>
                  </a:moveTo>
                  <a:lnTo>
                    <a:pt x="34" y="0"/>
                  </a:lnTo>
                  <a:lnTo>
                    <a:pt x="0" y="120"/>
                  </a:lnTo>
                  <a:lnTo>
                    <a:pt x="50" y="156"/>
                  </a:lnTo>
                  <a:lnTo>
                    <a:pt x="101" y="8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7" name="Freeform 85">
              <a:extLst>
                <a:ext uri="{FF2B5EF4-FFF2-40B4-BE49-F238E27FC236}">
                  <a16:creationId xmlns:a16="http://schemas.microsoft.com/office/drawing/2014/main" id="{375426D0-B518-B221-7123-56A4EE8E9DB7}"/>
                </a:ext>
              </a:extLst>
            </p:cNvPr>
            <p:cNvSpPr>
              <a:spLocks/>
            </p:cNvSpPr>
            <p:nvPr/>
          </p:nvSpPr>
          <p:spPr bwMode="auto">
            <a:xfrm>
              <a:off x="-5546725" y="1306514"/>
              <a:ext cx="65088" cy="52388"/>
            </a:xfrm>
            <a:custGeom>
              <a:avLst/>
              <a:gdLst>
                <a:gd name="T0" fmla="*/ 123 w 123"/>
                <a:gd name="T1" fmla="*/ 60 h 99"/>
                <a:gd name="T2" fmla="*/ 0 w 123"/>
                <a:gd name="T3" fmla="*/ 0 h 99"/>
                <a:gd name="T4" fmla="*/ 0 w 123"/>
                <a:gd name="T5" fmla="*/ 60 h 99"/>
                <a:gd name="T6" fmla="*/ 72 w 123"/>
                <a:gd name="T7" fmla="*/ 99 h 99"/>
                <a:gd name="T8" fmla="*/ 123 w 123"/>
                <a:gd name="T9" fmla="*/ 60 h 99"/>
              </a:gdLst>
              <a:ahLst/>
              <a:cxnLst>
                <a:cxn ang="0">
                  <a:pos x="T0" y="T1"/>
                </a:cxn>
                <a:cxn ang="0">
                  <a:pos x="T2" y="T3"/>
                </a:cxn>
                <a:cxn ang="0">
                  <a:pos x="T4" y="T5"/>
                </a:cxn>
                <a:cxn ang="0">
                  <a:pos x="T6" y="T7"/>
                </a:cxn>
                <a:cxn ang="0">
                  <a:pos x="T8" y="T9"/>
                </a:cxn>
              </a:cxnLst>
              <a:rect l="0" t="0" r="r" b="b"/>
              <a:pathLst>
                <a:path w="123" h="99">
                  <a:moveTo>
                    <a:pt x="123" y="60"/>
                  </a:moveTo>
                  <a:lnTo>
                    <a:pt x="0" y="0"/>
                  </a:lnTo>
                  <a:lnTo>
                    <a:pt x="0" y="60"/>
                  </a:lnTo>
                  <a:lnTo>
                    <a:pt x="72" y="99"/>
                  </a:lnTo>
                  <a:lnTo>
                    <a:pt x="123" y="6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8" name="Freeform 86">
              <a:extLst>
                <a:ext uri="{FF2B5EF4-FFF2-40B4-BE49-F238E27FC236}">
                  <a16:creationId xmlns:a16="http://schemas.microsoft.com/office/drawing/2014/main" id="{A5CDF263-B820-152E-FB8D-BF3E7C7C32C3}"/>
                </a:ext>
              </a:extLst>
            </p:cNvPr>
            <p:cNvSpPr>
              <a:spLocks/>
            </p:cNvSpPr>
            <p:nvPr/>
          </p:nvSpPr>
          <p:spPr bwMode="auto">
            <a:xfrm>
              <a:off x="-5576888" y="1338264"/>
              <a:ext cx="227013" cy="223838"/>
            </a:xfrm>
            <a:custGeom>
              <a:avLst/>
              <a:gdLst>
                <a:gd name="T0" fmla="*/ 0 w 427"/>
                <a:gd name="T1" fmla="*/ 0 h 424"/>
                <a:gd name="T2" fmla="*/ 0 w 427"/>
                <a:gd name="T3" fmla="*/ 120 h 424"/>
                <a:gd name="T4" fmla="*/ 78 w 427"/>
                <a:gd name="T5" fmla="*/ 140 h 424"/>
                <a:gd name="T6" fmla="*/ 56 w 427"/>
                <a:gd name="T7" fmla="*/ 238 h 424"/>
                <a:gd name="T8" fmla="*/ 17 w 427"/>
                <a:gd name="T9" fmla="*/ 321 h 424"/>
                <a:gd name="T10" fmla="*/ 117 w 427"/>
                <a:gd name="T11" fmla="*/ 385 h 424"/>
                <a:gd name="T12" fmla="*/ 323 w 427"/>
                <a:gd name="T13" fmla="*/ 424 h 424"/>
                <a:gd name="T14" fmla="*/ 427 w 427"/>
                <a:gd name="T15" fmla="*/ 405 h 424"/>
                <a:gd name="T16" fmla="*/ 427 w 427"/>
                <a:gd name="T17" fmla="*/ 280 h 424"/>
                <a:gd name="T18" fmla="*/ 310 w 427"/>
                <a:gd name="T19" fmla="*/ 265 h 424"/>
                <a:gd name="T20" fmla="*/ 117 w 427"/>
                <a:gd name="T21" fmla="*/ 212 h 424"/>
                <a:gd name="T22" fmla="*/ 166 w 427"/>
                <a:gd name="T23" fmla="*/ 120 h 424"/>
                <a:gd name="T24" fmla="*/ 78 w 427"/>
                <a:gd name="T25" fmla="*/ 62 h 424"/>
                <a:gd name="T26" fmla="*/ 0 w 427"/>
                <a:gd name="T2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7" h="424">
                  <a:moveTo>
                    <a:pt x="0" y="0"/>
                  </a:moveTo>
                  <a:lnTo>
                    <a:pt x="0" y="120"/>
                  </a:lnTo>
                  <a:lnTo>
                    <a:pt x="78" y="140"/>
                  </a:lnTo>
                  <a:lnTo>
                    <a:pt x="56" y="238"/>
                  </a:lnTo>
                  <a:lnTo>
                    <a:pt x="17" y="321"/>
                  </a:lnTo>
                  <a:lnTo>
                    <a:pt x="117" y="385"/>
                  </a:lnTo>
                  <a:lnTo>
                    <a:pt x="323" y="424"/>
                  </a:lnTo>
                  <a:lnTo>
                    <a:pt x="427" y="405"/>
                  </a:lnTo>
                  <a:lnTo>
                    <a:pt x="427" y="280"/>
                  </a:lnTo>
                  <a:lnTo>
                    <a:pt x="310" y="265"/>
                  </a:lnTo>
                  <a:lnTo>
                    <a:pt x="117" y="212"/>
                  </a:lnTo>
                  <a:lnTo>
                    <a:pt x="166" y="120"/>
                  </a:lnTo>
                  <a:lnTo>
                    <a:pt x="78"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9" name="Freeform 87">
              <a:extLst>
                <a:ext uri="{FF2B5EF4-FFF2-40B4-BE49-F238E27FC236}">
                  <a16:creationId xmlns:a16="http://schemas.microsoft.com/office/drawing/2014/main" id="{B83C2F13-1AD9-A0D4-B4BF-C71AA20A5864}"/>
                </a:ext>
              </a:extLst>
            </p:cNvPr>
            <p:cNvSpPr>
              <a:spLocks/>
            </p:cNvSpPr>
            <p:nvPr/>
          </p:nvSpPr>
          <p:spPr bwMode="auto">
            <a:xfrm>
              <a:off x="-5632450" y="1428751"/>
              <a:ext cx="55563" cy="79375"/>
            </a:xfrm>
            <a:custGeom>
              <a:avLst/>
              <a:gdLst>
                <a:gd name="T0" fmla="*/ 105 w 105"/>
                <a:gd name="T1" fmla="*/ 39 h 148"/>
                <a:gd name="T2" fmla="*/ 64 w 105"/>
                <a:gd name="T3" fmla="*/ 148 h 148"/>
                <a:gd name="T4" fmla="*/ 0 w 105"/>
                <a:gd name="T5" fmla="*/ 92 h 148"/>
                <a:gd name="T6" fmla="*/ 51 w 105"/>
                <a:gd name="T7" fmla="*/ 0 h 148"/>
                <a:gd name="T8" fmla="*/ 105 w 105"/>
                <a:gd name="T9" fmla="*/ 39 h 148"/>
              </a:gdLst>
              <a:ahLst/>
              <a:cxnLst>
                <a:cxn ang="0">
                  <a:pos x="T0" y="T1"/>
                </a:cxn>
                <a:cxn ang="0">
                  <a:pos x="T2" y="T3"/>
                </a:cxn>
                <a:cxn ang="0">
                  <a:pos x="T4" y="T5"/>
                </a:cxn>
                <a:cxn ang="0">
                  <a:pos x="T6" y="T7"/>
                </a:cxn>
                <a:cxn ang="0">
                  <a:pos x="T8" y="T9"/>
                </a:cxn>
              </a:cxnLst>
              <a:rect l="0" t="0" r="r" b="b"/>
              <a:pathLst>
                <a:path w="105" h="148">
                  <a:moveTo>
                    <a:pt x="105" y="39"/>
                  </a:moveTo>
                  <a:lnTo>
                    <a:pt x="64" y="148"/>
                  </a:lnTo>
                  <a:lnTo>
                    <a:pt x="0" y="92"/>
                  </a:lnTo>
                  <a:lnTo>
                    <a:pt x="51" y="0"/>
                  </a:lnTo>
                  <a:lnTo>
                    <a:pt x="105"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0" name="Freeform 88">
              <a:extLst>
                <a:ext uri="{FF2B5EF4-FFF2-40B4-BE49-F238E27FC236}">
                  <a16:creationId xmlns:a16="http://schemas.microsoft.com/office/drawing/2014/main" id="{ED55511F-110C-18DF-A57C-DE8C9D628998}"/>
                </a:ext>
              </a:extLst>
            </p:cNvPr>
            <p:cNvSpPr>
              <a:spLocks/>
            </p:cNvSpPr>
            <p:nvPr/>
          </p:nvSpPr>
          <p:spPr bwMode="auto">
            <a:xfrm>
              <a:off x="-5861050" y="1749426"/>
              <a:ext cx="77788" cy="82550"/>
            </a:xfrm>
            <a:custGeom>
              <a:avLst/>
              <a:gdLst>
                <a:gd name="T0" fmla="*/ 109 w 148"/>
                <a:gd name="T1" fmla="*/ 0 h 157"/>
                <a:gd name="T2" fmla="*/ 148 w 148"/>
                <a:gd name="T3" fmla="*/ 118 h 157"/>
                <a:gd name="T4" fmla="*/ 109 w 148"/>
                <a:gd name="T5" fmla="*/ 157 h 157"/>
                <a:gd name="T6" fmla="*/ 0 w 148"/>
                <a:gd name="T7" fmla="*/ 79 h 157"/>
                <a:gd name="T8" fmla="*/ 109 w 148"/>
                <a:gd name="T9" fmla="*/ 0 h 157"/>
              </a:gdLst>
              <a:ahLst/>
              <a:cxnLst>
                <a:cxn ang="0">
                  <a:pos x="T0" y="T1"/>
                </a:cxn>
                <a:cxn ang="0">
                  <a:pos x="T2" y="T3"/>
                </a:cxn>
                <a:cxn ang="0">
                  <a:pos x="T4" y="T5"/>
                </a:cxn>
                <a:cxn ang="0">
                  <a:pos x="T6" y="T7"/>
                </a:cxn>
                <a:cxn ang="0">
                  <a:pos x="T8" y="T9"/>
                </a:cxn>
              </a:cxnLst>
              <a:rect l="0" t="0" r="r" b="b"/>
              <a:pathLst>
                <a:path w="148" h="157">
                  <a:moveTo>
                    <a:pt x="109" y="0"/>
                  </a:moveTo>
                  <a:lnTo>
                    <a:pt x="148" y="118"/>
                  </a:lnTo>
                  <a:lnTo>
                    <a:pt x="109" y="157"/>
                  </a:lnTo>
                  <a:lnTo>
                    <a:pt x="0" y="79"/>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1" name="Freeform 89">
              <a:extLst>
                <a:ext uri="{FF2B5EF4-FFF2-40B4-BE49-F238E27FC236}">
                  <a16:creationId xmlns:a16="http://schemas.microsoft.com/office/drawing/2014/main" id="{17B91A5B-322A-A4ED-7A80-3DAAF4B86A52}"/>
                </a:ext>
              </a:extLst>
            </p:cNvPr>
            <p:cNvSpPr>
              <a:spLocks/>
            </p:cNvSpPr>
            <p:nvPr/>
          </p:nvSpPr>
          <p:spPr bwMode="auto">
            <a:xfrm>
              <a:off x="-5632450" y="1585914"/>
              <a:ext cx="460375" cy="620713"/>
            </a:xfrm>
            <a:custGeom>
              <a:avLst/>
              <a:gdLst>
                <a:gd name="T0" fmla="*/ 301 w 869"/>
                <a:gd name="T1" fmla="*/ 0 h 1172"/>
                <a:gd name="T2" fmla="*/ 183 w 869"/>
                <a:gd name="T3" fmla="*/ 0 h 1172"/>
                <a:gd name="T4" fmla="*/ 21 w 869"/>
                <a:gd name="T5" fmla="*/ 200 h 1172"/>
                <a:gd name="T6" fmla="*/ 0 w 869"/>
                <a:gd name="T7" fmla="*/ 330 h 1172"/>
                <a:gd name="T8" fmla="*/ 161 w 869"/>
                <a:gd name="T9" fmla="*/ 408 h 1172"/>
                <a:gd name="T10" fmla="*/ 301 w 869"/>
                <a:gd name="T11" fmla="*/ 442 h 1172"/>
                <a:gd name="T12" fmla="*/ 353 w 869"/>
                <a:gd name="T13" fmla="*/ 365 h 1172"/>
                <a:gd name="T14" fmla="*/ 402 w 869"/>
                <a:gd name="T15" fmla="*/ 509 h 1172"/>
                <a:gd name="T16" fmla="*/ 493 w 869"/>
                <a:gd name="T17" fmla="*/ 644 h 1172"/>
                <a:gd name="T18" fmla="*/ 388 w 869"/>
                <a:gd name="T19" fmla="*/ 788 h 1172"/>
                <a:gd name="T20" fmla="*/ 362 w 869"/>
                <a:gd name="T21" fmla="*/ 853 h 1172"/>
                <a:gd name="T22" fmla="*/ 233 w 869"/>
                <a:gd name="T23" fmla="*/ 814 h 1172"/>
                <a:gd name="T24" fmla="*/ 183 w 869"/>
                <a:gd name="T25" fmla="*/ 932 h 1172"/>
                <a:gd name="T26" fmla="*/ 301 w 869"/>
                <a:gd name="T27" fmla="*/ 932 h 1172"/>
                <a:gd name="T28" fmla="*/ 393 w 869"/>
                <a:gd name="T29" fmla="*/ 984 h 1172"/>
                <a:gd name="T30" fmla="*/ 441 w 869"/>
                <a:gd name="T31" fmla="*/ 1076 h 1172"/>
                <a:gd name="T32" fmla="*/ 585 w 869"/>
                <a:gd name="T33" fmla="*/ 1172 h 1172"/>
                <a:gd name="T34" fmla="*/ 532 w 869"/>
                <a:gd name="T35" fmla="*/ 1023 h 1172"/>
                <a:gd name="T36" fmla="*/ 646 w 869"/>
                <a:gd name="T37" fmla="*/ 1102 h 1172"/>
                <a:gd name="T38" fmla="*/ 685 w 869"/>
                <a:gd name="T39" fmla="*/ 1006 h 1172"/>
                <a:gd name="T40" fmla="*/ 598 w 869"/>
                <a:gd name="T41" fmla="*/ 827 h 1172"/>
                <a:gd name="T42" fmla="*/ 654 w 869"/>
                <a:gd name="T43" fmla="*/ 788 h 1172"/>
                <a:gd name="T44" fmla="*/ 734 w 869"/>
                <a:gd name="T45" fmla="*/ 958 h 1172"/>
                <a:gd name="T46" fmla="*/ 869 w 869"/>
                <a:gd name="T47" fmla="*/ 784 h 1172"/>
                <a:gd name="T48" fmla="*/ 672 w 869"/>
                <a:gd name="T49" fmla="*/ 612 h 1172"/>
                <a:gd name="T50" fmla="*/ 751 w 869"/>
                <a:gd name="T51" fmla="*/ 548 h 1172"/>
                <a:gd name="T52" fmla="*/ 680 w 869"/>
                <a:gd name="T53" fmla="*/ 386 h 1172"/>
                <a:gd name="T54" fmla="*/ 577 w 869"/>
                <a:gd name="T55" fmla="*/ 272 h 1172"/>
                <a:gd name="T56" fmla="*/ 532 w 869"/>
                <a:gd name="T57" fmla="*/ 200 h 1172"/>
                <a:gd name="T58" fmla="*/ 375 w 869"/>
                <a:gd name="T59" fmla="*/ 200 h 1172"/>
                <a:gd name="T60" fmla="*/ 406 w 869"/>
                <a:gd name="T61" fmla="*/ 27 h 1172"/>
                <a:gd name="T62" fmla="*/ 284 w 869"/>
                <a:gd name="T63" fmla="*/ 55 h 1172"/>
                <a:gd name="T64" fmla="*/ 233 w 869"/>
                <a:gd name="T65" fmla="*/ 108 h 1172"/>
                <a:gd name="T66" fmla="*/ 183 w 869"/>
                <a:gd name="T67" fmla="*/ 281 h 1172"/>
                <a:gd name="T68" fmla="*/ 161 w 869"/>
                <a:gd name="T69" fmla="*/ 200 h 1172"/>
                <a:gd name="T70" fmla="*/ 222 w 869"/>
                <a:gd name="T71" fmla="*/ 68 h 1172"/>
                <a:gd name="T72" fmla="*/ 301 w 869"/>
                <a:gd name="T73"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1172">
                  <a:moveTo>
                    <a:pt x="301" y="0"/>
                  </a:moveTo>
                  <a:lnTo>
                    <a:pt x="183" y="0"/>
                  </a:lnTo>
                  <a:lnTo>
                    <a:pt x="21" y="200"/>
                  </a:lnTo>
                  <a:lnTo>
                    <a:pt x="0" y="330"/>
                  </a:lnTo>
                  <a:lnTo>
                    <a:pt x="161" y="408"/>
                  </a:lnTo>
                  <a:lnTo>
                    <a:pt x="301" y="442"/>
                  </a:lnTo>
                  <a:lnTo>
                    <a:pt x="353" y="365"/>
                  </a:lnTo>
                  <a:lnTo>
                    <a:pt x="402" y="509"/>
                  </a:lnTo>
                  <a:lnTo>
                    <a:pt x="493" y="644"/>
                  </a:lnTo>
                  <a:lnTo>
                    <a:pt x="388" y="788"/>
                  </a:lnTo>
                  <a:lnTo>
                    <a:pt x="362" y="853"/>
                  </a:lnTo>
                  <a:lnTo>
                    <a:pt x="233" y="814"/>
                  </a:lnTo>
                  <a:lnTo>
                    <a:pt x="183" y="932"/>
                  </a:lnTo>
                  <a:lnTo>
                    <a:pt x="301" y="932"/>
                  </a:lnTo>
                  <a:lnTo>
                    <a:pt x="393" y="984"/>
                  </a:lnTo>
                  <a:lnTo>
                    <a:pt x="441" y="1076"/>
                  </a:lnTo>
                  <a:lnTo>
                    <a:pt x="585" y="1172"/>
                  </a:lnTo>
                  <a:lnTo>
                    <a:pt x="532" y="1023"/>
                  </a:lnTo>
                  <a:lnTo>
                    <a:pt x="646" y="1102"/>
                  </a:lnTo>
                  <a:lnTo>
                    <a:pt x="685" y="1006"/>
                  </a:lnTo>
                  <a:lnTo>
                    <a:pt x="598" y="827"/>
                  </a:lnTo>
                  <a:lnTo>
                    <a:pt x="654" y="788"/>
                  </a:lnTo>
                  <a:lnTo>
                    <a:pt x="734" y="958"/>
                  </a:lnTo>
                  <a:lnTo>
                    <a:pt x="869" y="784"/>
                  </a:lnTo>
                  <a:lnTo>
                    <a:pt x="672" y="612"/>
                  </a:lnTo>
                  <a:lnTo>
                    <a:pt x="751" y="548"/>
                  </a:lnTo>
                  <a:lnTo>
                    <a:pt x="680" y="386"/>
                  </a:lnTo>
                  <a:lnTo>
                    <a:pt x="577" y="272"/>
                  </a:lnTo>
                  <a:lnTo>
                    <a:pt x="532" y="200"/>
                  </a:lnTo>
                  <a:lnTo>
                    <a:pt x="375" y="200"/>
                  </a:lnTo>
                  <a:lnTo>
                    <a:pt x="406" y="27"/>
                  </a:lnTo>
                  <a:lnTo>
                    <a:pt x="284" y="55"/>
                  </a:lnTo>
                  <a:lnTo>
                    <a:pt x="233" y="108"/>
                  </a:lnTo>
                  <a:lnTo>
                    <a:pt x="183" y="281"/>
                  </a:lnTo>
                  <a:lnTo>
                    <a:pt x="161" y="200"/>
                  </a:lnTo>
                  <a:lnTo>
                    <a:pt x="222" y="68"/>
                  </a:lnTo>
                  <a:lnTo>
                    <a:pt x="30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2" name="Freeform 90">
              <a:extLst>
                <a:ext uri="{FF2B5EF4-FFF2-40B4-BE49-F238E27FC236}">
                  <a16:creationId xmlns:a16="http://schemas.microsoft.com/office/drawing/2014/main" id="{1FF2421E-39CD-9E27-5229-E6C19F7F90DD}"/>
                </a:ext>
              </a:extLst>
            </p:cNvPr>
            <p:cNvSpPr>
              <a:spLocks/>
            </p:cNvSpPr>
            <p:nvPr/>
          </p:nvSpPr>
          <p:spPr bwMode="auto">
            <a:xfrm>
              <a:off x="-5402263" y="1600201"/>
              <a:ext cx="66675" cy="68263"/>
            </a:xfrm>
            <a:custGeom>
              <a:avLst/>
              <a:gdLst>
                <a:gd name="T0" fmla="*/ 0 w 125"/>
                <a:gd name="T1" fmla="*/ 0 h 127"/>
                <a:gd name="T2" fmla="*/ 0 w 125"/>
                <a:gd name="T3" fmla="*/ 127 h 127"/>
                <a:gd name="T4" fmla="*/ 125 w 125"/>
                <a:gd name="T5" fmla="*/ 127 h 127"/>
                <a:gd name="T6" fmla="*/ 98 w 125"/>
                <a:gd name="T7" fmla="*/ 32 h 127"/>
                <a:gd name="T8" fmla="*/ 0 w 125"/>
                <a:gd name="T9" fmla="*/ 0 h 127"/>
              </a:gdLst>
              <a:ahLst/>
              <a:cxnLst>
                <a:cxn ang="0">
                  <a:pos x="T0" y="T1"/>
                </a:cxn>
                <a:cxn ang="0">
                  <a:pos x="T2" y="T3"/>
                </a:cxn>
                <a:cxn ang="0">
                  <a:pos x="T4" y="T5"/>
                </a:cxn>
                <a:cxn ang="0">
                  <a:pos x="T6" y="T7"/>
                </a:cxn>
                <a:cxn ang="0">
                  <a:pos x="T8" y="T9"/>
                </a:cxn>
              </a:cxnLst>
              <a:rect l="0" t="0" r="r" b="b"/>
              <a:pathLst>
                <a:path w="125" h="127">
                  <a:moveTo>
                    <a:pt x="0" y="0"/>
                  </a:moveTo>
                  <a:lnTo>
                    <a:pt x="0" y="127"/>
                  </a:lnTo>
                  <a:lnTo>
                    <a:pt x="125" y="127"/>
                  </a:lnTo>
                  <a:lnTo>
                    <a:pt x="98" y="3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3" name="Freeform 91">
              <a:extLst>
                <a:ext uri="{FF2B5EF4-FFF2-40B4-BE49-F238E27FC236}">
                  <a16:creationId xmlns:a16="http://schemas.microsoft.com/office/drawing/2014/main" id="{279A977D-E88F-D2D9-153F-1D05FC8E744D}"/>
                </a:ext>
              </a:extLst>
            </p:cNvPr>
            <p:cNvSpPr>
              <a:spLocks/>
            </p:cNvSpPr>
            <p:nvPr/>
          </p:nvSpPr>
          <p:spPr bwMode="auto">
            <a:xfrm>
              <a:off x="-5472113" y="1897064"/>
              <a:ext cx="69850" cy="65088"/>
            </a:xfrm>
            <a:custGeom>
              <a:avLst/>
              <a:gdLst>
                <a:gd name="T0" fmla="*/ 133 w 133"/>
                <a:gd name="T1" fmla="*/ 41 h 123"/>
                <a:gd name="T2" fmla="*/ 82 w 133"/>
                <a:gd name="T3" fmla="*/ 0 h 123"/>
                <a:gd name="T4" fmla="*/ 0 w 133"/>
                <a:gd name="T5" fmla="*/ 41 h 123"/>
                <a:gd name="T6" fmla="*/ 17 w 133"/>
                <a:gd name="T7" fmla="*/ 123 h 123"/>
                <a:gd name="T8" fmla="*/ 133 w 133"/>
                <a:gd name="T9" fmla="*/ 41 h 123"/>
              </a:gdLst>
              <a:ahLst/>
              <a:cxnLst>
                <a:cxn ang="0">
                  <a:pos x="T0" y="T1"/>
                </a:cxn>
                <a:cxn ang="0">
                  <a:pos x="T2" y="T3"/>
                </a:cxn>
                <a:cxn ang="0">
                  <a:pos x="T4" y="T5"/>
                </a:cxn>
                <a:cxn ang="0">
                  <a:pos x="T6" y="T7"/>
                </a:cxn>
                <a:cxn ang="0">
                  <a:pos x="T8" y="T9"/>
                </a:cxn>
              </a:cxnLst>
              <a:rect l="0" t="0" r="r" b="b"/>
              <a:pathLst>
                <a:path w="133" h="123">
                  <a:moveTo>
                    <a:pt x="133" y="41"/>
                  </a:moveTo>
                  <a:lnTo>
                    <a:pt x="82" y="0"/>
                  </a:lnTo>
                  <a:lnTo>
                    <a:pt x="0" y="41"/>
                  </a:lnTo>
                  <a:lnTo>
                    <a:pt x="17" y="123"/>
                  </a:lnTo>
                  <a:lnTo>
                    <a:pt x="133" y="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4" name="Freeform 92">
              <a:extLst>
                <a:ext uri="{FF2B5EF4-FFF2-40B4-BE49-F238E27FC236}">
                  <a16:creationId xmlns:a16="http://schemas.microsoft.com/office/drawing/2014/main" id="{91D37887-03AC-47F8-F9DA-BBA86B792A8C}"/>
                </a:ext>
              </a:extLst>
            </p:cNvPr>
            <p:cNvSpPr>
              <a:spLocks/>
            </p:cNvSpPr>
            <p:nvPr/>
          </p:nvSpPr>
          <p:spPr bwMode="auto">
            <a:xfrm>
              <a:off x="-5713413" y="1997076"/>
              <a:ext cx="136525" cy="119063"/>
            </a:xfrm>
            <a:custGeom>
              <a:avLst/>
              <a:gdLst>
                <a:gd name="T0" fmla="*/ 109 w 258"/>
                <a:gd name="T1" fmla="*/ 0 h 227"/>
                <a:gd name="T2" fmla="*/ 30 w 258"/>
                <a:gd name="T3" fmla="*/ 108 h 227"/>
                <a:gd name="T4" fmla="*/ 0 w 258"/>
                <a:gd name="T5" fmla="*/ 179 h 227"/>
                <a:gd name="T6" fmla="*/ 54 w 258"/>
                <a:gd name="T7" fmla="*/ 227 h 227"/>
                <a:gd name="T8" fmla="*/ 153 w 258"/>
                <a:gd name="T9" fmla="*/ 157 h 227"/>
                <a:gd name="T10" fmla="*/ 217 w 258"/>
                <a:gd name="T11" fmla="*/ 201 h 227"/>
                <a:gd name="T12" fmla="*/ 258 w 258"/>
                <a:gd name="T13" fmla="*/ 113 h 227"/>
                <a:gd name="T14" fmla="*/ 109 w 258"/>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27">
                  <a:moveTo>
                    <a:pt x="109" y="0"/>
                  </a:moveTo>
                  <a:lnTo>
                    <a:pt x="30" y="108"/>
                  </a:lnTo>
                  <a:lnTo>
                    <a:pt x="0" y="179"/>
                  </a:lnTo>
                  <a:lnTo>
                    <a:pt x="54" y="227"/>
                  </a:lnTo>
                  <a:lnTo>
                    <a:pt x="153" y="157"/>
                  </a:lnTo>
                  <a:lnTo>
                    <a:pt x="217" y="201"/>
                  </a:lnTo>
                  <a:lnTo>
                    <a:pt x="258" y="113"/>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5" name="Freeform 93">
              <a:extLst>
                <a:ext uri="{FF2B5EF4-FFF2-40B4-BE49-F238E27FC236}">
                  <a16:creationId xmlns:a16="http://schemas.microsoft.com/office/drawing/2014/main" id="{A4CA859E-5C89-EC8B-B333-D07F459729CC}"/>
                </a:ext>
              </a:extLst>
            </p:cNvPr>
            <p:cNvSpPr>
              <a:spLocks/>
            </p:cNvSpPr>
            <p:nvPr/>
          </p:nvSpPr>
          <p:spPr bwMode="auto">
            <a:xfrm>
              <a:off x="-5464175" y="984251"/>
              <a:ext cx="620713" cy="479425"/>
            </a:xfrm>
            <a:custGeom>
              <a:avLst/>
              <a:gdLst>
                <a:gd name="T0" fmla="*/ 0 w 1172"/>
                <a:gd name="T1" fmla="*/ 840 h 905"/>
                <a:gd name="T2" fmla="*/ 116 w 1172"/>
                <a:gd name="T3" fmla="*/ 879 h 905"/>
                <a:gd name="T4" fmla="*/ 241 w 1172"/>
                <a:gd name="T5" fmla="*/ 905 h 905"/>
                <a:gd name="T6" fmla="*/ 364 w 1172"/>
                <a:gd name="T7" fmla="*/ 840 h 905"/>
                <a:gd name="T8" fmla="*/ 341 w 1172"/>
                <a:gd name="T9" fmla="*/ 785 h 905"/>
                <a:gd name="T10" fmla="*/ 476 w 1172"/>
                <a:gd name="T11" fmla="*/ 729 h 905"/>
                <a:gd name="T12" fmla="*/ 590 w 1172"/>
                <a:gd name="T13" fmla="*/ 605 h 905"/>
                <a:gd name="T14" fmla="*/ 551 w 1172"/>
                <a:gd name="T15" fmla="*/ 533 h 905"/>
                <a:gd name="T16" fmla="*/ 700 w 1172"/>
                <a:gd name="T17" fmla="*/ 533 h 905"/>
                <a:gd name="T18" fmla="*/ 831 w 1172"/>
                <a:gd name="T19" fmla="*/ 413 h 905"/>
                <a:gd name="T20" fmla="*/ 1027 w 1172"/>
                <a:gd name="T21" fmla="*/ 357 h 905"/>
                <a:gd name="T22" fmla="*/ 1029 w 1172"/>
                <a:gd name="T23" fmla="*/ 323 h 905"/>
                <a:gd name="T24" fmla="*/ 1027 w 1172"/>
                <a:gd name="T25" fmla="*/ 301 h 905"/>
                <a:gd name="T26" fmla="*/ 1043 w 1172"/>
                <a:gd name="T27" fmla="*/ 300 h 905"/>
                <a:gd name="T28" fmla="*/ 1153 w 1172"/>
                <a:gd name="T29" fmla="*/ 249 h 905"/>
                <a:gd name="T30" fmla="*/ 1172 w 1172"/>
                <a:gd name="T31" fmla="*/ 239 h 905"/>
                <a:gd name="T32" fmla="*/ 1137 w 1172"/>
                <a:gd name="T33" fmla="*/ 143 h 905"/>
                <a:gd name="T34" fmla="*/ 997 w 1172"/>
                <a:gd name="T35" fmla="*/ 52 h 905"/>
                <a:gd name="T36" fmla="*/ 791 w 1172"/>
                <a:gd name="T37" fmla="*/ 0 h 905"/>
                <a:gd name="T38" fmla="*/ 515 w 1172"/>
                <a:gd name="T39" fmla="*/ 47 h 905"/>
                <a:gd name="T40" fmla="*/ 319 w 1172"/>
                <a:gd name="T41" fmla="*/ 114 h 905"/>
                <a:gd name="T42" fmla="*/ 302 w 1172"/>
                <a:gd name="T43" fmla="*/ 271 h 905"/>
                <a:gd name="T44" fmla="*/ 472 w 1172"/>
                <a:gd name="T45" fmla="*/ 357 h 905"/>
                <a:gd name="T46" fmla="*/ 450 w 1172"/>
                <a:gd name="T47" fmla="*/ 393 h 905"/>
                <a:gd name="T48" fmla="*/ 289 w 1172"/>
                <a:gd name="T49" fmla="*/ 301 h 905"/>
                <a:gd name="T50" fmla="*/ 263 w 1172"/>
                <a:gd name="T51" fmla="*/ 143 h 905"/>
                <a:gd name="T52" fmla="*/ 214 w 1172"/>
                <a:gd name="T53" fmla="*/ 143 h 905"/>
                <a:gd name="T54" fmla="*/ 91 w 1172"/>
                <a:gd name="T55" fmla="*/ 275 h 905"/>
                <a:gd name="T56" fmla="*/ 49 w 1172"/>
                <a:gd name="T57" fmla="*/ 415 h 905"/>
                <a:gd name="T58" fmla="*/ 116 w 1172"/>
                <a:gd name="T59" fmla="*/ 454 h 905"/>
                <a:gd name="T60" fmla="*/ 26 w 1172"/>
                <a:gd name="T61" fmla="*/ 454 h 905"/>
                <a:gd name="T62" fmla="*/ 18 w 1172"/>
                <a:gd name="T63" fmla="*/ 607 h 905"/>
                <a:gd name="T64" fmla="*/ 116 w 1172"/>
                <a:gd name="T65" fmla="*/ 607 h 905"/>
                <a:gd name="T66" fmla="*/ 178 w 1172"/>
                <a:gd name="T67" fmla="*/ 637 h 905"/>
                <a:gd name="T68" fmla="*/ 49 w 1172"/>
                <a:gd name="T69" fmla="*/ 754 h 905"/>
                <a:gd name="T70" fmla="*/ 0 w 1172"/>
                <a:gd name="T71" fmla="*/ 84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905">
                  <a:moveTo>
                    <a:pt x="0" y="840"/>
                  </a:moveTo>
                  <a:lnTo>
                    <a:pt x="116" y="879"/>
                  </a:lnTo>
                  <a:lnTo>
                    <a:pt x="241" y="905"/>
                  </a:lnTo>
                  <a:lnTo>
                    <a:pt x="364" y="840"/>
                  </a:lnTo>
                  <a:lnTo>
                    <a:pt x="341" y="785"/>
                  </a:lnTo>
                  <a:lnTo>
                    <a:pt x="476" y="729"/>
                  </a:lnTo>
                  <a:lnTo>
                    <a:pt x="590" y="605"/>
                  </a:lnTo>
                  <a:lnTo>
                    <a:pt x="551" y="533"/>
                  </a:lnTo>
                  <a:lnTo>
                    <a:pt x="700" y="533"/>
                  </a:lnTo>
                  <a:lnTo>
                    <a:pt x="831" y="413"/>
                  </a:lnTo>
                  <a:lnTo>
                    <a:pt x="1027" y="357"/>
                  </a:lnTo>
                  <a:lnTo>
                    <a:pt x="1029" y="323"/>
                  </a:lnTo>
                  <a:lnTo>
                    <a:pt x="1027" y="301"/>
                  </a:lnTo>
                  <a:lnTo>
                    <a:pt x="1043" y="300"/>
                  </a:lnTo>
                  <a:lnTo>
                    <a:pt x="1153" y="249"/>
                  </a:lnTo>
                  <a:lnTo>
                    <a:pt x="1172" y="239"/>
                  </a:lnTo>
                  <a:lnTo>
                    <a:pt x="1137" y="143"/>
                  </a:lnTo>
                  <a:lnTo>
                    <a:pt x="997" y="52"/>
                  </a:lnTo>
                  <a:lnTo>
                    <a:pt x="791" y="0"/>
                  </a:lnTo>
                  <a:lnTo>
                    <a:pt x="515" y="47"/>
                  </a:lnTo>
                  <a:lnTo>
                    <a:pt x="319" y="114"/>
                  </a:lnTo>
                  <a:lnTo>
                    <a:pt x="302" y="271"/>
                  </a:lnTo>
                  <a:lnTo>
                    <a:pt x="472" y="357"/>
                  </a:lnTo>
                  <a:lnTo>
                    <a:pt x="450" y="393"/>
                  </a:lnTo>
                  <a:lnTo>
                    <a:pt x="289" y="301"/>
                  </a:lnTo>
                  <a:lnTo>
                    <a:pt x="263" y="143"/>
                  </a:lnTo>
                  <a:lnTo>
                    <a:pt x="214" y="143"/>
                  </a:lnTo>
                  <a:lnTo>
                    <a:pt x="91" y="275"/>
                  </a:lnTo>
                  <a:lnTo>
                    <a:pt x="49" y="415"/>
                  </a:lnTo>
                  <a:lnTo>
                    <a:pt x="116" y="454"/>
                  </a:lnTo>
                  <a:lnTo>
                    <a:pt x="26" y="454"/>
                  </a:lnTo>
                  <a:lnTo>
                    <a:pt x="18" y="607"/>
                  </a:lnTo>
                  <a:lnTo>
                    <a:pt x="116" y="607"/>
                  </a:lnTo>
                  <a:lnTo>
                    <a:pt x="178" y="637"/>
                  </a:lnTo>
                  <a:lnTo>
                    <a:pt x="49" y="754"/>
                  </a:lnTo>
                  <a:lnTo>
                    <a:pt x="0" y="84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6" name="Freeform 94">
              <a:extLst>
                <a:ext uri="{FF2B5EF4-FFF2-40B4-BE49-F238E27FC236}">
                  <a16:creationId xmlns:a16="http://schemas.microsoft.com/office/drawing/2014/main" id="{E41A1994-A1B1-84B8-E5B0-AAC7F180F251}"/>
                </a:ext>
              </a:extLst>
            </p:cNvPr>
            <p:cNvSpPr>
              <a:spLocks/>
            </p:cNvSpPr>
            <p:nvPr/>
          </p:nvSpPr>
          <p:spPr bwMode="auto">
            <a:xfrm>
              <a:off x="-5864225" y="1495426"/>
              <a:ext cx="58738" cy="46038"/>
            </a:xfrm>
            <a:custGeom>
              <a:avLst/>
              <a:gdLst>
                <a:gd name="T0" fmla="*/ 0 w 110"/>
                <a:gd name="T1" fmla="*/ 0 h 88"/>
                <a:gd name="T2" fmla="*/ 31 w 110"/>
                <a:gd name="T3" fmla="*/ 88 h 88"/>
                <a:gd name="T4" fmla="*/ 110 w 110"/>
                <a:gd name="T5" fmla="*/ 43 h 88"/>
                <a:gd name="T6" fmla="*/ 110 w 110"/>
                <a:gd name="T7" fmla="*/ 0 h 88"/>
                <a:gd name="T8" fmla="*/ 0 w 110"/>
                <a:gd name="T9" fmla="*/ 0 h 88"/>
              </a:gdLst>
              <a:ahLst/>
              <a:cxnLst>
                <a:cxn ang="0">
                  <a:pos x="T0" y="T1"/>
                </a:cxn>
                <a:cxn ang="0">
                  <a:pos x="T2" y="T3"/>
                </a:cxn>
                <a:cxn ang="0">
                  <a:pos x="T4" y="T5"/>
                </a:cxn>
                <a:cxn ang="0">
                  <a:pos x="T6" y="T7"/>
                </a:cxn>
                <a:cxn ang="0">
                  <a:pos x="T8" y="T9"/>
                </a:cxn>
              </a:cxnLst>
              <a:rect l="0" t="0" r="r" b="b"/>
              <a:pathLst>
                <a:path w="110" h="88">
                  <a:moveTo>
                    <a:pt x="0" y="0"/>
                  </a:moveTo>
                  <a:lnTo>
                    <a:pt x="31" y="88"/>
                  </a:lnTo>
                  <a:lnTo>
                    <a:pt x="110" y="43"/>
                  </a:lnTo>
                  <a:lnTo>
                    <a:pt x="1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7" name="Freeform 95">
              <a:extLst>
                <a:ext uri="{FF2B5EF4-FFF2-40B4-BE49-F238E27FC236}">
                  <a16:creationId xmlns:a16="http://schemas.microsoft.com/office/drawing/2014/main" id="{83A16AD7-837E-F463-5C6C-D6E8F246125C}"/>
                </a:ext>
              </a:extLst>
            </p:cNvPr>
            <p:cNvSpPr>
              <a:spLocks/>
            </p:cNvSpPr>
            <p:nvPr/>
          </p:nvSpPr>
          <p:spPr bwMode="auto">
            <a:xfrm>
              <a:off x="-5286375" y="2589214"/>
              <a:ext cx="149225" cy="163513"/>
            </a:xfrm>
            <a:custGeom>
              <a:avLst/>
              <a:gdLst>
                <a:gd name="T0" fmla="*/ 188 w 281"/>
                <a:gd name="T1" fmla="*/ 0 h 309"/>
                <a:gd name="T2" fmla="*/ 140 w 281"/>
                <a:gd name="T3" fmla="*/ 18 h 309"/>
                <a:gd name="T4" fmla="*/ 81 w 281"/>
                <a:gd name="T5" fmla="*/ 104 h 309"/>
                <a:gd name="T6" fmla="*/ 0 w 281"/>
                <a:gd name="T7" fmla="*/ 225 h 309"/>
                <a:gd name="T8" fmla="*/ 22 w 281"/>
                <a:gd name="T9" fmla="*/ 244 h 309"/>
                <a:gd name="T10" fmla="*/ 69 w 281"/>
                <a:gd name="T11" fmla="*/ 244 h 309"/>
                <a:gd name="T12" fmla="*/ 146 w 281"/>
                <a:gd name="T13" fmla="*/ 232 h 309"/>
                <a:gd name="T14" fmla="*/ 188 w 281"/>
                <a:gd name="T15" fmla="*/ 244 h 309"/>
                <a:gd name="T16" fmla="*/ 118 w 281"/>
                <a:gd name="T17" fmla="*/ 289 h 309"/>
                <a:gd name="T18" fmla="*/ 150 w 281"/>
                <a:gd name="T19" fmla="*/ 309 h 309"/>
                <a:gd name="T20" fmla="*/ 216 w 281"/>
                <a:gd name="T21" fmla="*/ 244 h 309"/>
                <a:gd name="T22" fmla="*/ 199 w 281"/>
                <a:gd name="T23" fmla="*/ 283 h 309"/>
                <a:gd name="T24" fmla="*/ 250 w 281"/>
                <a:gd name="T25" fmla="*/ 309 h 309"/>
                <a:gd name="T26" fmla="*/ 268 w 281"/>
                <a:gd name="T27" fmla="*/ 266 h 309"/>
                <a:gd name="T28" fmla="*/ 281 w 281"/>
                <a:gd name="T29" fmla="*/ 224 h 309"/>
                <a:gd name="T30" fmla="*/ 254 w 281"/>
                <a:gd name="T31" fmla="*/ 215 h 309"/>
                <a:gd name="T32" fmla="*/ 234 w 281"/>
                <a:gd name="T33" fmla="*/ 208 h 309"/>
                <a:gd name="T34" fmla="*/ 247 w 281"/>
                <a:gd name="T35" fmla="*/ 123 h 309"/>
                <a:gd name="T36" fmla="*/ 141 w 281"/>
                <a:gd name="T37" fmla="*/ 123 h 309"/>
                <a:gd name="T38" fmla="*/ 141 w 281"/>
                <a:gd name="T39" fmla="*/ 88 h 309"/>
                <a:gd name="T40" fmla="*/ 188 w 281"/>
                <a:gd name="T4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09">
                  <a:moveTo>
                    <a:pt x="188" y="0"/>
                  </a:moveTo>
                  <a:lnTo>
                    <a:pt x="140" y="18"/>
                  </a:lnTo>
                  <a:lnTo>
                    <a:pt x="81" y="104"/>
                  </a:lnTo>
                  <a:lnTo>
                    <a:pt x="0" y="225"/>
                  </a:lnTo>
                  <a:lnTo>
                    <a:pt x="22" y="244"/>
                  </a:lnTo>
                  <a:lnTo>
                    <a:pt x="69" y="244"/>
                  </a:lnTo>
                  <a:lnTo>
                    <a:pt x="146" y="232"/>
                  </a:lnTo>
                  <a:lnTo>
                    <a:pt x="188" y="244"/>
                  </a:lnTo>
                  <a:lnTo>
                    <a:pt x="118" y="289"/>
                  </a:lnTo>
                  <a:lnTo>
                    <a:pt x="150" y="309"/>
                  </a:lnTo>
                  <a:lnTo>
                    <a:pt x="216" y="244"/>
                  </a:lnTo>
                  <a:lnTo>
                    <a:pt x="199" y="283"/>
                  </a:lnTo>
                  <a:lnTo>
                    <a:pt x="250" y="309"/>
                  </a:lnTo>
                  <a:lnTo>
                    <a:pt x="268" y="266"/>
                  </a:lnTo>
                  <a:lnTo>
                    <a:pt x="281" y="224"/>
                  </a:lnTo>
                  <a:lnTo>
                    <a:pt x="254" y="215"/>
                  </a:lnTo>
                  <a:lnTo>
                    <a:pt x="234" y="208"/>
                  </a:lnTo>
                  <a:lnTo>
                    <a:pt x="247" y="123"/>
                  </a:lnTo>
                  <a:lnTo>
                    <a:pt x="141" y="123"/>
                  </a:lnTo>
                  <a:lnTo>
                    <a:pt x="141" y="88"/>
                  </a:lnTo>
                  <a:lnTo>
                    <a:pt x="18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8" name="Freeform 96">
              <a:extLst>
                <a:ext uri="{FF2B5EF4-FFF2-40B4-BE49-F238E27FC236}">
                  <a16:creationId xmlns:a16="http://schemas.microsoft.com/office/drawing/2014/main" id="{111B1DA5-2E5B-5B2C-9732-77172C9AD476}"/>
                </a:ext>
              </a:extLst>
            </p:cNvPr>
            <p:cNvSpPr>
              <a:spLocks/>
            </p:cNvSpPr>
            <p:nvPr/>
          </p:nvSpPr>
          <p:spPr bwMode="auto">
            <a:xfrm>
              <a:off x="-5924550" y="2589214"/>
              <a:ext cx="25400" cy="30163"/>
            </a:xfrm>
            <a:custGeom>
              <a:avLst/>
              <a:gdLst>
                <a:gd name="T0" fmla="*/ 13 w 48"/>
                <a:gd name="T1" fmla="*/ 0 h 55"/>
                <a:gd name="T2" fmla="*/ 48 w 48"/>
                <a:gd name="T3" fmla="*/ 0 h 55"/>
                <a:gd name="T4" fmla="*/ 48 w 48"/>
                <a:gd name="T5" fmla="*/ 55 h 55"/>
                <a:gd name="T6" fmla="*/ 0 w 48"/>
                <a:gd name="T7" fmla="*/ 42 h 55"/>
                <a:gd name="T8" fmla="*/ 13 w 48"/>
                <a:gd name="T9" fmla="*/ 0 h 55"/>
              </a:gdLst>
              <a:ahLst/>
              <a:cxnLst>
                <a:cxn ang="0">
                  <a:pos x="T0" y="T1"/>
                </a:cxn>
                <a:cxn ang="0">
                  <a:pos x="T2" y="T3"/>
                </a:cxn>
                <a:cxn ang="0">
                  <a:pos x="T4" y="T5"/>
                </a:cxn>
                <a:cxn ang="0">
                  <a:pos x="T6" y="T7"/>
                </a:cxn>
                <a:cxn ang="0">
                  <a:pos x="T8" y="T9"/>
                </a:cxn>
              </a:cxnLst>
              <a:rect l="0" t="0" r="r" b="b"/>
              <a:pathLst>
                <a:path w="48" h="55">
                  <a:moveTo>
                    <a:pt x="13" y="0"/>
                  </a:moveTo>
                  <a:lnTo>
                    <a:pt x="48" y="0"/>
                  </a:lnTo>
                  <a:lnTo>
                    <a:pt x="48" y="55"/>
                  </a:lnTo>
                  <a:lnTo>
                    <a:pt x="0" y="42"/>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9" name="Freeform 97">
              <a:extLst>
                <a:ext uri="{FF2B5EF4-FFF2-40B4-BE49-F238E27FC236}">
                  <a16:creationId xmlns:a16="http://schemas.microsoft.com/office/drawing/2014/main" id="{9F4DC732-7E11-E02A-B232-EA7EB4BD46F6}"/>
                </a:ext>
              </a:extLst>
            </p:cNvPr>
            <p:cNvSpPr>
              <a:spLocks noEditPoints="1"/>
            </p:cNvSpPr>
            <p:nvPr/>
          </p:nvSpPr>
          <p:spPr bwMode="auto">
            <a:xfrm>
              <a:off x="-6869113" y="1555751"/>
              <a:ext cx="1681163" cy="1303338"/>
            </a:xfrm>
            <a:custGeom>
              <a:avLst/>
              <a:gdLst>
                <a:gd name="T0" fmla="*/ 3024 w 3177"/>
                <a:gd name="T1" fmla="*/ 1587 h 2463"/>
                <a:gd name="T2" fmla="*/ 2754 w 3177"/>
                <a:gd name="T3" fmla="*/ 1278 h 2463"/>
                <a:gd name="T4" fmla="*/ 2434 w 3177"/>
                <a:gd name="T5" fmla="*/ 1324 h 2463"/>
                <a:gd name="T6" fmla="*/ 2251 w 3177"/>
                <a:gd name="T7" fmla="*/ 1682 h 2463"/>
                <a:gd name="T8" fmla="*/ 2173 w 3177"/>
                <a:gd name="T9" fmla="*/ 1661 h 2463"/>
                <a:gd name="T10" fmla="*/ 1805 w 3177"/>
                <a:gd name="T11" fmla="*/ 1324 h 2463"/>
                <a:gd name="T12" fmla="*/ 2242 w 3177"/>
                <a:gd name="T13" fmla="*/ 873 h 2463"/>
                <a:gd name="T14" fmla="*/ 2487 w 3177"/>
                <a:gd name="T15" fmla="*/ 598 h 2463"/>
                <a:gd name="T16" fmla="*/ 2408 w 3177"/>
                <a:gd name="T17" fmla="*/ 542 h 2463"/>
                <a:gd name="T18" fmla="*/ 2220 w 3177"/>
                <a:gd name="T19" fmla="*/ 555 h 2463"/>
                <a:gd name="T20" fmla="*/ 2098 w 3177"/>
                <a:gd name="T21" fmla="*/ 259 h 2463"/>
                <a:gd name="T22" fmla="*/ 2054 w 3177"/>
                <a:gd name="T23" fmla="*/ 385 h 2463"/>
                <a:gd name="T24" fmla="*/ 1989 w 3177"/>
                <a:gd name="T25" fmla="*/ 645 h 2463"/>
                <a:gd name="T26" fmla="*/ 1682 w 3177"/>
                <a:gd name="T27" fmla="*/ 415 h 2463"/>
                <a:gd name="T28" fmla="*/ 1355 w 3177"/>
                <a:gd name="T29" fmla="*/ 471 h 2463"/>
                <a:gd name="T30" fmla="*/ 1163 w 3177"/>
                <a:gd name="T31" fmla="*/ 174 h 2463"/>
                <a:gd name="T32" fmla="*/ 644 w 3177"/>
                <a:gd name="T33" fmla="*/ 127 h 2463"/>
                <a:gd name="T34" fmla="*/ 206 w 3177"/>
                <a:gd name="T35" fmla="*/ 991 h 2463"/>
                <a:gd name="T36" fmla="*/ 245 w 3177"/>
                <a:gd name="T37" fmla="*/ 1697 h 2463"/>
                <a:gd name="T38" fmla="*/ 1825 w 3177"/>
                <a:gd name="T39" fmla="*/ 2043 h 2463"/>
                <a:gd name="T40" fmla="*/ 2073 w 3177"/>
                <a:gd name="T41" fmla="*/ 2239 h 2463"/>
                <a:gd name="T42" fmla="*/ 2021 w 3177"/>
                <a:gd name="T43" fmla="*/ 2392 h 2463"/>
                <a:gd name="T44" fmla="*/ 2054 w 3177"/>
                <a:gd name="T45" fmla="*/ 2443 h 2463"/>
                <a:gd name="T46" fmla="*/ 2098 w 3177"/>
                <a:gd name="T47" fmla="*/ 2379 h 2463"/>
                <a:gd name="T48" fmla="*/ 2245 w 3177"/>
                <a:gd name="T49" fmla="*/ 2337 h 2463"/>
                <a:gd name="T50" fmla="*/ 2637 w 3177"/>
                <a:gd name="T51" fmla="*/ 2205 h 2463"/>
                <a:gd name="T52" fmla="*/ 2776 w 3177"/>
                <a:gd name="T53" fmla="*/ 2349 h 2463"/>
                <a:gd name="T54" fmla="*/ 2763 w 3177"/>
                <a:gd name="T55" fmla="*/ 2255 h 2463"/>
                <a:gd name="T56" fmla="*/ 2538 w 3177"/>
                <a:gd name="T57" fmla="*/ 2192 h 2463"/>
                <a:gd name="T58" fmla="*/ 3107 w 3177"/>
                <a:gd name="T59" fmla="*/ 1974 h 2463"/>
                <a:gd name="T60" fmla="*/ 1134 w 3177"/>
                <a:gd name="T61" fmla="*/ 1277 h 2463"/>
                <a:gd name="T62" fmla="*/ 1137 w 3177"/>
                <a:gd name="T63" fmla="*/ 1208 h 2463"/>
                <a:gd name="T64" fmla="*/ 1386 w 3177"/>
                <a:gd name="T65" fmla="*/ 1297 h 2463"/>
                <a:gd name="T66" fmla="*/ 1378 w 3177"/>
                <a:gd name="T67" fmla="*/ 1379 h 2463"/>
                <a:gd name="T68" fmla="*/ 1386 w 3177"/>
                <a:gd name="T69" fmla="*/ 1454 h 2463"/>
                <a:gd name="T70" fmla="*/ 1418 w 3177"/>
                <a:gd name="T71" fmla="*/ 1408 h 2463"/>
                <a:gd name="T72" fmla="*/ 1386 w 3177"/>
                <a:gd name="T73" fmla="*/ 1454 h 2463"/>
                <a:gd name="T74" fmla="*/ 1389 w 3177"/>
                <a:gd name="T75" fmla="*/ 1764 h 2463"/>
                <a:gd name="T76" fmla="*/ 1411 w 3177"/>
                <a:gd name="T77" fmla="*/ 1791 h 2463"/>
                <a:gd name="T78" fmla="*/ 1418 w 3177"/>
                <a:gd name="T79" fmla="*/ 1836 h 2463"/>
                <a:gd name="T80" fmla="*/ 1434 w 3177"/>
                <a:gd name="T81" fmla="*/ 1924 h 2463"/>
                <a:gd name="T82" fmla="*/ 1464 w 3177"/>
                <a:gd name="T83" fmla="*/ 1814 h 2463"/>
                <a:gd name="T84" fmla="*/ 1366 w 3177"/>
                <a:gd name="T85" fmla="*/ 1687 h 2463"/>
                <a:gd name="T86" fmla="*/ 1440 w 3177"/>
                <a:gd name="T87" fmla="*/ 1710 h 2463"/>
                <a:gd name="T88" fmla="*/ 1523 w 3177"/>
                <a:gd name="T89" fmla="*/ 1908 h 2463"/>
                <a:gd name="T90" fmla="*/ 2393 w 3177"/>
                <a:gd name="T91" fmla="*/ 2120 h 2463"/>
                <a:gd name="T92" fmla="*/ 2416 w 3177"/>
                <a:gd name="T93" fmla="*/ 1955 h 2463"/>
                <a:gd name="T94" fmla="*/ 2618 w 3177"/>
                <a:gd name="T95" fmla="*/ 1755 h 2463"/>
                <a:gd name="T96" fmla="*/ 2904 w 3177"/>
                <a:gd name="T97" fmla="*/ 1801 h 2463"/>
                <a:gd name="T98" fmla="*/ 2815 w 3177"/>
                <a:gd name="T99" fmla="*/ 1755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77" h="2463">
                  <a:moveTo>
                    <a:pt x="3151" y="1800"/>
                  </a:moveTo>
                  <a:lnTo>
                    <a:pt x="3068" y="1741"/>
                  </a:lnTo>
                  <a:lnTo>
                    <a:pt x="2972" y="1628"/>
                  </a:lnTo>
                  <a:lnTo>
                    <a:pt x="3024" y="1587"/>
                  </a:lnTo>
                  <a:lnTo>
                    <a:pt x="2929" y="1324"/>
                  </a:lnTo>
                  <a:lnTo>
                    <a:pt x="2841" y="1480"/>
                  </a:lnTo>
                  <a:lnTo>
                    <a:pt x="2735" y="1441"/>
                  </a:lnTo>
                  <a:lnTo>
                    <a:pt x="2754" y="1278"/>
                  </a:lnTo>
                  <a:lnTo>
                    <a:pt x="2688" y="1231"/>
                  </a:lnTo>
                  <a:lnTo>
                    <a:pt x="2657" y="1148"/>
                  </a:lnTo>
                  <a:lnTo>
                    <a:pt x="2478" y="1111"/>
                  </a:lnTo>
                  <a:lnTo>
                    <a:pt x="2434" y="1324"/>
                  </a:lnTo>
                  <a:lnTo>
                    <a:pt x="2364" y="1435"/>
                  </a:lnTo>
                  <a:lnTo>
                    <a:pt x="2416" y="1565"/>
                  </a:lnTo>
                  <a:lnTo>
                    <a:pt x="2373" y="1641"/>
                  </a:lnTo>
                  <a:lnTo>
                    <a:pt x="2251" y="1682"/>
                  </a:lnTo>
                  <a:lnTo>
                    <a:pt x="2255" y="1882"/>
                  </a:lnTo>
                  <a:lnTo>
                    <a:pt x="2163" y="1908"/>
                  </a:lnTo>
                  <a:lnTo>
                    <a:pt x="2124" y="1819"/>
                  </a:lnTo>
                  <a:lnTo>
                    <a:pt x="2173" y="1661"/>
                  </a:lnTo>
                  <a:lnTo>
                    <a:pt x="2050" y="1641"/>
                  </a:lnTo>
                  <a:lnTo>
                    <a:pt x="1874" y="1474"/>
                  </a:lnTo>
                  <a:lnTo>
                    <a:pt x="1774" y="1509"/>
                  </a:lnTo>
                  <a:lnTo>
                    <a:pt x="1805" y="1324"/>
                  </a:lnTo>
                  <a:lnTo>
                    <a:pt x="1749" y="1318"/>
                  </a:lnTo>
                  <a:lnTo>
                    <a:pt x="1975" y="1035"/>
                  </a:lnTo>
                  <a:lnTo>
                    <a:pt x="2093" y="951"/>
                  </a:lnTo>
                  <a:lnTo>
                    <a:pt x="2242" y="873"/>
                  </a:lnTo>
                  <a:lnTo>
                    <a:pt x="2298" y="798"/>
                  </a:lnTo>
                  <a:lnTo>
                    <a:pt x="2455" y="755"/>
                  </a:lnTo>
                  <a:lnTo>
                    <a:pt x="2504" y="694"/>
                  </a:lnTo>
                  <a:lnTo>
                    <a:pt x="2487" y="598"/>
                  </a:lnTo>
                  <a:lnTo>
                    <a:pt x="2538" y="598"/>
                  </a:lnTo>
                  <a:lnTo>
                    <a:pt x="2569" y="537"/>
                  </a:lnTo>
                  <a:lnTo>
                    <a:pt x="2452" y="467"/>
                  </a:lnTo>
                  <a:lnTo>
                    <a:pt x="2408" y="542"/>
                  </a:lnTo>
                  <a:lnTo>
                    <a:pt x="2300" y="676"/>
                  </a:lnTo>
                  <a:lnTo>
                    <a:pt x="2281" y="585"/>
                  </a:lnTo>
                  <a:lnTo>
                    <a:pt x="2295" y="467"/>
                  </a:lnTo>
                  <a:lnTo>
                    <a:pt x="2220" y="555"/>
                  </a:lnTo>
                  <a:lnTo>
                    <a:pt x="2203" y="467"/>
                  </a:lnTo>
                  <a:lnTo>
                    <a:pt x="2246" y="362"/>
                  </a:lnTo>
                  <a:lnTo>
                    <a:pt x="2225" y="187"/>
                  </a:lnTo>
                  <a:lnTo>
                    <a:pt x="2098" y="259"/>
                  </a:lnTo>
                  <a:lnTo>
                    <a:pt x="2090" y="274"/>
                  </a:lnTo>
                  <a:lnTo>
                    <a:pt x="2062" y="341"/>
                  </a:lnTo>
                  <a:lnTo>
                    <a:pt x="2051" y="377"/>
                  </a:lnTo>
                  <a:lnTo>
                    <a:pt x="2054" y="385"/>
                  </a:lnTo>
                  <a:lnTo>
                    <a:pt x="2096" y="424"/>
                  </a:lnTo>
                  <a:lnTo>
                    <a:pt x="2124" y="454"/>
                  </a:lnTo>
                  <a:lnTo>
                    <a:pt x="2067" y="559"/>
                  </a:lnTo>
                  <a:lnTo>
                    <a:pt x="1989" y="645"/>
                  </a:lnTo>
                  <a:lnTo>
                    <a:pt x="1949" y="506"/>
                  </a:lnTo>
                  <a:lnTo>
                    <a:pt x="1867" y="563"/>
                  </a:lnTo>
                  <a:lnTo>
                    <a:pt x="1723" y="529"/>
                  </a:lnTo>
                  <a:lnTo>
                    <a:pt x="1682" y="415"/>
                  </a:lnTo>
                  <a:lnTo>
                    <a:pt x="1578" y="415"/>
                  </a:lnTo>
                  <a:lnTo>
                    <a:pt x="1534" y="542"/>
                  </a:lnTo>
                  <a:lnTo>
                    <a:pt x="1490" y="467"/>
                  </a:lnTo>
                  <a:lnTo>
                    <a:pt x="1355" y="471"/>
                  </a:lnTo>
                  <a:lnTo>
                    <a:pt x="1298" y="419"/>
                  </a:lnTo>
                  <a:lnTo>
                    <a:pt x="1368" y="406"/>
                  </a:lnTo>
                  <a:lnTo>
                    <a:pt x="1346" y="301"/>
                  </a:lnTo>
                  <a:lnTo>
                    <a:pt x="1163" y="174"/>
                  </a:lnTo>
                  <a:lnTo>
                    <a:pt x="1085" y="209"/>
                  </a:lnTo>
                  <a:lnTo>
                    <a:pt x="1019" y="174"/>
                  </a:lnTo>
                  <a:lnTo>
                    <a:pt x="1019" y="17"/>
                  </a:lnTo>
                  <a:lnTo>
                    <a:pt x="644" y="127"/>
                  </a:lnTo>
                  <a:lnTo>
                    <a:pt x="504" y="0"/>
                  </a:lnTo>
                  <a:lnTo>
                    <a:pt x="0" y="899"/>
                  </a:lnTo>
                  <a:lnTo>
                    <a:pt x="107" y="1043"/>
                  </a:lnTo>
                  <a:lnTo>
                    <a:pt x="206" y="991"/>
                  </a:lnTo>
                  <a:lnTo>
                    <a:pt x="271" y="1391"/>
                  </a:lnTo>
                  <a:lnTo>
                    <a:pt x="192" y="1454"/>
                  </a:lnTo>
                  <a:lnTo>
                    <a:pt x="193" y="1455"/>
                  </a:lnTo>
                  <a:lnTo>
                    <a:pt x="245" y="1697"/>
                  </a:lnTo>
                  <a:lnTo>
                    <a:pt x="374" y="1911"/>
                  </a:lnTo>
                  <a:lnTo>
                    <a:pt x="1570" y="2023"/>
                  </a:lnTo>
                  <a:lnTo>
                    <a:pt x="1720" y="2097"/>
                  </a:lnTo>
                  <a:lnTo>
                    <a:pt x="1825" y="2043"/>
                  </a:lnTo>
                  <a:lnTo>
                    <a:pt x="1868" y="2056"/>
                  </a:lnTo>
                  <a:lnTo>
                    <a:pt x="1930" y="2111"/>
                  </a:lnTo>
                  <a:lnTo>
                    <a:pt x="1939" y="2189"/>
                  </a:lnTo>
                  <a:lnTo>
                    <a:pt x="2073" y="2239"/>
                  </a:lnTo>
                  <a:lnTo>
                    <a:pt x="2119" y="2309"/>
                  </a:lnTo>
                  <a:lnTo>
                    <a:pt x="2082" y="2337"/>
                  </a:lnTo>
                  <a:lnTo>
                    <a:pt x="2034" y="2291"/>
                  </a:lnTo>
                  <a:lnTo>
                    <a:pt x="2021" y="2392"/>
                  </a:lnTo>
                  <a:lnTo>
                    <a:pt x="1992" y="2392"/>
                  </a:lnTo>
                  <a:lnTo>
                    <a:pt x="1979" y="2463"/>
                  </a:lnTo>
                  <a:lnTo>
                    <a:pt x="2020" y="2431"/>
                  </a:lnTo>
                  <a:lnTo>
                    <a:pt x="2054" y="2443"/>
                  </a:lnTo>
                  <a:lnTo>
                    <a:pt x="2098" y="2431"/>
                  </a:lnTo>
                  <a:lnTo>
                    <a:pt x="2105" y="2437"/>
                  </a:lnTo>
                  <a:lnTo>
                    <a:pt x="2119" y="2412"/>
                  </a:lnTo>
                  <a:lnTo>
                    <a:pt x="2098" y="2379"/>
                  </a:lnTo>
                  <a:lnTo>
                    <a:pt x="2177" y="2359"/>
                  </a:lnTo>
                  <a:lnTo>
                    <a:pt x="2200" y="2375"/>
                  </a:lnTo>
                  <a:lnTo>
                    <a:pt x="2213" y="2350"/>
                  </a:lnTo>
                  <a:lnTo>
                    <a:pt x="2245" y="2337"/>
                  </a:lnTo>
                  <a:lnTo>
                    <a:pt x="2253" y="2372"/>
                  </a:lnTo>
                  <a:lnTo>
                    <a:pt x="2450" y="2301"/>
                  </a:lnTo>
                  <a:lnTo>
                    <a:pt x="2566" y="2205"/>
                  </a:lnTo>
                  <a:lnTo>
                    <a:pt x="2637" y="2205"/>
                  </a:lnTo>
                  <a:lnTo>
                    <a:pt x="2637" y="2332"/>
                  </a:lnTo>
                  <a:lnTo>
                    <a:pt x="2657" y="2323"/>
                  </a:lnTo>
                  <a:lnTo>
                    <a:pt x="2675" y="2409"/>
                  </a:lnTo>
                  <a:lnTo>
                    <a:pt x="2776" y="2349"/>
                  </a:lnTo>
                  <a:lnTo>
                    <a:pt x="2954" y="2272"/>
                  </a:lnTo>
                  <a:lnTo>
                    <a:pt x="2933" y="2232"/>
                  </a:lnTo>
                  <a:lnTo>
                    <a:pt x="2854" y="2272"/>
                  </a:lnTo>
                  <a:lnTo>
                    <a:pt x="2763" y="2255"/>
                  </a:lnTo>
                  <a:lnTo>
                    <a:pt x="2737" y="2164"/>
                  </a:lnTo>
                  <a:lnTo>
                    <a:pt x="2815" y="2126"/>
                  </a:lnTo>
                  <a:lnTo>
                    <a:pt x="2763" y="2064"/>
                  </a:lnTo>
                  <a:lnTo>
                    <a:pt x="2538" y="2192"/>
                  </a:lnTo>
                  <a:lnTo>
                    <a:pt x="2670" y="2064"/>
                  </a:lnTo>
                  <a:lnTo>
                    <a:pt x="2745" y="2009"/>
                  </a:lnTo>
                  <a:lnTo>
                    <a:pt x="2972" y="2023"/>
                  </a:lnTo>
                  <a:lnTo>
                    <a:pt x="3107" y="1974"/>
                  </a:lnTo>
                  <a:lnTo>
                    <a:pt x="3177" y="1908"/>
                  </a:lnTo>
                  <a:lnTo>
                    <a:pt x="3151" y="1800"/>
                  </a:lnTo>
                  <a:close/>
                  <a:moveTo>
                    <a:pt x="1159" y="1231"/>
                  </a:moveTo>
                  <a:lnTo>
                    <a:pt x="1134" y="1277"/>
                  </a:lnTo>
                  <a:lnTo>
                    <a:pt x="1049" y="1264"/>
                  </a:lnTo>
                  <a:lnTo>
                    <a:pt x="1049" y="1244"/>
                  </a:lnTo>
                  <a:lnTo>
                    <a:pt x="1109" y="1248"/>
                  </a:lnTo>
                  <a:lnTo>
                    <a:pt x="1137" y="1208"/>
                  </a:lnTo>
                  <a:lnTo>
                    <a:pt x="1200" y="1189"/>
                  </a:lnTo>
                  <a:lnTo>
                    <a:pt x="1272" y="1231"/>
                  </a:lnTo>
                  <a:lnTo>
                    <a:pt x="1159" y="1231"/>
                  </a:lnTo>
                  <a:close/>
                  <a:moveTo>
                    <a:pt x="1386" y="1297"/>
                  </a:moveTo>
                  <a:lnTo>
                    <a:pt x="1410" y="1295"/>
                  </a:lnTo>
                  <a:lnTo>
                    <a:pt x="1431" y="1297"/>
                  </a:lnTo>
                  <a:lnTo>
                    <a:pt x="1386" y="1382"/>
                  </a:lnTo>
                  <a:lnTo>
                    <a:pt x="1378" y="1379"/>
                  </a:lnTo>
                  <a:lnTo>
                    <a:pt x="1366" y="1370"/>
                  </a:lnTo>
                  <a:lnTo>
                    <a:pt x="1373" y="1333"/>
                  </a:lnTo>
                  <a:lnTo>
                    <a:pt x="1386" y="1297"/>
                  </a:lnTo>
                  <a:close/>
                  <a:moveTo>
                    <a:pt x="1386" y="1454"/>
                  </a:moveTo>
                  <a:lnTo>
                    <a:pt x="1386" y="1409"/>
                  </a:lnTo>
                  <a:lnTo>
                    <a:pt x="1444" y="1350"/>
                  </a:lnTo>
                  <a:lnTo>
                    <a:pt x="1480" y="1395"/>
                  </a:lnTo>
                  <a:lnTo>
                    <a:pt x="1418" y="1408"/>
                  </a:lnTo>
                  <a:lnTo>
                    <a:pt x="1418" y="1454"/>
                  </a:lnTo>
                  <a:lnTo>
                    <a:pt x="1355" y="1503"/>
                  </a:lnTo>
                  <a:lnTo>
                    <a:pt x="1345" y="1473"/>
                  </a:lnTo>
                  <a:lnTo>
                    <a:pt x="1386" y="1454"/>
                  </a:lnTo>
                  <a:close/>
                  <a:moveTo>
                    <a:pt x="1412" y="1791"/>
                  </a:moveTo>
                  <a:lnTo>
                    <a:pt x="1381" y="1842"/>
                  </a:lnTo>
                  <a:lnTo>
                    <a:pt x="1359" y="1830"/>
                  </a:lnTo>
                  <a:lnTo>
                    <a:pt x="1389" y="1764"/>
                  </a:lnTo>
                  <a:lnTo>
                    <a:pt x="1349" y="1759"/>
                  </a:lnTo>
                  <a:lnTo>
                    <a:pt x="1349" y="1738"/>
                  </a:lnTo>
                  <a:lnTo>
                    <a:pt x="1411" y="1738"/>
                  </a:lnTo>
                  <a:lnTo>
                    <a:pt x="1411" y="1791"/>
                  </a:lnTo>
                  <a:lnTo>
                    <a:pt x="1412" y="1791"/>
                  </a:lnTo>
                  <a:close/>
                  <a:moveTo>
                    <a:pt x="1418" y="1930"/>
                  </a:moveTo>
                  <a:lnTo>
                    <a:pt x="1417" y="1882"/>
                  </a:lnTo>
                  <a:lnTo>
                    <a:pt x="1418" y="1836"/>
                  </a:lnTo>
                  <a:lnTo>
                    <a:pt x="1435" y="1824"/>
                  </a:lnTo>
                  <a:lnTo>
                    <a:pt x="1431" y="1876"/>
                  </a:lnTo>
                  <a:lnTo>
                    <a:pt x="1444" y="1918"/>
                  </a:lnTo>
                  <a:lnTo>
                    <a:pt x="1434" y="1924"/>
                  </a:lnTo>
                  <a:lnTo>
                    <a:pt x="1418" y="1930"/>
                  </a:lnTo>
                  <a:close/>
                  <a:moveTo>
                    <a:pt x="1489" y="1930"/>
                  </a:moveTo>
                  <a:lnTo>
                    <a:pt x="1489" y="1814"/>
                  </a:lnTo>
                  <a:lnTo>
                    <a:pt x="1464" y="1814"/>
                  </a:lnTo>
                  <a:lnTo>
                    <a:pt x="1447" y="1764"/>
                  </a:lnTo>
                  <a:lnTo>
                    <a:pt x="1464" y="1731"/>
                  </a:lnTo>
                  <a:lnTo>
                    <a:pt x="1418" y="1731"/>
                  </a:lnTo>
                  <a:lnTo>
                    <a:pt x="1366" y="1687"/>
                  </a:lnTo>
                  <a:lnTo>
                    <a:pt x="1382" y="1638"/>
                  </a:lnTo>
                  <a:lnTo>
                    <a:pt x="1431" y="1638"/>
                  </a:lnTo>
                  <a:lnTo>
                    <a:pt x="1421" y="1689"/>
                  </a:lnTo>
                  <a:lnTo>
                    <a:pt x="1440" y="1710"/>
                  </a:lnTo>
                  <a:lnTo>
                    <a:pt x="1466" y="1667"/>
                  </a:lnTo>
                  <a:lnTo>
                    <a:pt x="1506" y="1685"/>
                  </a:lnTo>
                  <a:lnTo>
                    <a:pt x="1506" y="1803"/>
                  </a:lnTo>
                  <a:lnTo>
                    <a:pt x="1523" y="1908"/>
                  </a:lnTo>
                  <a:lnTo>
                    <a:pt x="1489" y="1930"/>
                  </a:lnTo>
                  <a:close/>
                  <a:moveTo>
                    <a:pt x="2339" y="2100"/>
                  </a:moveTo>
                  <a:lnTo>
                    <a:pt x="2373" y="2078"/>
                  </a:lnTo>
                  <a:lnTo>
                    <a:pt x="2393" y="2120"/>
                  </a:lnTo>
                  <a:lnTo>
                    <a:pt x="2339" y="2100"/>
                  </a:lnTo>
                  <a:close/>
                  <a:moveTo>
                    <a:pt x="2480" y="1955"/>
                  </a:moveTo>
                  <a:lnTo>
                    <a:pt x="2416" y="1983"/>
                  </a:lnTo>
                  <a:lnTo>
                    <a:pt x="2416" y="1955"/>
                  </a:lnTo>
                  <a:lnTo>
                    <a:pt x="2480" y="1930"/>
                  </a:lnTo>
                  <a:lnTo>
                    <a:pt x="2480" y="1955"/>
                  </a:lnTo>
                  <a:close/>
                  <a:moveTo>
                    <a:pt x="2653" y="1783"/>
                  </a:moveTo>
                  <a:lnTo>
                    <a:pt x="2618" y="1755"/>
                  </a:lnTo>
                  <a:lnTo>
                    <a:pt x="2649" y="1706"/>
                  </a:lnTo>
                  <a:lnTo>
                    <a:pt x="2688" y="1731"/>
                  </a:lnTo>
                  <a:lnTo>
                    <a:pt x="2653" y="1783"/>
                  </a:lnTo>
                  <a:close/>
                  <a:moveTo>
                    <a:pt x="2904" y="1801"/>
                  </a:moveTo>
                  <a:lnTo>
                    <a:pt x="2828" y="1801"/>
                  </a:lnTo>
                  <a:lnTo>
                    <a:pt x="2836" y="1876"/>
                  </a:lnTo>
                  <a:lnTo>
                    <a:pt x="2789" y="1783"/>
                  </a:lnTo>
                  <a:lnTo>
                    <a:pt x="2815" y="1755"/>
                  </a:lnTo>
                  <a:lnTo>
                    <a:pt x="2904" y="1765"/>
                  </a:lnTo>
                  <a:lnTo>
                    <a:pt x="2904" y="180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0" name="Freeform 98">
              <a:extLst>
                <a:ext uri="{FF2B5EF4-FFF2-40B4-BE49-F238E27FC236}">
                  <a16:creationId xmlns:a16="http://schemas.microsoft.com/office/drawing/2014/main" id="{7C6934AD-4A01-0F11-901A-42C6E0AB63D8}"/>
                </a:ext>
              </a:extLst>
            </p:cNvPr>
            <p:cNvSpPr>
              <a:spLocks/>
            </p:cNvSpPr>
            <p:nvPr/>
          </p:nvSpPr>
          <p:spPr bwMode="auto">
            <a:xfrm>
              <a:off x="-998538" y="2297114"/>
              <a:ext cx="144463" cy="330200"/>
            </a:xfrm>
            <a:custGeom>
              <a:avLst/>
              <a:gdLst>
                <a:gd name="T0" fmla="*/ 39 w 272"/>
                <a:gd name="T1" fmla="*/ 0 h 623"/>
                <a:gd name="T2" fmla="*/ 0 w 272"/>
                <a:gd name="T3" fmla="*/ 66 h 623"/>
                <a:gd name="T4" fmla="*/ 39 w 272"/>
                <a:gd name="T5" fmla="*/ 190 h 623"/>
                <a:gd name="T6" fmla="*/ 95 w 272"/>
                <a:gd name="T7" fmla="*/ 242 h 623"/>
                <a:gd name="T8" fmla="*/ 141 w 272"/>
                <a:gd name="T9" fmla="*/ 435 h 623"/>
                <a:gd name="T10" fmla="*/ 183 w 272"/>
                <a:gd name="T11" fmla="*/ 540 h 623"/>
                <a:gd name="T12" fmla="*/ 213 w 272"/>
                <a:gd name="T13" fmla="*/ 623 h 623"/>
                <a:gd name="T14" fmla="*/ 226 w 272"/>
                <a:gd name="T15" fmla="*/ 561 h 623"/>
                <a:gd name="T16" fmla="*/ 272 w 272"/>
                <a:gd name="T17" fmla="*/ 594 h 623"/>
                <a:gd name="T18" fmla="*/ 272 w 272"/>
                <a:gd name="T19" fmla="*/ 548 h 623"/>
                <a:gd name="T20" fmla="*/ 200 w 272"/>
                <a:gd name="T21" fmla="*/ 499 h 623"/>
                <a:gd name="T22" fmla="*/ 180 w 272"/>
                <a:gd name="T23" fmla="*/ 370 h 623"/>
                <a:gd name="T24" fmla="*/ 252 w 272"/>
                <a:gd name="T25" fmla="*/ 399 h 623"/>
                <a:gd name="T26" fmla="*/ 193 w 272"/>
                <a:gd name="T27" fmla="*/ 311 h 623"/>
                <a:gd name="T28" fmla="*/ 115 w 272"/>
                <a:gd name="T29" fmla="*/ 180 h 623"/>
                <a:gd name="T30" fmla="*/ 92 w 272"/>
                <a:gd name="T31" fmla="*/ 118 h 623"/>
                <a:gd name="T32" fmla="*/ 39 w 272"/>
                <a:gd name="T33"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623">
                  <a:moveTo>
                    <a:pt x="39" y="0"/>
                  </a:moveTo>
                  <a:lnTo>
                    <a:pt x="0" y="66"/>
                  </a:lnTo>
                  <a:lnTo>
                    <a:pt x="39" y="190"/>
                  </a:lnTo>
                  <a:lnTo>
                    <a:pt x="95" y="242"/>
                  </a:lnTo>
                  <a:lnTo>
                    <a:pt x="141" y="435"/>
                  </a:lnTo>
                  <a:lnTo>
                    <a:pt x="183" y="540"/>
                  </a:lnTo>
                  <a:lnTo>
                    <a:pt x="213" y="623"/>
                  </a:lnTo>
                  <a:lnTo>
                    <a:pt x="226" y="561"/>
                  </a:lnTo>
                  <a:lnTo>
                    <a:pt x="272" y="594"/>
                  </a:lnTo>
                  <a:lnTo>
                    <a:pt x="272" y="548"/>
                  </a:lnTo>
                  <a:lnTo>
                    <a:pt x="200" y="499"/>
                  </a:lnTo>
                  <a:lnTo>
                    <a:pt x="180" y="370"/>
                  </a:lnTo>
                  <a:lnTo>
                    <a:pt x="252" y="399"/>
                  </a:lnTo>
                  <a:lnTo>
                    <a:pt x="193" y="311"/>
                  </a:lnTo>
                  <a:lnTo>
                    <a:pt x="115" y="180"/>
                  </a:lnTo>
                  <a:lnTo>
                    <a:pt x="92" y="118"/>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1" name="Freeform 99">
              <a:extLst>
                <a:ext uri="{FF2B5EF4-FFF2-40B4-BE49-F238E27FC236}">
                  <a16:creationId xmlns:a16="http://schemas.microsoft.com/office/drawing/2014/main" id="{30921018-C77B-CE47-3D92-E45FB6E603D8}"/>
                </a:ext>
              </a:extLst>
            </p:cNvPr>
            <p:cNvSpPr>
              <a:spLocks/>
            </p:cNvSpPr>
            <p:nvPr/>
          </p:nvSpPr>
          <p:spPr bwMode="auto">
            <a:xfrm>
              <a:off x="-777875" y="2603501"/>
              <a:ext cx="52388" cy="60325"/>
            </a:xfrm>
            <a:custGeom>
              <a:avLst/>
              <a:gdLst>
                <a:gd name="T0" fmla="*/ 0 w 98"/>
                <a:gd name="T1" fmla="*/ 113 h 113"/>
                <a:gd name="T2" fmla="*/ 31 w 98"/>
                <a:gd name="T3" fmla="*/ 113 h 113"/>
                <a:gd name="T4" fmla="*/ 98 w 98"/>
                <a:gd name="T5" fmla="*/ 44 h 113"/>
                <a:gd name="T6" fmla="*/ 98 w 98"/>
                <a:gd name="T7" fmla="*/ 0 h 113"/>
                <a:gd name="T8" fmla="*/ 29 w 98"/>
                <a:gd name="T9" fmla="*/ 44 h 113"/>
                <a:gd name="T10" fmla="*/ 0 w 98"/>
                <a:gd name="T11" fmla="*/ 113 h 113"/>
              </a:gdLst>
              <a:ahLst/>
              <a:cxnLst>
                <a:cxn ang="0">
                  <a:pos x="T0" y="T1"/>
                </a:cxn>
                <a:cxn ang="0">
                  <a:pos x="T2" y="T3"/>
                </a:cxn>
                <a:cxn ang="0">
                  <a:pos x="T4" y="T5"/>
                </a:cxn>
                <a:cxn ang="0">
                  <a:pos x="T6" y="T7"/>
                </a:cxn>
                <a:cxn ang="0">
                  <a:pos x="T8" y="T9"/>
                </a:cxn>
                <a:cxn ang="0">
                  <a:pos x="T10" y="T11"/>
                </a:cxn>
              </a:cxnLst>
              <a:rect l="0" t="0" r="r" b="b"/>
              <a:pathLst>
                <a:path w="98" h="113">
                  <a:moveTo>
                    <a:pt x="0" y="113"/>
                  </a:moveTo>
                  <a:lnTo>
                    <a:pt x="31" y="113"/>
                  </a:lnTo>
                  <a:lnTo>
                    <a:pt x="98" y="44"/>
                  </a:lnTo>
                  <a:lnTo>
                    <a:pt x="98" y="0"/>
                  </a:lnTo>
                  <a:lnTo>
                    <a:pt x="29" y="44"/>
                  </a:lnTo>
                  <a:lnTo>
                    <a:pt x="0" y="11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2" name="Freeform 100">
              <a:extLst>
                <a:ext uri="{FF2B5EF4-FFF2-40B4-BE49-F238E27FC236}">
                  <a16:creationId xmlns:a16="http://schemas.microsoft.com/office/drawing/2014/main" id="{098F9719-3FED-D8B6-6836-9D3602C5CEF1}"/>
                </a:ext>
              </a:extLst>
            </p:cNvPr>
            <p:cNvSpPr>
              <a:spLocks/>
            </p:cNvSpPr>
            <p:nvPr/>
          </p:nvSpPr>
          <p:spPr bwMode="auto">
            <a:xfrm>
              <a:off x="-719138" y="2570164"/>
              <a:ext cx="26988" cy="44450"/>
            </a:xfrm>
            <a:custGeom>
              <a:avLst/>
              <a:gdLst>
                <a:gd name="T0" fmla="*/ 13 w 52"/>
                <a:gd name="T1" fmla="*/ 83 h 83"/>
                <a:gd name="T2" fmla="*/ 52 w 52"/>
                <a:gd name="T3" fmla="*/ 21 h 83"/>
                <a:gd name="T4" fmla="*/ 33 w 52"/>
                <a:gd name="T5" fmla="*/ 0 h 83"/>
                <a:gd name="T6" fmla="*/ 0 w 52"/>
                <a:gd name="T7" fmla="*/ 83 h 83"/>
                <a:gd name="T8" fmla="*/ 13 w 52"/>
                <a:gd name="T9" fmla="*/ 83 h 83"/>
              </a:gdLst>
              <a:ahLst/>
              <a:cxnLst>
                <a:cxn ang="0">
                  <a:pos x="T0" y="T1"/>
                </a:cxn>
                <a:cxn ang="0">
                  <a:pos x="T2" y="T3"/>
                </a:cxn>
                <a:cxn ang="0">
                  <a:pos x="T4" y="T5"/>
                </a:cxn>
                <a:cxn ang="0">
                  <a:pos x="T6" y="T7"/>
                </a:cxn>
                <a:cxn ang="0">
                  <a:pos x="T8" y="T9"/>
                </a:cxn>
              </a:cxnLst>
              <a:rect l="0" t="0" r="r" b="b"/>
              <a:pathLst>
                <a:path w="52" h="83">
                  <a:moveTo>
                    <a:pt x="13" y="83"/>
                  </a:moveTo>
                  <a:lnTo>
                    <a:pt x="52" y="21"/>
                  </a:lnTo>
                  <a:lnTo>
                    <a:pt x="33" y="0"/>
                  </a:lnTo>
                  <a:lnTo>
                    <a:pt x="0" y="83"/>
                  </a:lnTo>
                  <a:lnTo>
                    <a:pt x="13" y="8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3" name="Freeform 101">
              <a:extLst>
                <a:ext uri="{FF2B5EF4-FFF2-40B4-BE49-F238E27FC236}">
                  <a16:creationId xmlns:a16="http://schemas.microsoft.com/office/drawing/2014/main" id="{6423FFA3-D277-F620-E36C-9747A4379A8E}"/>
                </a:ext>
              </a:extLst>
            </p:cNvPr>
            <p:cNvSpPr>
              <a:spLocks/>
            </p:cNvSpPr>
            <p:nvPr/>
          </p:nvSpPr>
          <p:spPr bwMode="auto">
            <a:xfrm>
              <a:off x="-3863975" y="1370014"/>
              <a:ext cx="173038" cy="230188"/>
            </a:xfrm>
            <a:custGeom>
              <a:avLst/>
              <a:gdLst>
                <a:gd name="T0" fmla="*/ 212 w 327"/>
                <a:gd name="T1" fmla="*/ 435 h 435"/>
                <a:gd name="T2" fmla="*/ 268 w 327"/>
                <a:gd name="T3" fmla="*/ 180 h 435"/>
                <a:gd name="T4" fmla="*/ 327 w 327"/>
                <a:gd name="T5" fmla="*/ 160 h 435"/>
                <a:gd name="T6" fmla="*/ 212 w 327"/>
                <a:gd name="T7" fmla="*/ 42 h 435"/>
                <a:gd name="T8" fmla="*/ 163 w 327"/>
                <a:gd name="T9" fmla="*/ 0 h 435"/>
                <a:gd name="T10" fmla="*/ 137 w 327"/>
                <a:gd name="T11" fmla="*/ 16 h 435"/>
                <a:gd name="T12" fmla="*/ 150 w 327"/>
                <a:gd name="T13" fmla="*/ 144 h 435"/>
                <a:gd name="T14" fmla="*/ 111 w 327"/>
                <a:gd name="T15" fmla="*/ 36 h 435"/>
                <a:gd name="T16" fmla="*/ 75 w 327"/>
                <a:gd name="T17" fmla="*/ 23 h 435"/>
                <a:gd name="T18" fmla="*/ 0 w 327"/>
                <a:gd name="T19" fmla="*/ 75 h 435"/>
                <a:gd name="T20" fmla="*/ 75 w 327"/>
                <a:gd name="T21" fmla="*/ 199 h 435"/>
                <a:gd name="T22" fmla="*/ 98 w 327"/>
                <a:gd name="T23" fmla="*/ 235 h 435"/>
                <a:gd name="T24" fmla="*/ 131 w 327"/>
                <a:gd name="T25" fmla="*/ 218 h 435"/>
                <a:gd name="T26" fmla="*/ 121 w 327"/>
                <a:gd name="T27" fmla="*/ 167 h 435"/>
                <a:gd name="T28" fmla="*/ 209 w 327"/>
                <a:gd name="T29" fmla="*/ 218 h 435"/>
                <a:gd name="T30" fmla="*/ 98 w 327"/>
                <a:gd name="T31" fmla="*/ 258 h 435"/>
                <a:gd name="T32" fmla="*/ 144 w 327"/>
                <a:gd name="T33" fmla="*/ 356 h 435"/>
                <a:gd name="T34" fmla="*/ 212 w 327"/>
                <a:gd name="T35" fmla="*/ 43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35">
                  <a:moveTo>
                    <a:pt x="212" y="435"/>
                  </a:moveTo>
                  <a:lnTo>
                    <a:pt x="268" y="180"/>
                  </a:lnTo>
                  <a:lnTo>
                    <a:pt x="327" y="160"/>
                  </a:lnTo>
                  <a:lnTo>
                    <a:pt x="212" y="42"/>
                  </a:lnTo>
                  <a:lnTo>
                    <a:pt x="163" y="0"/>
                  </a:lnTo>
                  <a:lnTo>
                    <a:pt x="137" y="16"/>
                  </a:lnTo>
                  <a:lnTo>
                    <a:pt x="150" y="144"/>
                  </a:lnTo>
                  <a:lnTo>
                    <a:pt x="111" y="36"/>
                  </a:lnTo>
                  <a:lnTo>
                    <a:pt x="75" y="23"/>
                  </a:lnTo>
                  <a:lnTo>
                    <a:pt x="0" y="75"/>
                  </a:lnTo>
                  <a:lnTo>
                    <a:pt x="75" y="199"/>
                  </a:lnTo>
                  <a:lnTo>
                    <a:pt x="98" y="235"/>
                  </a:lnTo>
                  <a:lnTo>
                    <a:pt x="131" y="218"/>
                  </a:lnTo>
                  <a:lnTo>
                    <a:pt x="121" y="167"/>
                  </a:lnTo>
                  <a:lnTo>
                    <a:pt x="209" y="218"/>
                  </a:lnTo>
                  <a:lnTo>
                    <a:pt x="98" y="258"/>
                  </a:lnTo>
                  <a:lnTo>
                    <a:pt x="144" y="356"/>
                  </a:lnTo>
                  <a:lnTo>
                    <a:pt x="212" y="43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4" name="Freeform 102">
              <a:extLst>
                <a:ext uri="{FF2B5EF4-FFF2-40B4-BE49-F238E27FC236}">
                  <a16:creationId xmlns:a16="http://schemas.microsoft.com/office/drawing/2014/main" id="{447CCA2B-556D-5AE0-D087-B4CF3A5C42BB}"/>
                </a:ext>
              </a:extLst>
            </p:cNvPr>
            <p:cNvSpPr>
              <a:spLocks/>
            </p:cNvSpPr>
            <p:nvPr/>
          </p:nvSpPr>
          <p:spPr bwMode="auto">
            <a:xfrm>
              <a:off x="-3705225" y="1463676"/>
              <a:ext cx="76200" cy="88900"/>
            </a:xfrm>
            <a:custGeom>
              <a:avLst/>
              <a:gdLst>
                <a:gd name="T0" fmla="*/ 49 w 144"/>
                <a:gd name="T1" fmla="*/ 0 h 167"/>
                <a:gd name="T2" fmla="*/ 0 w 144"/>
                <a:gd name="T3" fmla="*/ 0 h 167"/>
                <a:gd name="T4" fmla="*/ 24 w 144"/>
                <a:gd name="T5" fmla="*/ 56 h 167"/>
                <a:gd name="T6" fmla="*/ 28 w 144"/>
                <a:gd name="T7" fmla="*/ 151 h 167"/>
                <a:gd name="T8" fmla="*/ 85 w 144"/>
                <a:gd name="T9" fmla="*/ 112 h 167"/>
                <a:gd name="T10" fmla="*/ 85 w 144"/>
                <a:gd name="T11" fmla="*/ 167 h 167"/>
                <a:gd name="T12" fmla="*/ 144 w 144"/>
                <a:gd name="T13" fmla="*/ 83 h 167"/>
                <a:gd name="T14" fmla="*/ 72 w 144"/>
                <a:gd name="T15" fmla="*/ 69 h 167"/>
                <a:gd name="T16" fmla="*/ 72 w 144"/>
                <a:gd name="T17" fmla="*/ 30 h 167"/>
                <a:gd name="T18" fmla="*/ 28 w 144"/>
                <a:gd name="T19" fmla="*/ 42 h 167"/>
                <a:gd name="T20" fmla="*/ 49 w 144"/>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167">
                  <a:moveTo>
                    <a:pt x="49" y="0"/>
                  </a:moveTo>
                  <a:lnTo>
                    <a:pt x="0" y="0"/>
                  </a:lnTo>
                  <a:lnTo>
                    <a:pt x="24" y="56"/>
                  </a:lnTo>
                  <a:lnTo>
                    <a:pt x="28" y="151"/>
                  </a:lnTo>
                  <a:lnTo>
                    <a:pt x="85" y="112"/>
                  </a:lnTo>
                  <a:lnTo>
                    <a:pt x="85" y="167"/>
                  </a:lnTo>
                  <a:lnTo>
                    <a:pt x="144" y="83"/>
                  </a:lnTo>
                  <a:lnTo>
                    <a:pt x="72" y="69"/>
                  </a:lnTo>
                  <a:lnTo>
                    <a:pt x="72" y="30"/>
                  </a:lnTo>
                  <a:lnTo>
                    <a:pt x="28" y="42"/>
                  </a:lnTo>
                  <a:lnTo>
                    <a:pt x="4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5" name="Freeform 103">
              <a:extLst>
                <a:ext uri="{FF2B5EF4-FFF2-40B4-BE49-F238E27FC236}">
                  <a16:creationId xmlns:a16="http://schemas.microsoft.com/office/drawing/2014/main" id="{2D7D9E78-A978-17C2-41D9-9FC9722B1395}"/>
                </a:ext>
              </a:extLst>
            </p:cNvPr>
            <p:cNvSpPr>
              <a:spLocks/>
            </p:cNvSpPr>
            <p:nvPr/>
          </p:nvSpPr>
          <p:spPr bwMode="auto">
            <a:xfrm>
              <a:off x="-3757613" y="1338264"/>
              <a:ext cx="136525" cy="90488"/>
            </a:xfrm>
            <a:custGeom>
              <a:avLst/>
              <a:gdLst>
                <a:gd name="T0" fmla="*/ 100 w 258"/>
                <a:gd name="T1" fmla="*/ 0 h 173"/>
                <a:gd name="T2" fmla="*/ 33 w 258"/>
                <a:gd name="T3" fmla="*/ 0 h 173"/>
                <a:gd name="T4" fmla="*/ 0 w 258"/>
                <a:gd name="T5" fmla="*/ 62 h 173"/>
                <a:gd name="T6" fmla="*/ 49 w 258"/>
                <a:gd name="T7" fmla="*/ 104 h 173"/>
                <a:gd name="T8" fmla="*/ 113 w 258"/>
                <a:gd name="T9" fmla="*/ 88 h 173"/>
                <a:gd name="T10" fmla="*/ 56 w 258"/>
                <a:gd name="T11" fmla="*/ 124 h 173"/>
                <a:gd name="T12" fmla="*/ 113 w 258"/>
                <a:gd name="T13" fmla="*/ 157 h 173"/>
                <a:gd name="T14" fmla="*/ 172 w 258"/>
                <a:gd name="T15" fmla="*/ 173 h 173"/>
                <a:gd name="T16" fmla="*/ 244 w 258"/>
                <a:gd name="T17" fmla="*/ 140 h 173"/>
                <a:gd name="T18" fmla="*/ 258 w 258"/>
                <a:gd name="T19" fmla="*/ 32 h 173"/>
                <a:gd name="T20" fmla="*/ 172 w 258"/>
                <a:gd name="T21" fmla="*/ 0 h 173"/>
                <a:gd name="T22" fmla="*/ 130 w 258"/>
                <a:gd name="T23" fmla="*/ 45 h 173"/>
                <a:gd name="T24" fmla="*/ 100 w 258"/>
                <a:gd name="T25" fmla="*/ 32 h 173"/>
                <a:gd name="T26" fmla="*/ 100 w 258"/>
                <a:gd name="T2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173">
                  <a:moveTo>
                    <a:pt x="100" y="0"/>
                  </a:moveTo>
                  <a:lnTo>
                    <a:pt x="33" y="0"/>
                  </a:lnTo>
                  <a:lnTo>
                    <a:pt x="0" y="62"/>
                  </a:lnTo>
                  <a:lnTo>
                    <a:pt x="49" y="104"/>
                  </a:lnTo>
                  <a:lnTo>
                    <a:pt x="113" y="88"/>
                  </a:lnTo>
                  <a:lnTo>
                    <a:pt x="56" y="124"/>
                  </a:lnTo>
                  <a:lnTo>
                    <a:pt x="113" y="157"/>
                  </a:lnTo>
                  <a:lnTo>
                    <a:pt x="172" y="173"/>
                  </a:lnTo>
                  <a:lnTo>
                    <a:pt x="244" y="140"/>
                  </a:lnTo>
                  <a:lnTo>
                    <a:pt x="258" y="32"/>
                  </a:lnTo>
                  <a:lnTo>
                    <a:pt x="172" y="0"/>
                  </a:lnTo>
                  <a:lnTo>
                    <a:pt x="130" y="45"/>
                  </a:lnTo>
                  <a:lnTo>
                    <a:pt x="100" y="32"/>
                  </a:lnTo>
                  <a:lnTo>
                    <a:pt x="10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6" name="Freeform 104">
              <a:extLst>
                <a:ext uri="{FF2B5EF4-FFF2-40B4-BE49-F238E27FC236}">
                  <a16:creationId xmlns:a16="http://schemas.microsoft.com/office/drawing/2014/main" id="{32E124EC-E1FA-21B2-46E2-3A8CB3DEFAC4}"/>
                </a:ext>
              </a:extLst>
            </p:cNvPr>
            <p:cNvSpPr>
              <a:spLocks/>
            </p:cNvSpPr>
            <p:nvPr/>
          </p:nvSpPr>
          <p:spPr bwMode="auto">
            <a:xfrm>
              <a:off x="-3382963" y="1247776"/>
              <a:ext cx="65088" cy="57150"/>
            </a:xfrm>
            <a:custGeom>
              <a:avLst/>
              <a:gdLst>
                <a:gd name="T0" fmla="*/ 0 w 123"/>
                <a:gd name="T1" fmla="*/ 79 h 108"/>
                <a:gd name="T2" fmla="*/ 77 w 123"/>
                <a:gd name="T3" fmla="*/ 108 h 108"/>
                <a:gd name="T4" fmla="*/ 88 w 123"/>
                <a:gd name="T5" fmla="*/ 39 h 108"/>
                <a:gd name="T6" fmla="*/ 123 w 123"/>
                <a:gd name="T7" fmla="*/ 39 h 108"/>
                <a:gd name="T8" fmla="*/ 103 w 123"/>
                <a:gd name="T9" fmla="*/ 0 h 108"/>
                <a:gd name="T10" fmla="*/ 62 w 123"/>
                <a:gd name="T11" fmla="*/ 0 h 108"/>
                <a:gd name="T12" fmla="*/ 0 w 123"/>
                <a:gd name="T13" fmla="*/ 79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0" y="79"/>
                  </a:moveTo>
                  <a:lnTo>
                    <a:pt x="77" y="108"/>
                  </a:lnTo>
                  <a:lnTo>
                    <a:pt x="88" y="39"/>
                  </a:lnTo>
                  <a:lnTo>
                    <a:pt x="123" y="39"/>
                  </a:lnTo>
                  <a:lnTo>
                    <a:pt x="103" y="0"/>
                  </a:lnTo>
                  <a:lnTo>
                    <a:pt x="62" y="0"/>
                  </a:lnTo>
                  <a:lnTo>
                    <a:pt x="0" y="7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7" name="Freeform 105">
              <a:extLst>
                <a:ext uri="{FF2B5EF4-FFF2-40B4-BE49-F238E27FC236}">
                  <a16:creationId xmlns:a16="http://schemas.microsoft.com/office/drawing/2014/main" id="{A2D0BDCA-AB96-9EB0-82B6-ECE35ADBA1BB}"/>
                </a:ext>
              </a:extLst>
            </p:cNvPr>
            <p:cNvSpPr>
              <a:spLocks/>
            </p:cNvSpPr>
            <p:nvPr/>
          </p:nvSpPr>
          <p:spPr bwMode="auto">
            <a:xfrm>
              <a:off x="-3332163" y="1247776"/>
              <a:ext cx="60325" cy="90488"/>
            </a:xfrm>
            <a:custGeom>
              <a:avLst/>
              <a:gdLst>
                <a:gd name="T0" fmla="*/ 0 w 113"/>
                <a:gd name="T1" fmla="*/ 144 h 171"/>
                <a:gd name="T2" fmla="*/ 47 w 113"/>
                <a:gd name="T3" fmla="*/ 171 h 171"/>
                <a:gd name="T4" fmla="*/ 71 w 113"/>
                <a:gd name="T5" fmla="*/ 108 h 171"/>
                <a:gd name="T6" fmla="*/ 113 w 113"/>
                <a:gd name="T7" fmla="*/ 54 h 171"/>
                <a:gd name="T8" fmla="*/ 57 w 113"/>
                <a:gd name="T9" fmla="*/ 0 h 171"/>
                <a:gd name="T10" fmla="*/ 25 w 113"/>
                <a:gd name="T11" fmla="*/ 54 h 171"/>
                <a:gd name="T12" fmla="*/ 0 w 113"/>
                <a:gd name="T13" fmla="*/ 144 h 171"/>
              </a:gdLst>
              <a:ahLst/>
              <a:cxnLst>
                <a:cxn ang="0">
                  <a:pos x="T0" y="T1"/>
                </a:cxn>
                <a:cxn ang="0">
                  <a:pos x="T2" y="T3"/>
                </a:cxn>
                <a:cxn ang="0">
                  <a:pos x="T4" y="T5"/>
                </a:cxn>
                <a:cxn ang="0">
                  <a:pos x="T6" y="T7"/>
                </a:cxn>
                <a:cxn ang="0">
                  <a:pos x="T8" y="T9"/>
                </a:cxn>
                <a:cxn ang="0">
                  <a:pos x="T10" y="T11"/>
                </a:cxn>
                <a:cxn ang="0">
                  <a:pos x="T12" y="T13"/>
                </a:cxn>
              </a:cxnLst>
              <a:rect l="0" t="0" r="r" b="b"/>
              <a:pathLst>
                <a:path w="113" h="171">
                  <a:moveTo>
                    <a:pt x="0" y="144"/>
                  </a:moveTo>
                  <a:lnTo>
                    <a:pt x="47" y="171"/>
                  </a:lnTo>
                  <a:lnTo>
                    <a:pt x="71" y="108"/>
                  </a:lnTo>
                  <a:lnTo>
                    <a:pt x="113" y="54"/>
                  </a:lnTo>
                  <a:lnTo>
                    <a:pt x="57" y="0"/>
                  </a:lnTo>
                  <a:lnTo>
                    <a:pt x="25" y="54"/>
                  </a:lnTo>
                  <a:lnTo>
                    <a:pt x="0" y="1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8" name="Freeform 106">
              <a:extLst>
                <a:ext uri="{FF2B5EF4-FFF2-40B4-BE49-F238E27FC236}">
                  <a16:creationId xmlns:a16="http://schemas.microsoft.com/office/drawing/2014/main" id="{7B48124D-DF7B-95DA-E320-AC0C2E6F78C9}"/>
                </a:ext>
              </a:extLst>
            </p:cNvPr>
            <p:cNvSpPr>
              <a:spLocks/>
            </p:cNvSpPr>
            <p:nvPr/>
          </p:nvSpPr>
          <p:spPr bwMode="auto">
            <a:xfrm>
              <a:off x="-3251200" y="1258889"/>
              <a:ext cx="96838" cy="46038"/>
            </a:xfrm>
            <a:custGeom>
              <a:avLst/>
              <a:gdLst>
                <a:gd name="T0" fmla="*/ 13 w 183"/>
                <a:gd name="T1" fmla="*/ 85 h 85"/>
                <a:gd name="T2" fmla="*/ 72 w 183"/>
                <a:gd name="T3" fmla="*/ 63 h 85"/>
                <a:gd name="T4" fmla="*/ 118 w 183"/>
                <a:gd name="T5" fmla="*/ 85 h 85"/>
                <a:gd name="T6" fmla="*/ 150 w 183"/>
                <a:gd name="T7" fmla="*/ 73 h 85"/>
                <a:gd name="T8" fmla="*/ 183 w 183"/>
                <a:gd name="T9" fmla="*/ 31 h 85"/>
                <a:gd name="T10" fmla="*/ 127 w 183"/>
                <a:gd name="T11" fmla="*/ 0 h 85"/>
                <a:gd name="T12" fmla="*/ 82 w 183"/>
                <a:gd name="T13" fmla="*/ 31 h 85"/>
                <a:gd name="T14" fmla="*/ 0 w 183"/>
                <a:gd name="T15" fmla="*/ 16 h 85"/>
                <a:gd name="T16" fmla="*/ 13 w 183"/>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85">
                  <a:moveTo>
                    <a:pt x="13" y="85"/>
                  </a:moveTo>
                  <a:lnTo>
                    <a:pt x="72" y="63"/>
                  </a:lnTo>
                  <a:lnTo>
                    <a:pt x="118" y="85"/>
                  </a:lnTo>
                  <a:lnTo>
                    <a:pt x="150" y="73"/>
                  </a:lnTo>
                  <a:lnTo>
                    <a:pt x="183" y="31"/>
                  </a:lnTo>
                  <a:lnTo>
                    <a:pt x="127" y="0"/>
                  </a:lnTo>
                  <a:lnTo>
                    <a:pt x="82" y="31"/>
                  </a:lnTo>
                  <a:lnTo>
                    <a:pt x="0" y="16"/>
                  </a:lnTo>
                  <a:lnTo>
                    <a:pt x="13"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9" name="Freeform 107">
              <a:extLst>
                <a:ext uri="{FF2B5EF4-FFF2-40B4-BE49-F238E27FC236}">
                  <a16:creationId xmlns:a16="http://schemas.microsoft.com/office/drawing/2014/main" id="{371A6BB0-81E4-A638-CB20-097A27C4F9FD}"/>
                </a:ext>
              </a:extLst>
            </p:cNvPr>
            <p:cNvSpPr>
              <a:spLocks/>
            </p:cNvSpPr>
            <p:nvPr/>
          </p:nvSpPr>
          <p:spPr bwMode="auto">
            <a:xfrm>
              <a:off x="-3165475" y="1219201"/>
              <a:ext cx="41275" cy="57150"/>
            </a:xfrm>
            <a:custGeom>
              <a:avLst/>
              <a:gdLst>
                <a:gd name="T0" fmla="*/ 59 w 76"/>
                <a:gd name="T1" fmla="*/ 0 h 106"/>
                <a:gd name="T2" fmla="*/ 0 w 76"/>
                <a:gd name="T3" fmla="*/ 23 h 106"/>
                <a:gd name="T4" fmla="*/ 20 w 76"/>
                <a:gd name="T5" fmla="*/ 106 h 106"/>
                <a:gd name="T6" fmla="*/ 76 w 76"/>
                <a:gd name="T7" fmla="*/ 75 h 106"/>
                <a:gd name="T8" fmla="*/ 39 w 76"/>
                <a:gd name="T9" fmla="*/ 39 h 106"/>
                <a:gd name="T10" fmla="*/ 76 w 76"/>
                <a:gd name="T11" fmla="*/ 23 h 106"/>
                <a:gd name="T12" fmla="*/ 59 w 7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76" h="106">
                  <a:moveTo>
                    <a:pt x="59" y="0"/>
                  </a:moveTo>
                  <a:lnTo>
                    <a:pt x="0" y="23"/>
                  </a:lnTo>
                  <a:lnTo>
                    <a:pt x="20" y="106"/>
                  </a:lnTo>
                  <a:lnTo>
                    <a:pt x="76" y="75"/>
                  </a:lnTo>
                  <a:lnTo>
                    <a:pt x="39" y="39"/>
                  </a:lnTo>
                  <a:lnTo>
                    <a:pt x="76" y="2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0" name="Freeform 108">
              <a:extLst>
                <a:ext uri="{FF2B5EF4-FFF2-40B4-BE49-F238E27FC236}">
                  <a16:creationId xmlns:a16="http://schemas.microsoft.com/office/drawing/2014/main" id="{6F2E7AB3-6D19-0A6C-8E43-F61098DA850A}"/>
                </a:ext>
              </a:extLst>
            </p:cNvPr>
            <p:cNvSpPr>
              <a:spLocks/>
            </p:cNvSpPr>
            <p:nvPr/>
          </p:nvSpPr>
          <p:spPr bwMode="auto">
            <a:xfrm>
              <a:off x="-3133725" y="1171576"/>
              <a:ext cx="39688" cy="58738"/>
            </a:xfrm>
            <a:custGeom>
              <a:avLst/>
              <a:gdLst>
                <a:gd name="T0" fmla="*/ 46 w 76"/>
                <a:gd name="T1" fmla="*/ 0 h 112"/>
                <a:gd name="T2" fmla="*/ 0 w 76"/>
                <a:gd name="T3" fmla="*/ 0 h 112"/>
                <a:gd name="T4" fmla="*/ 0 w 76"/>
                <a:gd name="T5" fmla="*/ 56 h 112"/>
                <a:gd name="T6" fmla="*/ 46 w 76"/>
                <a:gd name="T7" fmla="*/ 112 h 112"/>
                <a:gd name="T8" fmla="*/ 76 w 76"/>
                <a:gd name="T9" fmla="*/ 56 h 112"/>
                <a:gd name="T10" fmla="*/ 46 w 76"/>
                <a:gd name="T11" fmla="*/ 0 h 112"/>
              </a:gdLst>
              <a:ahLst/>
              <a:cxnLst>
                <a:cxn ang="0">
                  <a:pos x="T0" y="T1"/>
                </a:cxn>
                <a:cxn ang="0">
                  <a:pos x="T2" y="T3"/>
                </a:cxn>
                <a:cxn ang="0">
                  <a:pos x="T4" y="T5"/>
                </a:cxn>
                <a:cxn ang="0">
                  <a:pos x="T6" y="T7"/>
                </a:cxn>
                <a:cxn ang="0">
                  <a:pos x="T8" y="T9"/>
                </a:cxn>
                <a:cxn ang="0">
                  <a:pos x="T10" y="T11"/>
                </a:cxn>
              </a:cxnLst>
              <a:rect l="0" t="0" r="r" b="b"/>
              <a:pathLst>
                <a:path w="76" h="112">
                  <a:moveTo>
                    <a:pt x="46" y="0"/>
                  </a:moveTo>
                  <a:lnTo>
                    <a:pt x="0" y="0"/>
                  </a:lnTo>
                  <a:lnTo>
                    <a:pt x="0" y="56"/>
                  </a:lnTo>
                  <a:lnTo>
                    <a:pt x="46" y="112"/>
                  </a:lnTo>
                  <a:lnTo>
                    <a:pt x="76" y="56"/>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1" name="Freeform 109">
              <a:extLst>
                <a:ext uri="{FF2B5EF4-FFF2-40B4-BE49-F238E27FC236}">
                  <a16:creationId xmlns:a16="http://schemas.microsoft.com/office/drawing/2014/main" id="{39CFD07C-637C-F39D-E8C8-31AA77823369}"/>
                </a:ext>
              </a:extLst>
            </p:cNvPr>
            <p:cNvSpPr>
              <a:spLocks/>
            </p:cNvSpPr>
            <p:nvPr/>
          </p:nvSpPr>
          <p:spPr bwMode="auto">
            <a:xfrm>
              <a:off x="-3246438" y="1177926"/>
              <a:ext cx="61913" cy="80963"/>
            </a:xfrm>
            <a:custGeom>
              <a:avLst/>
              <a:gdLst>
                <a:gd name="T0" fmla="*/ 81 w 117"/>
                <a:gd name="T1" fmla="*/ 0 h 153"/>
                <a:gd name="T2" fmla="*/ 29 w 117"/>
                <a:gd name="T3" fmla="*/ 0 h 153"/>
                <a:gd name="T4" fmla="*/ 29 w 117"/>
                <a:gd name="T5" fmla="*/ 42 h 153"/>
                <a:gd name="T6" fmla="*/ 0 w 117"/>
                <a:gd name="T7" fmla="*/ 78 h 153"/>
                <a:gd name="T8" fmla="*/ 0 w 117"/>
                <a:gd name="T9" fmla="*/ 130 h 153"/>
                <a:gd name="T10" fmla="*/ 40 w 117"/>
                <a:gd name="T11" fmla="*/ 153 h 153"/>
                <a:gd name="T12" fmla="*/ 81 w 117"/>
                <a:gd name="T13" fmla="*/ 153 h 153"/>
                <a:gd name="T14" fmla="*/ 117 w 117"/>
                <a:gd name="T15" fmla="*/ 98 h 153"/>
                <a:gd name="T16" fmla="*/ 59 w 117"/>
                <a:gd name="T17" fmla="*/ 42 h 153"/>
                <a:gd name="T18" fmla="*/ 81 w 117"/>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53">
                  <a:moveTo>
                    <a:pt x="81" y="0"/>
                  </a:moveTo>
                  <a:lnTo>
                    <a:pt x="29" y="0"/>
                  </a:lnTo>
                  <a:lnTo>
                    <a:pt x="29" y="42"/>
                  </a:lnTo>
                  <a:lnTo>
                    <a:pt x="0" y="78"/>
                  </a:lnTo>
                  <a:lnTo>
                    <a:pt x="0" y="130"/>
                  </a:lnTo>
                  <a:lnTo>
                    <a:pt x="40" y="153"/>
                  </a:lnTo>
                  <a:lnTo>
                    <a:pt x="81" y="153"/>
                  </a:lnTo>
                  <a:lnTo>
                    <a:pt x="117" y="98"/>
                  </a:lnTo>
                  <a:lnTo>
                    <a:pt x="59" y="42"/>
                  </a:lnTo>
                  <a:lnTo>
                    <a:pt x="8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2" name="Freeform 110">
              <a:extLst>
                <a:ext uri="{FF2B5EF4-FFF2-40B4-BE49-F238E27FC236}">
                  <a16:creationId xmlns:a16="http://schemas.microsoft.com/office/drawing/2014/main" id="{1BED7C60-3D14-3B10-DE63-6B2BF867769A}"/>
                </a:ext>
              </a:extLst>
            </p:cNvPr>
            <p:cNvSpPr>
              <a:spLocks/>
            </p:cNvSpPr>
            <p:nvPr/>
          </p:nvSpPr>
          <p:spPr bwMode="auto">
            <a:xfrm>
              <a:off x="-3165475" y="1282701"/>
              <a:ext cx="31750" cy="31750"/>
            </a:xfrm>
            <a:custGeom>
              <a:avLst/>
              <a:gdLst>
                <a:gd name="T0" fmla="*/ 59 w 59"/>
                <a:gd name="T1" fmla="*/ 20 h 62"/>
                <a:gd name="T2" fmla="*/ 39 w 59"/>
                <a:gd name="T3" fmla="*/ 0 h 62"/>
                <a:gd name="T4" fmla="*/ 0 w 59"/>
                <a:gd name="T5" fmla="*/ 42 h 62"/>
                <a:gd name="T6" fmla="*/ 30 w 59"/>
                <a:gd name="T7" fmla="*/ 62 h 62"/>
                <a:gd name="T8" fmla="*/ 59 w 59"/>
                <a:gd name="T9" fmla="*/ 20 h 62"/>
              </a:gdLst>
              <a:ahLst/>
              <a:cxnLst>
                <a:cxn ang="0">
                  <a:pos x="T0" y="T1"/>
                </a:cxn>
                <a:cxn ang="0">
                  <a:pos x="T2" y="T3"/>
                </a:cxn>
                <a:cxn ang="0">
                  <a:pos x="T4" y="T5"/>
                </a:cxn>
                <a:cxn ang="0">
                  <a:pos x="T6" y="T7"/>
                </a:cxn>
                <a:cxn ang="0">
                  <a:pos x="T8" y="T9"/>
                </a:cxn>
              </a:cxnLst>
              <a:rect l="0" t="0" r="r" b="b"/>
              <a:pathLst>
                <a:path w="59" h="62">
                  <a:moveTo>
                    <a:pt x="59" y="20"/>
                  </a:moveTo>
                  <a:lnTo>
                    <a:pt x="39" y="0"/>
                  </a:lnTo>
                  <a:lnTo>
                    <a:pt x="0" y="42"/>
                  </a:lnTo>
                  <a:lnTo>
                    <a:pt x="30" y="62"/>
                  </a:lnTo>
                  <a:lnTo>
                    <a:pt x="59"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3" name="Freeform 111">
              <a:extLst>
                <a:ext uri="{FF2B5EF4-FFF2-40B4-BE49-F238E27FC236}">
                  <a16:creationId xmlns:a16="http://schemas.microsoft.com/office/drawing/2014/main" id="{7118963F-42B9-F764-6FCC-FBF9E3BC7A7F}"/>
                </a:ext>
              </a:extLst>
            </p:cNvPr>
            <p:cNvSpPr>
              <a:spLocks/>
            </p:cNvSpPr>
            <p:nvPr/>
          </p:nvSpPr>
          <p:spPr bwMode="auto">
            <a:xfrm>
              <a:off x="-3287713" y="1314451"/>
              <a:ext cx="36513" cy="23813"/>
            </a:xfrm>
            <a:custGeom>
              <a:avLst/>
              <a:gdLst>
                <a:gd name="T0" fmla="*/ 30 w 69"/>
                <a:gd name="T1" fmla="*/ 0 h 43"/>
                <a:gd name="T2" fmla="*/ 0 w 69"/>
                <a:gd name="T3" fmla="*/ 0 h 43"/>
                <a:gd name="T4" fmla="*/ 30 w 69"/>
                <a:gd name="T5" fmla="*/ 43 h 43"/>
                <a:gd name="T6" fmla="*/ 69 w 69"/>
                <a:gd name="T7" fmla="*/ 21 h 43"/>
                <a:gd name="T8" fmla="*/ 30 w 69"/>
                <a:gd name="T9" fmla="*/ 0 h 43"/>
              </a:gdLst>
              <a:ahLst/>
              <a:cxnLst>
                <a:cxn ang="0">
                  <a:pos x="T0" y="T1"/>
                </a:cxn>
                <a:cxn ang="0">
                  <a:pos x="T2" y="T3"/>
                </a:cxn>
                <a:cxn ang="0">
                  <a:pos x="T4" y="T5"/>
                </a:cxn>
                <a:cxn ang="0">
                  <a:pos x="T6" y="T7"/>
                </a:cxn>
                <a:cxn ang="0">
                  <a:pos x="T8" y="T9"/>
                </a:cxn>
              </a:cxnLst>
              <a:rect l="0" t="0" r="r" b="b"/>
              <a:pathLst>
                <a:path w="69" h="43">
                  <a:moveTo>
                    <a:pt x="30" y="0"/>
                  </a:moveTo>
                  <a:lnTo>
                    <a:pt x="0" y="0"/>
                  </a:lnTo>
                  <a:lnTo>
                    <a:pt x="30" y="43"/>
                  </a:lnTo>
                  <a:lnTo>
                    <a:pt x="69" y="21"/>
                  </a:lnTo>
                  <a:lnTo>
                    <a:pt x="3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4" name="Freeform 112">
              <a:extLst>
                <a:ext uri="{FF2B5EF4-FFF2-40B4-BE49-F238E27FC236}">
                  <a16:creationId xmlns:a16="http://schemas.microsoft.com/office/drawing/2014/main" id="{5EF0728F-78EF-DF12-9985-E55CA893E62D}"/>
                </a:ext>
              </a:extLst>
            </p:cNvPr>
            <p:cNvSpPr>
              <a:spLocks/>
            </p:cNvSpPr>
            <p:nvPr/>
          </p:nvSpPr>
          <p:spPr bwMode="auto">
            <a:xfrm>
              <a:off x="-3230563" y="1149351"/>
              <a:ext cx="26988" cy="22225"/>
            </a:xfrm>
            <a:custGeom>
              <a:avLst/>
              <a:gdLst>
                <a:gd name="T0" fmla="*/ 52 w 52"/>
                <a:gd name="T1" fmla="*/ 0 h 42"/>
                <a:gd name="T2" fmla="*/ 0 w 52"/>
                <a:gd name="T3" fmla="*/ 0 h 42"/>
                <a:gd name="T4" fmla="*/ 26 w 52"/>
                <a:gd name="T5" fmla="*/ 42 h 42"/>
                <a:gd name="T6" fmla="*/ 52 w 52"/>
                <a:gd name="T7" fmla="*/ 42 h 42"/>
                <a:gd name="T8" fmla="*/ 52 w 52"/>
                <a:gd name="T9" fmla="*/ 0 h 42"/>
              </a:gdLst>
              <a:ahLst/>
              <a:cxnLst>
                <a:cxn ang="0">
                  <a:pos x="T0" y="T1"/>
                </a:cxn>
                <a:cxn ang="0">
                  <a:pos x="T2" y="T3"/>
                </a:cxn>
                <a:cxn ang="0">
                  <a:pos x="T4" y="T5"/>
                </a:cxn>
                <a:cxn ang="0">
                  <a:pos x="T6" y="T7"/>
                </a:cxn>
                <a:cxn ang="0">
                  <a:pos x="T8" y="T9"/>
                </a:cxn>
              </a:cxnLst>
              <a:rect l="0" t="0" r="r" b="b"/>
              <a:pathLst>
                <a:path w="52" h="42">
                  <a:moveTo>
                    <a:pt x="52" y="0"/>
                  </a:moveTo>
                  <a:lnTo>
                    <a:pt x="0" y="0"/>
                  </a:lnTo>
                  <a:lnTo>
                    <a:pt x="26" y="42"/>
                  </a:lnTo>
                  <a:lnTo>
                    <a:pt x="52" y="42"/>
                  </a:lnTo>
                  <a:lnTo>
                    <a:pt x="5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5" name="Freeform 113">
              <a:extLst>
                <a:ext uri="{FF2B5EF4-FFF2-40B4-BE49-F238E27FC236}">
                  <a16:creationId xmlns:a16="http://schemas.microsoft.com/office/drawing/2014/main" id="{18694053-6360-A004-BE99-8D4F29F52FF4}"/>
                </a:ext>
              </a:extLst>
            </p:cNvPr>
            <p:cNvSpPr>
              <a:spLocks/>
            </p:cNvSpPr>
            <p:nvPr/>
          </p:nvSpPr>
          <p:spPr bwMode="auto">
            <a:xfrm>
              <a:off x="-2706688" y="1060451"/>
              <a:ext cx="100013" cy="111125"/>
            </a:xfrm>
            <a:custGeom>
              <a:avLst/>
              <a:gdLst>
                <a:gd name="T0" fmla="*/ 54 w 191"/>
                <a:gd name="T1" fmla="*/ 0 h 209"/>
                <a:gd name="T2" fmla="*/ 0 w 191"/>
                <a:gd name="T3" fmla="*/ 108 h 209"/>
                <a:gd name="T4" fmla="*/ 26 w 191"/>
                <a:gd name="T5" fmla="*/ 188 h 209"/>
                <a:gd name="T6" fmla="*/ 129 w 191"/>
                <a:gd name="T7" fmla="*/ 209 h 209"/>
                <a:gd name="T8" fmla="*/ 191 w 191"/>
                <a:gd name="T9" fmla="*/ 123 h 209"/>
                <a:gd name="T10" fmla="*/ 54 w 191"/>
                <a:gd name="T11" fmla="*/ 0 h 209"/>
              </a:gdLst>
              <a:ahLst/>
              <a:cxnLst>
                <a:cxn ang="0">
                  <a:pos x="T0" y="T1"/>
                </a:cxn>
                <a:cxn ang="0">
                  <a:pos x="T2" y="T3"/>
                </a:cxn>
                <a:cxn ang="0">
                  <a:pos x="T4" y="T5"/>
                </a:cxn>
                <a:cxn ang="0">
                  <a:pos x="T6" y="T7"/>
                </a:cxn>
                <a:cxn ang="0">
                  <a:pos x="T8" y="T9"/>
                </a:cxn>
                <a:cxn ang="0">
                  <a:pos x="T10" y="T11"/>
                </a:cxn>
              </a:cxnLst>
              <a:rect l="0" t="0" r="r" b="b"/>
              <a:pathLst>
                <a:path w="191" h="209">
                  <a:moveTo>
                    <a:pt x="54" y="0"/>
                  </a:moveTo>
                  <a:lnTo>
                    <a:pt x="0" y="108"/>
                  </a:lnTo>
                  <a:lnTo>
                    <a:pt x="26" y="188"/>
                  </a:lnTo>
                  <a:lnTo>
                    <a:pt x="129" y="209"/>
                  </a:lnTo>
                  <a:lnTo>
                    <a:pt x="191" y="123"/>
                  </a:lnTo>
                  <a:lnTo>
                    <a:pt x="5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6" name="Freeform 114">
              <a:extLst>
                <a:ext uri="{FF2B5EF4-FFF2-40B4-BE49-F238E27FC236}">
                  <a16:creationId xmlns:a16="http://schemas.microsoft.com/office/drawing/2014/main" id="{29F1933B-D5F8-695E-CE1B-A4D50EA1C689}"/>
                </a:ext>
              </a:extLst>
            </p:cNvPr>
            <p:cNvSpPr>
              <a:spLocks/>
            </p:cNvSpPr>
            <p:nvPr/>
          </p:nvSpPr>
          <p:spPr bwMode="auto">
            <a:xfrm>
              <a:off x="-2625725" y="1130301"/>
              <a:ext cx="122238" cy="100013"/>
            </a:xfrm>
            <a:custGeom>
              <a:avLst/>
              <a:gdLst>
                <a:gd name="T0" fmla="*/ 79 w 229"/>
                <a:gd name="T1" fmla="*/ 0 h 190"/>
                <a:gd name="T2" fmla="*/ 0 w 229"/>
                <a:gd name="T3" fmla="*/ 92 h 190"/>
                <a:gd name="T4" fmla="*/ 0 w 229"/>
                <a:gd name="T5" fmla="*/ 147 h 190"/>
                <a:gd name="T6" fmla="*/ 79 w 229"/>
                <a:gd name="T7" fmla="*/ 180 h 190"/>
                <a:gd name="T8" fmla="*/ 196 w 229"/>
                <a:gd name="T9" fmla="*/ 190 h 190"/>
                <a:gd name="T10" fmla="*/ 229 w 229"/>
                <a:gd name="T11" fmla="*/ 150 h 190"/>
                <a:gd name="T12" fmla="*/ 151 w 229"/>
                <a:gd name="T13" fmla="*/ 36 h 190"/>
                <a:gd name="T14" fmla="*/ 79 w 229"/>
                <a:gd name="T15" fmla="*/ 0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90">
                  <a:moveTo>
                    <a:pt x="79" y="0"/>
                  </a:moveTo>
                  <a:lnTo>
                    <a:pt x="0" y="92"/>
                  </a:lnTo>
                  <a:lnTo>
                    <a:pt x="0" y="147"/>
                  </a:lnTo>
                  <a:lnTo>
                    <a:pt x="79" y="180"/>
                  </a:lnTo>
                  <a:lnTo>
                    <a:pt x="196" y="190"/>
                  </a:lnTo>
                  <a:lnTo>
                    <a:pt x="229" y="150"/>
                  </a:lnTo>
                  <a:lnTo>
                    <a:pt x="151" y="36"/>
                  </a:lnTo>
                  <a:lnTo>
                    <a:pt x="7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7" name="Freeform 115">
              <a:extLst>
                <a:ext uri="{FF2B5EF4-FFF2-40B4-BE49-F238E27FC236}">
                  <a16:creationId xmlns:a16="http://schemas.microsoft.com/office/drawing/2014/main" id="{C99A8FB9-E5BF-8559-F5C8-29E22CAE86D4}"/>
                </a:ext>
              </a:extLst>
            </p:cNvPr>
            <p:cNvSpPr>
              <a:spLocks/>
            </p:cNvSpPr>
            <p:nvPr/>
          </p:nvSpPr>
          <p:spPr bwMode="auto">
            <a:xfrm>
              <a:off x="-2492375" y="1160464"/>
              <a:ext cx="90488" cy="122238"/>
            </a:xfrm>
            <a:custGeom>
              <a:avLst/>
              <a:gdLst>
                <a:gd name="T0" fmla="*/ 0 w 170"/>
                <a:gd name="T1" fmla="*/ 0 h 231"/>
                <a:gd name="T2" fmla="*/ 0 w 170"/>
                <a:gd name="T3" fmla="*/ 77 h 231"/>
                <a:gd name="T4" fmla="*/ 36 w 170"/>
                <a:gd name="T5" fmla="*/ 219 h 231"/>
                <a:gd name="T6" fmla="*/ 65 w 170"/>
                <a:gd name="T7" fmla="*/ 231 h 231"/>
                <a:gd name="T8" fmla="*/ 118 w 170"/>
                <a:gd name="T9" fmla="*/ 165 h 231"/>
                <a:gd name="T10" fmla="*/ 170 w 170"/>
                <a:gd name="T11" fmla="*/ 116 h 231"/>
                <a:gd name="T12" fmla="*/ 152 w 170"/>
                <a:gd name="T13" fmla="*/ 77 h 231"/>
                <a:gd name="T14" fmla="*/ 0 w 170"/>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31">
                  <a:moveTo>
                    <a:pt x="0" y="0"/>
                  </a:moveTo>
                  <a:lnTo>
                    <a:pt x="0" y="77"/>
                  </a:lnTo>
                  <a:lnTo>
                    <a:pt x="36" y="219"/>
                  </a:lnTo>
                  <a:lnTo>
                    <a:pt x="65" y="231"/>
                  </a:lnTo>
                  <a:lnTo>
                    <a:pt x="118" y="165"/>
                  </a:lnTo>
                  <a:lnTo>
                    <a:pt x="170" y="116"/>
                  </a:lnTo>
                  <a:lnTo>
                    <a:pt x="152" y="77"/>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8" name="Freeform 116">
              <a:extLst>
                <a:ext uri="{FF2B5EF4-FFF2-40B4-BE49-F238E27FC236}">
                  <a16:creationId xmlns:a16="http://schemas.microsoft.com/office/drawing/2014/main" id="{992828EA-1E9C-B899-B144-B38E0E9B01B2}"/>
                </a:ext>
              </a:extLst>
            </p:cNvPr>
            <p:cNvSpPr>
              <a:spLocks/>
            </p:cNvSpPr>
            <p:nvPr/>
          </p:nvSpPr>
          <p:spPr bwMode="auto">
            <a:xfrm>
              <a:off x="-1601788" y="1160464"/>
              <a:ext cx="84138" cy="31750"/>
            </a:xfrm>
            <a:custGeom>
              <a:avLst/>
              <a:gdLst>
                <a:gd name="T0" fmla="*/ 161 w 161"/>
                <a:gd name="T1" fmla="*/ 0 h 61"/>
                <a:gd name="T2" fmla="*/ 161 w 161"/>
                <a:gd name="T3" fmla="*/ 61 h 61"/>
                <a:gd name="T4" fmla="*/ 56 w 161"/>
                <a:gd name="T5" fmla="*/ 61 h 61"/>
                <a:gd name="T6" fmla="*/ 0 w 161"/>
                <a:gd name="T7" fmla="*/ 21 h 61"/>
                <a:gd name="T8" fmla="*/ 50 w 161"/>
                <a:gd name="T9" fmla="*/ 0 h 61"/>
                <a:gd name="T10" fmla="*/ 161 w 161"/>
                <a:gd name="T11" fmla="*/ 0 h 61"/>
              </a:gdLst>
              <a:ahLst/>
              <a:cxnLst>
                <a:cxn ang="0">
                  <a:pos x="T0" y="T1"/>
                </a:cxn>
                <a:cxn ang="0">
                  <a:pos x="T2" y="T3"/>
                </a:cxn>
                <a:cxn ang="0">
                  <a:pos x="T4" y="T5"/>
                </a:cxn>
                <a:cxn ang="0">
                  <a:pos x="T6" y="T7"/>
                </a:cxn>
                <a:cxn ang="0">
                  <a:pos x="T8" y="T9"/>
                </a:cxn>
                <a:cxn ang="0">
                  <a:pos x="T10" y="T11"/>
                </a:cxn>
              </a:cxnLst>
              <a:rect l="0" t="0" r="r" b="b"/>
              <a:pathLst>
                <a:path w="161" h="61">
                  <a:moveTo>
                    <a:pt x="161" y="0"/>
                  </a:moveTo>
                  <a:lnTo>
                    <a:pt x="161" y="61"/>
                  </a:lnTo>
                  <a:lnTo>
                    <a:pt x="56" y="61"/>
                  </a:lnTo>
                  <a:lnTo>
                    <a:pt x="0" y="21"/>
                  </a:lnTo>
                  <a:lnTo>
                    <a:pt x="50" y="0"/>
                  </a:lnTo>
                  <a:lnTo>
                    <a:pt x="16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9" name="Freeform 117">
              <a:extLst>
                <a:ext uri="{FF2B5EF4-FFF2-40B4-BE49-F238E27FC236}">
                  <a16:creationId xmlns:a16="http://schemas.microsoft.com/office/drawing/2014/main" id="{DB0B2D83-0B84-78FF-386D-DBCC302B4D48}"/>
                </a:ext>
              </a:extLst>
            </p:cNvPr>
            <p:cNvSpPr>
              <a:spLocks/>
            </p:cNvSpPr>
            <p:nvPr/>
          </p:nvSpPr>
          <p:spPr bwMode="auto">
            <a:xfrm>
              <a:off x="-1617663" y="1292226"/>
              <a:ext cx="68263" cy="46038"/>
            </a:xfrm>
            <a:custGeom>
              <a:avLst/>
              <a:gdLst>
                <a:gd name="T0" fmla="*/ 29 w 128"/>
                <a:gd name="T1" fmla="*/ 0 h 85"/>
                <a:gd name="T2" fmla="*/ 0 w 128"/>
                <a:gd name="T3" fmla="*/ 85 h 85"/>
                <a:gd name="T4" fmla="*/ 128 w 128"/>
                <a:gd name="T5" fmla="*/ 85 h 85"/>
                <a:gd name="T6" fmla="*/ 128 w 128"/>
                <a:gd name="T7" fmla="*/ 22 h 85"/>
                <a:gd name="T8" fmla="*/ 29 w 128"/>
                <a:gd name="T9" fmla="*/ 0 h 85"/>
              </a:gdLst>
              <a:ahLst/>
              <a:cxnLst>
                <a:cxn ang="0">
                  <a:pos x="T0" y="T1"/>
                </a:cxn>
                <a:cxn ang="0">
                  <a:pos x="T2" y="T3"/>
                </a:cxn>
                <a:cxn ang="0">
                  <a:pos x="T4" y="T5"/>
                </a:cxn>
                <a:cxn ang="0">
                  <a:pos x="T6" y="T7"/>
                </a:cxn>
                <a:cxn ang="0">
                  <a:pos x="T8" y="T9"/>
                </a:cxn>
              </a:cxnLst>
              <a:rect l="0" t="0" r="r" b="b"/>
              <a:pathLst>
                <a:path w="128" h="85">
                  <a:moveTo>
                    <a:pt x="29" y="0"/>
                  </a:moveTo>
                  <a:lnTo>
                    <a:pt x="0" y="85"/>
                  </a:lnTo>
                  <a:lnTo>
                    <a:pt x="128" y="85"/>
                  </a:lnTo>
                  <a:lnTo>
                    <a:pt x="128" y="22"/>
                  </a:lnTo>
                  <a:lnTo>
                    <a:pt x="2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0" name="Freeform 118">
              <a:extLst>
                <a:ext uri="{FF2B5EF4-FFF2-40B4-BE49-F238E27FC236}">
                  <a16:creationId xmlns:a16="http://schemas.microsoft.com/office/drawing/2014/main" id="{030396CA-FDE1-785A-CCC8-F637D7FCE9A8}"/>
                </a:ext>
              </a:extLst>
            </p:cNvPr>
            <p:cNvSpPr>
              <a:spLocks/>
            </p:cNvSpPr>
            <p:nvPr/>
          </p:nvSpPr>
          <p:spPr bwMode="auto">
            <a:xfrm>
              <a:off x="-1789113" y="1160464"/>
              <a:ext cx="171450" cy="115888"/>
            </a:xfrm>
            <a:custGeom>
              <a:avLst/>
              <a:gdLst>
                <a:gd name="T0" fmla="*/ 289 w 325"/>
                <a:gd name="T1" fmla="*/ 21 h 219"/>
                <a:gd name="T2" fmla="*/ 135 w 325"/>
                <a:gd name="T3" fmla="*/ 0 h 219"/>
                <a:gd name="T4" fmla="*/ 135 w 325"/>
                <a:gd name="T5" fmla="*/ 77 h 219"/>
                <a:gd name="T6" fmla="*/ 36 w 325"/>
                <a:gd name="T7" fmla="*/ 0 h 219"/>
                <a:gd name="T8" fmla="*/ 0 w 325"/>
                <a:gd name="T9" fmla="*/ 77 h 219"/>
                <a:gd name="T10" fmla="*/ 67 w 325"/>
                <a:gd name="T11" fmla="*/ 166 h 219"/>
                <a:gd name="T12" fmla="*/ 178 w 325"/>
                <a:gd name="T13" fmla="*/ 219 h 219"/>
                <a:gd name="T14" fmla="*/ 266 w 325"/>
                <a:gd name="T15" fmla="*/ 133 h 219"/>
                <a:gd name="T16" fmla="*/ 325 w 325"/>
                <a:gd name="T17" fmla="*/ 93 h 219"/>
                <a:gd name="T18" fmla="*/ 289 w 325"/>
                <a:gd name="T19"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19">
                  <a:moveTo>
                    <a:pt x="289" y="21"/>
                  </a:moveTo>
                  <a:lnTo>
                    <a:pt x="135" y="0"/>
                  </a:lnTo>
                  <a:lnTo>
                    <a:pt x="135" y="77"/>
                  </a:lnTo>
                  <a:lnTo>
                    <a:pt x="36" y="0"/>
                  </a:lnTo>
                  <a:lnTo>
                    <a:pt x="0" y="77"/>
                  </a:lnTo>
                  <a:lnTo>
                    <a:pt x="67" y="166"/>
                  </a:lnTo>
                  <a:lnTo>
                    <a:pt x="178" y="219"/>
                  </a:lnTo>
                  <a:lnTo>
                    <a:pt x="266" y="133"/>
                  </a:lnTo>
                  <a:lnTo>
                    <a:pt x="325" y="93"/>
                  </a:lnTo>
                  <a:lnTo>
                    <a:pt x="289"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1" name="Freeform 119">
              <a:extLst>
                <a:ext uri="{FF2B5EF4-FFF2-40B4-BE49-F238E27FC236}">
                  <a16:creationId xmlns:a16="http://schemas.microsoft.com/office/drawing/2014/main" id="{3E785514-57C5-CAF1-2F8D-1BE77931276A}"/>
                </a:ext>
              </a:extLst>
            </p:cNvPr>
            <p:cNvSpPr>
              <a:spLocks/>
            </p:cNvSpPr>
            <p:nvPr/>
          </p:nvSpPr>
          <p:spPr bwMode="auto">
            <a:xfrm>
              <a:off x="-3113088" y="1463676"/>
              <a:ext cx="215900" cy="393700"/>
            </a:xfrm>
            <a:custGeom>
              <a:avLst/>
              <a:gdLst>
                <a:gd name="T0" fmla="*/ 356 w 408"/>
                <a:gd name="T1" fmla="*/ 0 h 744"/>
                <a:gd name="T2" fmla="*/ 408 w 408"/>
                <a:gd name="T3" fmla="*/ 83 h 744"/>
                <a:gd name="T4" fmla="*/ 248 w 408"/>
                <a:gd name="T5" fmla="*/ 223 h 744"/>
                <a:gd name="T6" fmla="*/ 168 w 408"/>
                <a:gd name="T7" fmla="*/ 373 h 744"/>
                <a:gd name="T8" fmla="*/ 124 w 408"/>
                <a:gd name="T9" fmla="*/ 553 h 744"/>
                <a:gd name="T10" fmla="*/ 178 w 408"/>
                <a:gd name="T11" fmla="*/ 669 h 744"/>
                <a:gd name="T12" fmla="*/ 265 w 408"/>
                <a:gd name="T13" fmla="*/ 707 h 744"/>
                <a:gd name="T14" fmla="*/ 225 w 408"/>
                <a:gd name="T15" fmla="*/ 744 h 744"/>
                <a:gd name="T16" fmla="*/ 106 w 408"/>
                <a:gd name="T17" fmla="*/ 725 h 744"/>
                <a:gd name="T18" fmla="*/ 0 w 408"/>
                <a:gd name="T19" fmla="*/ 630 h 744"/>
                <a:gd name="T20" fmla="*/ 38 w 408"/>
                <a:gd name="T21" fmla="*/ 576 h 744"/>
                <a:gd name="T22" fmla="*/ 38 w 408"/>
                <a:gd name="T23" fmla="*/ 517 h 744"/>
                <a:gd name="T24" fmla="*/ 54 w 408"/>
                <a:gd name="T25" fmla="*/ 341 h 744"/>
                <a:gd name="T26" fmla="*/ 38 w 408"/>
                <a:gd name="T27" fmla="*/ 275 h 744"/>
                <a:gd name="T28" fmla="*/ 103 w 408"/>
                <a:gd name="T29" fmla="*/ 239 h 744"/>
                <a:gd name="T30" fmla="*/ 119 w 408"/>
                <a:gd name="T31" fmla="*/ 167 h 744"/>
                <a:gd name="T32" fmla="*/ 183 w 408"/>
                <a:gd name="T33" fmla="*/ 137 h 744"/>
                <a:gd name="T34" fmla="*/ 248 w 408"/>
                <a:gd name="T35" fmla="*/ 105 h 744"/>
                <a:gd name="T36" fmla="*/ 276 w 408"/>
                <a:gd name="T37" fmla="*/ 73 h 744"/>
                <a:gd name="T38" fmla="*/ 304 w 408"/>
                <a:gd name="T39" fmla="*/ 42 h 744"/>
                <a:gd name="T40" fmla="*/ 356 w 408"/>
                <a:gd name="T41"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8" h="744">
                  <a:moveTo>
                    <a:pt x="356" y="0"/>
                  </a:moveTo>
                  <a:lnTo>
                    <a:pt x="408" y="83"/>
                  </a:lnTo>
                  <a:lnTo>
                    <a:pt x="248" y="223"/>
                  </a:lnTo>
                  <a:lnTo>
                    <a:pt x="168" y="373"/>
                  </a:lnTo>
                  <a:lnTo>
                    <a:pt x="124" y="553"/>
                  </a:lnTo>
                  <a:lnTo>
                    <a:pt x="178" y="669"/>
                  </a:lnTo>
                  <a:lnTo>
                    <a:pt x="265" y="707"/>
                  </a:lnTo>
                  <a:lnTo>
                    <a:pt x="225" y="744"/>
                  </a:lnTo>
                  <a:lnTo>
                    <a:pt x="106" y="725"/>
                  </a:lnTo>
                  <a:lnTo>
                    <a:pt x="0" y="630"/>
                  </a:lnTo>
                  <a:lnTo>
                    <a:pt x="38" y="576"/>
                  </a:lnTo>
                  <a:lnTo>
                    <a:pt x="38" y="517"/>
                  </a:lnTo>
                  <a:lnTo>
                    <a:pt x="54" y="341"/>
                  </a:lnTo>
                  <a:lnTo>
                    <a:pt x="38" y="275"/>
                  </a:lnTo>
                  <a:lnTo>
                    <a:pt x="103" y="239"/>
                  </a:lnTo>
                  <a:lnTo>
                    <a:pt x="119" y="167"/>
                  </a:lnTo>
                  <a:lnTo>
                    <a:pt x="183" y="137"/>
                  </a:lnTo>
                  <a:lnTo>
                    <a:pt x="248" y="105"/>
                  </a:lnTo>
                  <a:lnTo>
                    <a:pt x="276" y="73"/>
                  </a:lnTo>
                  <a:lnTo>
                    <a:pt x="304" y="42"/>
                  </a:lnTo>
                  <a:lnTo>
                    <a:pt x="35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2" name="Freeform 120">
              <a:extLst>
                <a:ext uri="{FF2B5EF4-FFF2-40B4-BE49-F238E27FC236}">
                  <a16:creationId xmlns:a16="http://schemas.microsoft.com/office/drawing/2014/main" id="{140AB797-0549-88EE-810B-164636B3EC11}"/>
                </a:ext>
              </a:extLst>
            </p:cNvPr>
            <p:cNvSpPr>
              <a:spLocks/>
            </p:cNvSpPr>
            <p:nvPr/>
          </p:nvSpPr>
          <p:spPr bwMode="auto">
            <a:xfrm>
              <a:off x="-3133725" y="1914526"/>
              <a:ext cx="39688" cy="42863"/>
            </a:xfrm>
            <a:custGeom>
              <a:avLst/>
              <a:gdLst>
                <a:gd name="T0" fmla="*/ 76 w 76"/>
                <a:gd name="T1" fmla="*/ 13 h 82"/>
                <a:gd name="T2" fmla="*/ 0 w 76"/>
                <a:gd name="T3" fmla="*/ 0 h 82"/>
                <a:gd name="T4" fmla="*/ 0 w 76"/>
                <a:gd name="T5" fmla="*/ 46 h 82"/>
                <a:gd name="T6" fmla="*/ 17 w 76"/>
                <a:gd name="T7" fmla="*/ 82 h 82"/>
                <a:gd name="T8" fmla="*/ 76 w 76"/>
                <a:gd name="T9" fmla="*/ 82 h 82"/>
                <a:gd name="T10" fmla="*/ 76 w 76"/>
                <a:gd name="T11" fmla="*/ 13 h 82"/>
              </a:gdLst>
              <a:ahLst/>
              <a:cxnLst>
                <a:cxn ang="0">
                  <a:pos x="T0" y="T1"/>
                </a:cxn>
                <a:cxn ang="0">
                  <a:pos x="T2" y="T3"/>
                </a:cxn>
                <a:cxn ang="0">
                  <a:pos x="T4" y="T5"/>
                </a:cxn>
                <a:cxn ang="0">
                  <a:pos x="T6" y="T7"/>
                </a:cxn>
                <a:cxn ang="0">
                  <a:pos x="T8" y="T9"/>
                </a:cxn>
                <a:cxn ang="0">
                  <a:pos x="T10" y="T11"/>
                </a:cxn>
              </a:cxnLst>
              <a:rect l="0" t="0" r="r" b="b"/>
              <a:pathLst>
                <a:path w="76" h="82">
                  <a:moveTo>
                    <a:pt x="76" y="13"/>
                  </a:moveTo>
                  <a:lnTo>
                    <a:pt x="0" y="0"/>
                  </a:lnTo>
                  <a:lnTo>
                    <a:pt x="0" y="46"/>
                  </a:lnTo>
                  <a:lnTo>
                    <a:pt x="17" y="82"/>
                  </a:lnTo>
                  <a:lnTo>
                    <a:pt x="76" y="82"/>
                  </a:lnTo>
                  <a:lnTo>
                    <a:pt x="76"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3" name="Freeform 121">
              <a:extLst>
                <a:ext uri="{FF2B5EF4-FFF2-40B4-BE49-F238E27FC236}">
                  <a16:creationId xmlns:a16="http://schemas.microsoft.com/office/drawing/2014/main" id="{31C9D648-9CFE-7159-0D73-E34CCDC84098}"/>
                </a:ext>
              </a:extLst>
            </p:cNvPr>
            <p:cNvSpPr>
              <a:spLocks/>
            </p:cNvSpPr>
            <p:nvPr/>
          </p:nvSpPr>
          <p:spPr bwMode="auto">
            <a:xfrm>
              <a:off x="-2816225" y="1646239"/>
              <a:ext cx="41275" cy="30163"/>
            </a:xfrm>
            <a:custGeom>
              <a:avLst/>
              <a:gdLst>
                <a:gd name="T0" fmla="*/ 49 w 79"/>
                <a:gd name="T1" fmla="*/ 0 h 57"/>
                <a:gd name="T2" fmla="*/ 79 w 79"/>
                <a:gd name="T3" fmla="*/ 57 h 57"/>
                <a:gd name="T4" fmla="*/ 23 w 79"/>
                <a:gd name="T5" fmla="*/ 57 h 57"/>
                <a:gd name="T6" fmla="*/ 0 w 79"/>
                <a:gd name="T7" fmla="*/ 28 h 57"/>
                <a:gd name="T8" fmla="*/ 49 w 79"/>
                <a:gd name="T9" fmla="*/ 0 h 57"/>
              </a:gdLst>
              <a:ahLst/>
              <a:cxnLst>
                <a:cxn ang="0">
                  <a:pos x="T0" y="T1"/>
                </a:cxn>
                <a:cxn ang="0">
                  <a:pos x="T2" y="T3"/>
                </a:cxn>
                <a:cxn ang="0">
                  <a:pos x="T4" y="T5"/>
                </a:cxn>
                <a:cxn ang="0">
                  <a:pos x="T6" y="T7"/>
                </a:cxn>
                <a:cxn ang="0">
                  <a:pos x="T8" y="T9"/>
                </a:cxn>
              </a:cxnLst>
              <a:rect l="0" t="0" r="r" b="b"/>
              <a:pathLst>
                <a:path w="79" h="57">
                  <a:moveTo>
                    <a:pt x="49" y="0"/>
                  </a:moveTo>
                  <a:lnTo>
                    <a:pt x="79" y="57"/>
                  </a:lnTo>
                  <a:lnTo>
                    <a:pt x="23" y="57"/>
                  </a:lnTo>
                  <a:lnTo>
                    <a:pt x="0" y="28"/>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4" name="Freeform 122">
              <a:extLst>
                <a:ext uri="{FF2B5EF4-FFF2-40B4-BE49-F238E27FC236}">
                  <a16:creationId xmlns:a16="http://schemas.microsoft.com/office/drawing/2014/main" id="{0BB2883E-10A9-AE50-B4FB-5DD3CE4406AE}"/>
                </a:ext>
              </a:extLst>
            </p:cNvPr>
            <p:cNvSpPr>
              <a:spLocks/>
            </p:cNvSpPr>
            <p:nvPr/>
          </p:nvSpPr>
          <p:spPr bwMode="auto">
            <a:xfrm>
              <a:off x="-2125663" y="1419226"/>
              <a:ext cx="30163" cy="34925"/>
            </a:xfrm>
            <a:custGeom>
              <a:avLst/>
              <a:gdLst>
                <a:gd name="T0" fmla="*/ 59 w 59"/>
                <a:gd name="T1" fmla="*/ 0 h 66"/>
                <a:gd name="T2" fmla="*/ 0 w 59"/>
                <a:gd name="T3" fmla="*/ 20 h 66"/>
                <a:gd name="T4" fmla="*/ 0 w 59"/>
                <a:gd name="T5" fmla="*/ 66 h 66"/>
                <a:gd name="T6" fmla="*/ 59 w 59"/>
                <a:gd name="T7" fmla="*/ 66 h 66"/>
                <a:gd name="T8" fmla="*/ 59 w 59"/>
                <a:gd name="T9" fmla="*/ 0 h 66"/>
              </a:gdLst>
              <a:ahLst/>
              <a:cxnLst>
                <a:cxn ang="0">
                  <a:pos x="T0" y="T1"/>
                </a:cxn>
                <a:cxn ang="0">
                  <a:pos x="T2" y="T3"/>
                </a:cxn>
                <a:cxn ang="0">
                  <a:pos x="T4" y="T5"/>
                </a:cxn>
                <a:cxn ang="0">
                  <a:pos x="T6" y="T7"/>
                </a:cxn>
                <a:cxn ang="0">
                  <a:pos x="T8" y="T9"/>
                </a:cxn>
              </a:cxnLst>
              <a:rect l="0" t="0" r="r" b="b"/>
              <a:pathLst>
                <a:path w="59" h="66">
                  <a:moveTo>
                    <a:pt x="59" y="0"/>
                  </a:moveTo>
                  <a:lnTo>
                    <a:pt x="0" y="20"/>
                  </a:lnTo>
                  <a:lnTo>
                    <a:pt x="0" y="66"/>
                  </a:lnTo>
                  <a:lnTo>
                    <a:pt x="59" y="66"/>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5" name="Freeform 123">
              <a:extLst>
                <a:ext uri="{FF2B5EF4-FFF2-40B4-BE49-F238E27FC236}">
                  <a16:creationId xmlns:a16="http://schemas.microsoft.com/office/drawing/2014/main" id="{3E137F97-BBA4-7E64-C731-C4E68D1BF7E2}"/>
                </a:ext>
              </a:extLst>
            </p:cNvPr>
            <p:cNvSpPr>
              <a:spLocks noEditPoints="1"/>
            </p:cNvSpPr>
            <p:nvPr/>
          </p:nvSpPr>
          <p:spPr bwMode="auto">
            <a:xfrm>
              <a:off x="-3524250" y="1268414"/>
              <a:ext cx="3113088" cy="1654175"/>
            </a:xfrm>
            <a:custGeom>
              <a:avLst/>
              <a:gdLst>
                <a:gd name="T0" fmla="*/ 5625 w 5883"/>
                <a:gd name="T1" fmla="*/ 438 h 3127"/>
                <a:gd name="T2" fmla="*/ 5772 w 5883"/>
                <a:gd name="T3" fmla="*/ 270 h 3127"/>
                <a:gd name="T4" fmla="*/ 5574 w 5883"/>
                <a:gd name="T5" fmla="*/ 149 h 3127"/>
                <a:gd name="T6" fmla="*/ 4948 w 5883"/>
                <a:gd name="T7" fmla="*/ 259 h 3127"/>
                <a:gd name="T8" fmla="*/ 4553 w 5883"/>
                <a:gd name="T9" fmla="*/ 327 h 3127"/>
                <a:gd name="T10" fmla="*/ 4133 w 5883"/>
                <a:gd name="T11" fmla="*/ 255 h 3127"/>
                <a:gd name="T12" fmla="*/ 3866 w 5883"/>
                <a:gd name="T13" fmla="*/ 178 h 3127"/>
                <a:gd name="T14" fmla="*/ 3724 w 5883"/>
                <a:gd name="T15" fmla="*/ 413 h 3127"/>
                <a:gd name="T16" fmla="*/ 3422 w 5883"/>
                <a:gd name="T17" fmla="*/ 472 h 3127"/>
                <a:gd name="T18" fmla="*/ 3112 w 5883"/>
                <a:gd name="T19" fmla="*/ 286 h 3127"/>
                <a:gd name="T20" fmla="*/ 2699 w 5883"/>
                <a:gd name="T21" fmla="*/ 409 h 3127"/>
                <a:gd name="T22" fmla="*/ 2495 w 5883"/>
                <a:gd name="T23" fmla="*/ 85 h 3127"/>
                <a:gd name="T24" fmla="*/ 2153 w 5883"/>
                <a:gd name="T25" fmla="*/ 0 h 3127"/>
                <a:gd name="T26" fmla="*/ 2029 w 5883"/>
                <a:gd name="T27" fmla="*/ 279 h 3127"/>
                <a:gd name="T28" fmla="*/ 1864 w 5883"/>
                <a:gd name="T29" fmla="*/ 611 h 3127"/>
                <a:gd name="T30" fmla="*/ 1876 w 5883"/>
                <a:gd name="T31" fmla="*/ 967 h 3127"/>
                <a:gd name="T32" fmla="*/ 1643 w 5883"/>
                <a:gd name="T33" fmla="*/ 925 h 3127"/>
                <a:gd name="T34" fmla="*/ 1541 w 5883"/>
                <a:gd name="T35" fmla="*/ 961 h 3127"/>
                <a:gd name="T36" fmla="*/ 1773 w 5883"/>
                <a:gd name="T37" fmla="*/ 1188 h 3127"/>
                <a:gd name="T38" fmla="*/ 1649 w 5883"/>
                <a:gd name="T39" fmla="*/ 1204 h 3127"/>
                <a:gd name="T40" fmla="*/ 1320 w 5883"/>
                <a:gd name="T41" fmla="*/ 1007 h 3127"/>
                <a:gd name="T42" fmla="*/ 1163 w 5883"/>
                <a:gd name="T43" fmla="*/ 1150 h 3127"/>
                <a:gd name="T44" fmla="*/ 942 w 5883"/>
                <a:gd name="T45" fmla="*/ 1311 h 3127"/>
                <a:gd name="T46" fmla="*/ 712 w 5883"/>
                <a:gd name="T47" fmla="*/ 1366 h 3127"/>
                <a:gd name="T48" fmla="*/ 497 w 5883"/>
                <a:gd name="T49" fmla="*/ 1578 h 3127"/>
                <a:gd name="T50" fmla="*/ 352 w 5883"/>
                <a:gd name="T51" fmla="*/ 1680 h 3127"/>
                <a:gd name="T52" fmla="*/ 523 w 5883"/>
                <a:gd name="T53" fmla="*/ 1498 h 3127"/>
                <a:gd name="T54" fmla="*/ 73 w 5883"/>
                <a:gd name="T55" fmla="*/ 1310 h 3127"/>
                <a:gd name="T56" fmla="*/ 221 w 5883"/>
                <a:gd name="T57" fmla="*/ 1807 h 3127"/>
                <a:gd name="T58" fmla="*/ 83 w 5883"/>
                <a:gd name="T59" fmla="*/ 2379 h 3127"/>
                <a:gd name="T60" fmla="*/ 100 w 5883"/>
                <a:gd name="T61" fmla="*/ 2529 h 3127"/>
                <a:gd name="T62" fmla="*/ 423 w 5883"/>
                <a:gd name="T63" fmla="*/ 2496 h 3127"/>
                <a:gd name="T64" fmla="*/ 686 w 5883"/>
                <a:gd name="T65" fmla="*/ 2641 h 3127"/>
                <a:gd name="T66" fmla="*/ 658 w 5883"/>
                <a:gd name="T67" fmla="*/ 2785 h 3127"/>
                <a:gd name="T68" fmla="*/ 798 w 5883"/>
                <a:gd name="T69" fmla="*/ 3052 h 3127"/>
                <a:gd name="T70" fmla="*/ 1015 w 5883"/>
                <a:gd name="T71" fmla="*/ 3084 h 3127"/>
                <a:gd name="T72" fmla="*/ 1068 w 5883"/>
                <a:gd name="T73" fmla="*/ 2846 h 3127"/>
                <a:gd name="T74" fmla="*/ 1045 w 5883"/>
                <a:gd name="T75" fmla="*/ 2575 h 3127"/>
                <a:gd name="T76" fmla="*/ 1547 w 5883"/>
                <a:gd name="T77" fmla="*/ 2506 h 3127"/>
                <a:gd name="T78" fmla="*/ 1799 w 5883"/>
                <a:gd name="T79" fmla="*/ 2217 h 3127"/>
                <a:gd name="T80" fmla="*/ 2453 w 5883"/>
                <a:gd name="T81" fmla="*/ 2458 h 3127"/>
                <a:gd name="T82" fmla="*/ 2692 w 5883"/>
                <a:gd name="T83" fmla="*/ 2542 h 3127"/>
                <a:gd name="T84" fmla="*/ 3204 w 5883"/>
                <a:gd name="T85" fmla="*/ 2364 h 3127"/>
                <a:gd name="T86" fmla="*/ 3852 w 5883"/>
                <a:gd name="T87" fmla="*/ 2402 h 3127"/>
                <a:gd name="T88" fmla="*/ 3917 w 5883"/>
                <a:gd name="T89" fmla="*/ 2153 h 3127"/>
                <a:gd name="T90" fmla="*/ 4451 w 5883"/>
                <a:gd name="T91" fmla="*/ 2403 h 3127"/>
                <a:gd name="T92" fmla="*/ 4640 w 5883"/>
                <a:gd name="T93" fmla="*/ 2657 h 3127"/>
                <a:gd name="T94" fmla="*/ 4609 w 5883"/>
                <a:gd name="T95" fmla="*/ 2772 h 3127"/>
                <a:gd name="T96" fmla="*/ 4804 w 5883"/>
                <a:gd name="T97" fmla="*/ 2232 h 3127"/>
                <a:gd name="T98" fmla="*/ 4550 w 5883"/>
                <a:gd name="T99" fmla="*/ 2003 h 3127"/>
                <a:gd name="T100" fmla="*/ 4824 w 5883"/>
                <a:gd name="T101" fmla="*/ 1461 h 3127"/>
                <a:gd name="T102" fmla="*/ 5067 w 5883"/>
                <a:gd name="T103" fmla="*/ 1410 h 3127"/>
                <a:gd name="T104" fmla="*/ 5156 w 5883"/>
                <a:gd name="T105" fmla="*/ 1201 h 3127"/>
                <a:gd name="T106" fmla="*/ 5269 w 5883"/>
                <a:gd name="T107" fmla="*/ 1415 h 3127"/>
                <a:gd name="T108" fmla="*/ 5495 w 5883"/>
                <a:gd name="T109" fmla="*/ 2042 h 3127"/>
                <a:gd name="T110" fmla="*/ 5502 w 5883"/>
                <a:gd name="T111" fmla="*/ 1547 h 3127"/>
                <a:gd name="T112" fmla="*/ 5367 w 5883"/>
                <a:gd name="T113" fmla="*/ 1258 h 3127"/>
                <a:gd name="T114" fmla="*/ 5644 w 5883"/>
                <a:gd name="T115" fmla="*/ 1017 h 3127"/>
                <a:gd name="T116" fmla="*/ 191 w 5883"/>
                <a:gd name="T117" fmla="*/ 1934 h 3127"/>
                <a:gd name="T118" fmla="*/ 390 w 5883"/>
                <a:gd name="T119" fmla="*/ 1818 h 3127"/>
                <a:gd name="T120" fmla="*/ 573 w 5883"/>
                <a:gd name="T121" fmla="*/ 2104 h 3127"/>
                <a:gd name="T122" fmla="*/ 3353 w 5883"/>
                <a:gd name="T123" fmla="*/ 2225 h 3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83" h="3127">
                  <a:moveTo>
                    <a:pt x="5544" y="648"/>
                  </a:moveTo>
                  <a:lnTo>
                    <a:pt x="5577" y="621"/>
                  </a:lnTo>
                  <a:lnTo>
                    <a:pt x="5632" y="635"/>
                  </a:lnTo>
                  <a:lnTo>
                    <a:pt x="5651" y="505"/>
                  </a:lnTo>
                  <a:lnTo>
                    <a:pt x="5570" y="429"/>
                  </a:lnTo>
                  <a:lnTo>
                    <a:pt x="5593" y="387"/>
                  </a:lnTo>
                  <a:lnTo>
                    <a:pt x="5625" y="438"/>
                  </a:lnTo>
                  <a:lnTo>
                    <a:pt x="5670" y="449"/>
                  </a:lnTo>
                  <a:lnTo>
                    <a:pt x="5678" y="403"/>
                  </a:lnTo>
                  <a:lnTo>
                    <a:pt x="5730" y="402"/>
                  </a:lnTo>
                  <a:lnTo>
                    <a:pt x="5761" y="438"/>
                  </a:lnTo>
                  <a:lnTo>
                    <a:pt x="5883" y="406"/>
                  </a:lnTo>
                  <a:lnTo>
                    <a:pt x="5820" y="298"/>
                  </a:lnTo>
                  <a:lnTo>
                    <a:pt x="5772" y="270"/>
                  </a:lnTo>
                  <a:lnTo>
                    <a:pt x="5828" y="207"/>
                  </a:lnTo>
                  <a:lnTo>
                    <a:pt x="5782" y="132"/>
                  </a:lnTo>
                  <a:lnTo>
                    <a:pt x="5683" y="118"/>
                  </a:lnTo>
                  <a:lnTo>
                    <a:pt x="5628" y="161"/>
                  </a:lnTo>
                  <a:lnTo>
                    <a:pt x="5684" y="237"/>
                  </a:lnTo>
                  <a:lnTo>
                    <a:pt x="5634" y="237"/>
                  </a:lnTo>
                  <a:lnTo>
                    <a:pt x="5574" y="149"/>
                  </a:lnTo>
                  <a:lnTo>
                    <a:pt x="5326" y="116"/>
                  </a:lnTo>
                  <a:lnTo>
                    <a:pt x="5123" y="85"/>
                  </a:lnTo>
                  <a:lnTo>
                    <a:pt x="4918" y="131"/>
                  </a:lnTo>
                  <a:lnTo>
                    <a:pt x="4941" y="183"/>
                  </a:lnTo>
                  <a:lnTo>
                    <a:pt x="5013" y="239"/>
                  </a:lnTo>
                  <a:lnTo>
                    <a:pt x="4996" y="292"/>
                  </a:lnTo>
                  <a:lnTo>
                    <a:pt x="4948" y="259"/>
                  </a:lnTo>
                  <a:lnTo>
                    <a:pt x="4894" y="239"/>
                  </a:lnTo>
                  <a:lnTo>
                    <a:pt x="4852" y="196"/>
                  </a:lnTo>
                  <a:lnTo>
                    <a:pt x="4827" y="252"/>
                  </a:lnTo>
                  <a:lnTo>
                    <a:pt x="4664" y="292"/>
                  </a:lnTo>
                  <a:lnTo>
                    <a:pt x="4670" y="347"/>
                  </a:lnTo>
                  <a:lnTo>
                    <a:pt x="4618" y="311"/>
                  </a:lnTo>
                  <a:lnTo>
                    <a:pt x="4553" y="327"/>
                  </a:lnTo>
                  <a:lnTo>
                    <a:pt x="4520" y="239"/>
                  </a:lnTo>
                  <a:lnTo>
                    <a:pt x="4426" y="193"/>
                  </a:lnTo>
                  <a:lnTo>
                    <a:pt x="4292" y="256"/>
                  </a:lnTo>
                  <a:lnTo>
                    <a:pt x="4210" y="281"/>
                  </a:lnTo>
                  <a:lnTo>
                    <a:pt x="4203" y="247"/>
                  </a:lnTo>
                  <a:lnTo>
                    <a:pt x="4162" y="229"/>
                  </a:lnTo>
                  <a:lnTo>
                    <a:pt x="4133" y="255"/>
                  </a:lnTo>
                  <a:lnTo>
                    <a:pt x="4058" y="211"/>
                  </a:lnTo>
                  <a:lnTo>
                    <a:pt x="4066" y="165"/>
                  </a:lnTo>
                  <a:lnTo>
                    <a:pt x="3952" y="178"/>
                  </a:lnTo>
                  <a:lnTo>
                    <a:pt x="3934" y="273"/>
                  </a:lnTo>
                  <a:lnTo>
                    <a:pt x="3918" y="200"/>
                  </a:lnTo>
                  <a:lnTo>
                    <a:pt x="3864" y="221"/>
                  </a:lnTo>
                  <a:lnTo>
                    <a:pt x="3866" y="178"/>
                  </a:lnTo>
                  <a:lnTo>
                    <a:pt x="3679" y="191"/>
                  </a:lnTo>
                  <a:lnTo>
                    <a:pt x="3734" y="237"/>
                  </a:lnTo>
                  <a:lnTo>
                    <a:pt x="3688" y="273"/>
                  </a:lnTo>
                  <a:lnTo>
                    <a:pt x="3734" y="288"/>
                  </a:lnTo>
                  <a:lnTo>
                    <a:pt x="3770" y="350"/>
                  </a:lnTo>
                  <a:lnTo>
                    <a:pt x="3722" y="354"/>
                  </a:lnTo>
                  <a:lnTo>
                    <a:pt x="3724" y="413"/>
                  </a:lnTo>
                  <a:lnTo>
                    <a:pt x="3639" y="379"/>
                  </a:lnTo>
                  <a:lnTo>
                    <a:pt x="3600" y="396"/>
                  </a:lnTo>
                  <a:lnTo>
                    <a:pt x="3607" y="422"/>
                  </a:lnTo>
                  <a:lnTo>
                    <a:pt x="3540" y="420"/>
                  </a:lnTo>
                  <a:lnTo>
                    <a:pt x="3501" y="387"/>
                  </a:lnTo>
                  <a:lnTo>
                    <a:pt x="3532" y="530"/>
                  </a:lnTo>
                  <a:lnTo>
                    <a:pt x="3422" y="472"/>
                  </a:lnTo>
                  <a:lnTo>
                    <a:pt x="3336" y="425"/>
                  </a:lnTo>
                  <a:lnTo>
                    <a:pt x="3388" y="413"/>
                  </a:lnTo>
                  <a:lnTo>
                    <a:pt x="3354" y="366"/>
                  </a:lnTo>
                  <a:lnTo>
                    <a:pt x="3323" y="373"/>
                  </a:lnTo>
                  <a:lnTo>
                    <a:pt x="3320" y="327"/>
                  </a:lnTo>
                  <a:lnTo>
                    <a:pt x="3201" y="276"/>
                  </a:lnTo>
                  <a:lnTo>
                    <a:pt x="3112" y="286"/>
                  </a:lnTo>
                  <a:lnTo>
                    <a:pt x="3080" y="306"/>
                  </a:lnTo>
                  <a:lnTo>
                    <a:pt x="3121" y="374"/>
                  </a:lnTo>
                  <a:lnTo>
                    <a:pt x="3010" y="407"/>
                  </a:lnTo>
                  <a:lnTo>
                    <a:pt x="2932" y="403"/>
                  </a:lnTo>
                  <a:lnTo>
                    <a:pt x="2933" y="348"/>
                  </a:lnTo>
                  <a:lnTo>
                    <a:pt x="2763" y="383"/>
                  </a:lnTo>
                  <a:lnTo>
                    <a:pt x="2699" y="409"/>
                  </a:lnTo>
                  <a:lnTo>
                    <a:pt x="2633" y="381"/>
                  </a:lnTo>
                  <a:lnTo>
                    <a:pt x="2633" y="449"/>
                  </a:lnTo>
                  <a:lnTo>
                    <a:pt x="2560" y="562"/>
                  </a:lnTo>
                  <a:lnTo>
                    <a:pt x="2551" y="488"/>
                  </a:lnTo>
                  <a:lnTo>
                    <a:pt x="2606" y="309"/>
                  </a:lnTo>
                  <a:lnTo>
                    <a:pt x="2624" y="175"/>
                  </a:lnTo>
                  <a:lnTo>
                    <a:pt x="2495" y="85"/>
                  </a:lnTo>
                  <a:lnTo>
                    <a:pt x="2428" y="56"/>
                  </a:lnTo>
                  <a:lnTo>
                    <a:pt x="2355" y="90"/>
                  </a:lnTo>
                  <a:lnTo>
                    <a:pt x="2327" y="152"/>
                  </a:lnTo>
                  <a:lnTo>
                    <a:pt x="2304" y="56"/>
                  </a:lnTo>
                  <a:lnTo>
                    <a:pt x="2212" y="85"/>
                  </a:lnTo>
                  <a:lnTo>
                    <a:pt x="2225" y="17"/>
                  </a:lnTo>
                  <a:lnTo>
                    <a:pt x="2153" y="0"/>
                  </a:lnTo>
                  <a:lnTo>
                    <a:pt x="2121" y="106"/>
                  </a:lnTo>
                  <a:lnTo>
                    <a:pt x="2199" y="201"/>
                  </a:lnTo>
                  <a:lnTo>
                    <a:pt x="2104" y="213"/>
                  </a:lnTo>
                  <a:lnTo>
                    <a:pt x="2161" y="283"/>
                  </a:lnTo>
                  <a:lnTo>
                    <a:pt x="2104" y="250"/>
                  </a:lnTo>
                  <a:lnTo>
                    <a:pt x="2055" y="298"/>
                  </a:lnTo>
                  <a:lnTo>
                    <a:pt x="2029" y="279"/>
                  </a:lnTo>
                  <a:lnTo>
                    <a:pt x="1941" y="301"/>
                  </a:lnTo>
                  <a:lnTo>
                    <a:pt x="1981" y="319"/>
                  </a:lnTo>
                  <a:lnTo>
                    <a:pt x="1867" y="400"/>
                  </a:lnTo>
                  <a:lnTo>
                    <a:pt x="1821" y="490"/>
                  </a:lnTo>
                  <a:lnTo>
                    <a:pt x="1825" y="553"/>
                  </a:lnTo>
                  <a:lnTo>
                    <a:pt x="1897" y="589"/>
                  </a:lnTo>
                  <a:lnTo>
                    <a:pt x="1864" y="611"/>
                  </a:lnTo>
                  <a:lnTo>
                    <a:pt x="1693" y="671"/>
                  </a:lnTo>
                  <a:lnTo>
                    <a:pt x="1744" y="776"/>
                  </a:lnTo>
                  <a:lnTo>
                    <a:pt x="1830" y="822"/>
                  </a:lnTo>
                  <a:lnTo>
                    <a:pt x="1864" y="843"/>
                  </a:lnTo>
                  <a:lnTo>
                    <a:pt x="1882" y="853"/>
                  </a:lnTo>
                  <a:lnTo>
                    <a:pt x="1913" y="929"/>
                  </a:lnTo>
                  <a:lnTo>
                    <a:pt x="1876" y="967"/>
                  </a:lnTo>
                  <a:lnTo>
                    <a:pt x="1858" y="854"/>
                  </a:lnTo>
                  <a:lnTo>
                    <a:pt x="1783" y="854"/>
                  </a:lnTo>
                  <a:lnTo>
                    <a:pt x="1677" y="795"/>
                  </a:lnTo>
                  <a:lnTo>
                    <a:pt x="1648" y="833"/>
                  </a:lnTo>
                  <a:lnTo>
                    <a:pt x="1668" y="874"/>
                  </a:lnTo>
                  <a:lnTo>
                    <a:pt x="1609" y="854"/>
                  </a:lnTo>
                  <a:lnTo>
                    <a:pt x="1643" y="925"/>
                  </a:lnTo>
                  <a:lnTo>
                    <a:pt x="1731" y="951"/>
                  </a:lnTo>
                  <a:lnTo>
                    <a:pt x="1600" y="935"/>
                  </a:lnTo>
                  <a:lnTo>
                    <a:pt x="1553" y="785"/>
                  </a:lnTo>
                  <a:lnTo>
                    <a:pt x="1524" y="782"/>
                  </a:lnTo>
                  <a:lnTo>
                    <a:pt x="1554" y="870"/>
                  </a:lnTo>
                  <a:lnTo>
                    <a:pt x="1519" y="900"/>
                  </a:lnTo>
                  <a:lnTo>
                    <a:pt x="1541" y="961"/>
                  </a:lnTo>
                  <a:lnTo>
                    <a:pt x="1600" y="1007"/>
                  </a:lnTo>
                  <a:lnTo>
                    <a:pt x="1626" y="1122"/>
                  </a:lnTo>
                  <a:lnTo>
                    <a:pt x="1655" y="1150"/>
                  </a:lnTo>
                  <a:lnTo>
                    <a:pt x="1719" y="1118"/>
                  </a:lnTo>
                  <a:lnTo>
                    <a:pt x="1811" y="1171"/>
                  </a:lnTo>
                  <a:lnTo>
                    <a:pt x="1808" y="1210"/>
                  </a:lnTo>
                  <a:lnTo>
                    <a:pt x="1773" y="1188"/>
                  </a:lnTo>
                  <a:lnTo>
                    <a:pt x="1727" y="1147"/>
                  </a:lnTo>
                  <a:lnTo>
                    <a:pt x="1675" y="1190"/>
                  </a:lnTo>
                  <a:lnTo>
                    <a:pt x="1710" y="1278"/>
                  </a:lnTo>
                  <a:lnTo>
                    <a:pt x="1685" y="1359"/>
                  </a:lnTo>
                  <a:lnTo>
                    <a:pt x="1658" y="1396"/>
                  </a:lnTo>
                  <a:lnTo>
                    <a:pt x="1616" y="1380"/>
                  </a:lnTo>
                  <a:lnTo>
                    <a:pt x="1649" y="1204"/>
                  </a:lnTo>
                  <a:lnTo>
                    <a:pt x="1587" y="1142"/>
                  </a:lnTo>
                  <a:lnTo>
                    <a:pt x="1531" y="984"/>
                  </a:lnTo>
                  <a:lnTo>
                    <a:pt x="1489" y="948"/>
                  </a:lnTo>
                  <a:lnTo>
                    <a:pt x="1472" y="812"/>
                  </a:lnTo>
                  <a:lnTo>
                    <a:pt x="1349" y="804"/>
                  </a:lnTo>
                  <a:lnTo>
                    <a:pt x="1354" y="939"/>
                  </a:lnTo>
                  <a:lnTo>
                    <a:pt x="1320" y="1007"/>
                  </a:lnTo>
                  <a:lnTo>
                    <a:pt x="1392" y="1145"/>
                  </a:lnTo>
                  <a:lnTo>
                    <a:pt x="1427" y="1151"/>
                  </a:lnTo>
                  <a:lnTo>
                    <a:pt x="1485" y="1200"/>
                  </a:lnTo>
                  <a:lnTo>
                    <a:pt x="1478" y="1265"/>
                  </a:lnTo>
                  <a:lnTo>
                    <a:pt x="1362" y="1193"/>
                  </a:lnTo>
                  <a:lnTo>
                    <a:pt x="1240" y="1147"/>
                  </a:lnTo>
                  <a:lnTo>
                    <a:pt x="1163" y="1150"/>
                  </a:lnTo>
                  <a:lnTo>
                    <a:pt x="1154" y="1181"/>
                  </a:lnTo>
                  <a:lnTo>
                    <a:pt x="1188" y="1239"/>
                  </a:lnTo>
                  <a:lnTo>
                    <a:pt x="1153" y="1276"/>
                  </a:lnTo>
                  <a:lnTo>
                    <a:pt x="1124" y="1236"/>
                  </a:lnTo>
                  <a:lnTo>
                    <a:pt x="1006" y="1278"/>
                  </a:lnTo>
                  <a:lnTo>
                    <a:pt x="989" y="1308"/>
                  </a:lnTo>
                  <a:lnTo>
                    <a:pt x="942" y="1311"/>
                  </a:lnTo>
                  <a:lnTo>
                    <a:pt x="938" y="1261"/>
                  </a:lnTo>
                  <a:lnTo>
                    <a:pt x="788" y="1367"/>
                  </a:lnTo>
                  <a:lnTo>
                    <a:pt x="766" y="1387"/>
                  </a:lnTo>
                  <a:lnTo>
                    <a:pt x="759" y="1446"/>
                  </a:lnTo>
                  <a:lnTo>
                    <a:pt x="704" y="1452"/>
                  </a:lnTo>
                  <a:lnTo>
                    <a:pt x="667" y="1400"/>
                  </a:lnTo>
                  <a:lnTo>
                    <a:pt x="712" y="1366"/>
                  </a:lnTo>
                  <a:lnTo>
                    <a:pt x="665" y="1315"/>
                  </a:lnTo>
                  <a:lnTo>
                    <a:pt x="590" y="1308"/>
                  </a:lnTo>
                  <a:lnTo>
                    <a:pt x="616" y="1433"/>
                  </a:lnTo>
                  <a:lnTo>
                    <a:pt x="648" y="1442"/>
                  </a:lnTo>
                  <a:lnTo>
                    <a:pt x="652" y="1518"/>
                  </a:lnTo>
                  <a:lnTo>
                    <a:pt x="577" y="1494"/>
                  </a:lnTo>
                  <a:lnTo>
                    <a:pt x="497" y="1578"/>
                  </a:lnTo>
                  <a:lnTo>
                    <a:pt x="540" y="1634"/>
                  </a:lnTo>
                  <a:lnTo>
                    <a:pt x="513" y="1664"/>
                  </a:lnTo>
                  <a:lnTo>
                    <a:pt x="403" y="1612"/>
                  </a:lnTo>
                  <a:lnTo>
                    <a:pt x="387" y="1654"/>
                  </a:lnTo>
                  <a:lnTo>
                    <a:pt x="458" y="1684"/>
                  </a:lnTo>
                  <a:lnTo>
                    <a:pt x="429" y="1717"/>
                  </a:lnTo>
                  <a:lnTo>
                    <a:pt x="352" y="1680"/>
                  </a:lnTo>
                  <a:lnTo>
                    <a:pt x="311" y="1599"/>
                  </a:lnTo>
                  <a:lnTo>
                    <a:pt x="318" y="1537"/>
                  </a:lnTo>
                  <a:lnTo>
                    <a:pt x="211" y="1469"/>
                  </a:lnTo>
                  <a:lnTo>
                    <a:pt x="228" y="1461"/>
                  </a:lnTo>
                  <a:lnTo>
                    <a:pt x="341" y="1511"/>
                  </a:lnTo>
                  <a:lnTo>
                    <a:pt x="433" y="1540"/>
                  </a:lnTo>
                  <a:lnTo>
                    <a:pt x="523" y="1498"/>
                  </a:lnTo>
                  <a:lnTo>
                    <a:pt x="534" y="1429"/>
                  </a:lnTo>
                  <a:lnTo>
                    <a:pt x="318" y="1284"/>
                  </a:lnTo>
                  <a:lnTo>
                    <a:pt x="231" y="1297"/>
                  </a:lnTo>
                  <a:lnTo>
                    <a:pt x="156" y="1269"/>
                  </a:lnTo>
                  <a:lnTo>
                    <a:pt x="129" y="1261"/>
                  </a:lnTo>
                  <a:lnTo>
                    <a:pt x="75" y="1315"/>
                  </a:lnTo>
                  <a:lnTo>
                    <a:pt x="73" y="1310"/>
                  </a:lnTo>
                  <a:lnTo>
                    <a:pt x="58" y="1348"/>
                  </a:lnTo>
                  <a:lnTo>
                    <a:pt x="126" y="1439"/>
                  </a:lnTo>
                  <a:lnTo>
                    <a:pt x="104" y="1484"/>
                  </a:lnTo>
                  <a:lnTo>
                    <a:pt x="153" y="1589"/>
                  </a:lnTo>
                  <a:lnTo>
                    <a:pt x="153" y="1645"/>
                  </a:lnTo>
                  <a:lnTo>
                    <a:pt x="192" y="1769"/>
                  </a:lnTo>
                  <a:lnTo>
                    <a:pt x="221" y="1807"/>
                  </a:lnTo>
                  <a:lnTo>
                    <a:pt x="127" y="1965"/>
                  </a:lnTo>
                  <a:lnTo>
                    <a:pt x="175" y="2007"/>
                  </a:lnTo>
                  <a:lnTo>
                    <a:pt x="123" y="2052"/>
                  </a:lnTo>
                  <a:lnTo>
                    <a:pt x="139" y="2154"/>
                  </a:lnTo>
                  <a:lnTo>
                    <a:pt x="159" y="2261"/>
                  </a:lnTo>
                  <a:lnTo>
                    <a:pt x="117" y="2300"/>
                  </a:lnTo>
                  <a:lnTo>
                    <a:pt x="83" y="2379"/>
                  </a:lnTo>
                  <a:lnTo>
                    <a:pt x="0" y="2419"/>
                  </a:lnTo>
                  <a:lnTo>
                    <a:pt x="0" y="2419"/>
                  </a:lnTo>
                  <a:lnTo>
                    <a:pt x="22" y="2483"/>
                  </a:lnTo>
                  <a:lnTo>
                    <a:pt x="5" y="2513"/>
                  </a:lnTo>
                  <a:lnTo>
                    <a:pt x="8" y="2536"/>
                  </a:lnTo>
                  <a:lnTo>
                    <a:pt x="51" y="2543"/>
                  </a:lnTo>
                  <a:lnTo>
                    <a:pt x="100" y="2529"/>
                  </a:lnTo>
                  <a:lnTo>
                    <a:pt x="187" y="2549"/>
                  </a:lnTo>
                  <a:lnTo>
                    <a:pt x="259" y="2549"/>
                  </a:lnTo>
                  <a:lnTo>
                    <a:pt x="298" y="2549"/>
                  </a:lnTo>
                  <a:lnTo>
                    <a:pt x="305" y="2519"/>
                  </a:lnTo>
                  <a:lnTo>
                    <a:pt x="350" y="2513"/>
                  </a:lnTo>
                  <a:lnTo>
                    <a:pt x="360" y="2496"/>
                  </a:lnTo>
                  <a:lnTo>
                    <a:pt x="423" y="2496"/>
                  </a:lnTo>
                  <a:lnTo>
                    <a:pt x="430" y="2533"/>
                  </a:lnTo>
                  <a:lnTo>
                    <a:pt x="452" y="2556"/>
                  </a:lnTo>
                  <a:lnTo>
                    <a:pt x="475" y="2549"/>
                  </a:lnTo>
                  <a:lnTo>
                    <a:pt x="514" y="2614"/>
                  </a:lnTo>
                  <a:lnTo>
                    <a:pt x="573" y="2598"/>
                  </a:lnTo>
                  <a:lnTo>
                    <a:pt x="592" y="2620"/>
                  </a:lnTo>
                  <a:lnTo>
                    <a:pt x="686" y="2641"/>
                  </a:lnTo>
                  <a:lnTo>
                    <a:pt x="696" y="2664"/>
                  </a:lnTo>
                  <a:lnTo>
                    <a:pt x="678" y="2676"/>
                  </a:lnTo>
                  <a:lnTo>
                    <a:pt x="689" y="2723"/>
                  </a:lnTo>
                  <a:lnTo>
                    <a:pt x="686" y="2748"/>
                  </a:lnTo>
                  <a:lnTo>
                    <a:pt x="650" y="2758"/>
                  </a:lnTo>
                  <a:lnTo>
                    <a:pt x="639" y="2791"/>
                  </a:lnTo>
                  <a:lnTo>
                    <a:pt x="658" y="2785"/>
                  </a:lnTo>
                  <a:lnTo>
                    <a:pt x="645" y="2820"/>
                  </a:lnTo>
                  <a:lnTo>
                    <a:pt x="619" y="2888"/>
                  </a:lnTo>
                  <a:lnTo>
                    <a:pt x="590" y="2885"/>
                  </a:lnTo>
                  <a:lnTo>
                    <a:pt x="593" y="2908"/>
                  </a:lnTo>
                  <a:lnTo>
                    <a:pt x="644" y="2935"/>
                  </a:lnTo>
                  <a:lnTo>
                    <a:pt x="730" y="2999"/>
                  </a:lnTo>
                  <a:lnTo>
                    <a:pt x="798" y="3052"/>
                  </a:lnTo>
                  <a:lnTo>
                    <a:pt x="791" y="3091"/>
                  </a:lnTo>
                  <a:lnTo>
                    <a:pt x="865" y="3105"/>
                  </a:lnTo>
                  <a:lnTo>
                    <a:pt x="890" y="3127"/>
                  </a:lnTo>
                  <a:lnTo>
                    <a:pt x="950" y="3120"/>
                  </a:lnTo>
                  <a:lnTo>
                    <a:pt x="973" y="3101"/>
                  </a:lnTo>
                  <a:lnTo>
                    <a:pt x="1033" y="3120"/>
                  </a:lnTo>
                  <a:lnTo>
                    <a:pt x="1015" y="3084"/>
                  </a:lnTo>
                  <a:lnTo>
                    <a:pt x="1026" y="3071"/>
                  </a:lnTo>
                  <a:lnTo>
                    <a:pt x="1072" y="3105"/>
                  </a:lnTo>
                  <a:lnTo>
                    <a:pt x="1118" y="3071"/>
                  </a:lnTo>
                  <a:lnTo>
                    <a:pt x="1052" y="2968"/>
                  </a:lnTo>
                  <a:lnTo>
                    <a:pt x="1004" y="2935"/>
                  </a:lnTo>
                  <a:lnTo>
                    <a:pt x="1026" y="2859"/>
                  </a:lnTo>
                  <a:lnTo>
                    <a:pt x="1068" y="2846"/>
                  </a:lnTo>
                  <a:lnTo>
                    <a:pt x="1098" y="2821"/>
                  </a:lnTo>
                  <a:lnTo>
                    <a:pt x="1056" y="2790"/>
                  </a:lnTo>
                  <a:lnTo>
                    <a:pt x="973" y="2710"/>
                  </a:lnTo>
                  <a:lnTo>
                    <a:pt x="968" y="2615"/>
                  </a:lnTo>
                  <a:lnTo>
                    <a:pt x="991" y="2583"/>
                  </a:lnTo>
                  <a:lnTo>
                    <a:pt x="1045" y="2625"/>
                  </a:lnTo>
                  <a:lnTo>
                    <a:pt x="1045" y="2575"/>
                  </a:lnTo>
                  <a:lnTo>
                    <a:pt x="1114" y="2506"/>
                  </a:lnTo>
                  <a:lnTo>
                    <a:pt x="1173" y="2506"/>
                  </a:lnTo>
                  <a:lnTo>
                    <a:pt x="1280" y="2556"/>
                  </a:lnTo>
                  <a:lnTo>
                    <a:pt x="1385" y="2534"/>
                  </a:lnTo>
                  <a:lnTo>
                    <a:pt x="1460" y="2556"/>
                  </a:lnTo>
                  <a:lnTo>
                    <a:pt x="1547" y="2547"/>
                  </a:lnTo>
                  <a:lnTo>
                    <a:pt x="1547" y="2506"/>
                  </a:lnTo>
                  <a:lnTo>
                    <a:pt x="1496" y="2464"/>
                  </a:lnTo>
                  <a:lnTo>
                    <a:pt x="1514" y="2396"/>
                  </a:lnTo>
                  <a:lnTo>
                    <a:pt x="1547" y="2396"/>
                  </a:lnTo>
                  <a:lnTo>
                    <a:pt x="1496" y="2353"/>
                  </a:lnTo>
                  <a:lnTo>
                    <a:pt x="1547" y="2337"/>
                  </a:lnTo>
                  <a:lnTo>
                    <a:pt x="1749" y="2259"/>
                  </a:lnTo>
                  <a:lnTo>
                    <a:pt x="1799" y="2217"/>
                  </a:lnTo>
                  <a:lnTo>
                    <a:pt x="1880" y="2229"/>
                  </a:lnTo>
                  <a:lnTo>
                    <a:pt x="1893" y="2288"/>
                  </a:lnTo>
                  <a:lnTo>
                    <a:pt x="2046" y="2318"/>
                  </a:lnTo>
                  <a:lnTo>
                    <a:pt x="2125" y="2259"/>
                  </a:lnTo>
                  <a:lnTo>
                    <a:pt x="2320" y="2477"/>
                  </a:lnTo>
                  <a:lnTo>
                    <a:pt x="2385" y="2481"/>
                  </a:lnTo>
                  <a:lnTo>
                    <a:pt x="2453" y="2458"/>
                  </a:lnTo>
                  <a:lnTo>
                    <a:pt x="2528" y="2526"/>
                  </a:lnTo>
                  <a:lnTo>
                    <a:pt x="2574" y="2540"/>
                  </a:lnTo>
                  <a:lnTo>
                    <a:pt x="2620" y="2536"/>
                  </a:lnTo>
                  <a:lnTo>
                    <a:pt x="2642" y="2571"/>
                  </a:lnTo>
                  <a:lnTo>
                    <a:pt x="2655" y="2559"/>
                  </a:lnTo>
                  <a:lnTo>
                    <a:pt x="2663" y="2571"/>
                  </a:lnTo>
                  <a:lnTo>
                    <a:pt x="2692" y="2542"/>
                  </a:lnTo>
                  <a:lnTo>
                    <a:pt x="2754" y="2465"/>
                  </a:lnTo>
                  <a:lnTo>
                    <a:pt x="2845" y="2442"/>
                  </a:lnTo>
                  <a:lnTo>
                    <a:pt x="2943" y="2497"/>
                  </a:lnTo>
                  <a:lnTo>
                    <a:pt x="3060" y="2484"/>
                  </a:lnTo>
                  <a:lnTo>
                    <a:pt x="3024" y="2393"/>
                  </a:lnTo>
                  <a:lnTo>
                    <a:pt x="3060" y="2340"/>
                  </a:lnTo>
                  <a:lnTo>
                    <a:pt x="3204" y="2364"/>
                  </a:lnTo>
                  <a:lnTo>
                    <a:pt x="3263" y="2436"/>
                  </a:lnTo>
                  <a:lnTo>
                    <a:pt x="3395" y="2419"/>
                  </a:lnTo>
                  <a:lnTo>
                    <a:pt x="3513" y="2470"/>
                  </a:lnTo>
                  <a:lnTo>
                    <a:pt x="3686" y="2445"/>
                  </a:lnTo>
                  <a:lnTo>
                    <a:pt x="3754" y="2385"/>
                  </a:lnTo>
                  <a:lnTo>
                    <a:pt x="3851" y="2409"/>
                  </a:lnTo>
                  <a:lnTo>
                    <a:pt x="3852" y="2402"/>
                  </a:lnTo>
                  <a:lnTo>
                    <a:pt x="3907" y="2406"/>
                  </a:lnTo>
                  <a:lnTo>
                    <a:pt x="3941" y="2364"/>
                  </a:lnTo>
                  <a:lnTo>
                    <a:pt x="3933" y="2294"/>
                  </a:lnTo>
                  <a:lnTo>
                    <a:pt x="3943" y="2245"/>
                  </a:lnTo>
                  <a:lnTo>
                    <a:pt x="3943" y="2199"/>
                  </a:lnTo>
                  <a:lnTo>
                    <a:pt x="3907" y="2190"/>
                  </a:lnTo>
                  <a:lnTo>
                    <a:pt x="3917" y="2153"/>
                  </a:lnTo>
                  <a:lnTo>
                    <a:pt x="3996" y="2122"/>
                  </a:lnTo>
                  <a:lnTo>
                    <a:pt x="4073" y="2122"/>
                  </a:lnTo>
                  <a:lnTo>
                    <a:pt x="4151" y="2148"/>
                  </a:lnTo>
                  <a:lnTo>
                    <a:pt x="4227" y="2258"/>
                  </a:lnTo>
                  <a:lnTo>
                    <a:pt x="4291" y="2351"/>
                  </a:lnTo>
                  <a:lnTo>
                    <a:pt x="4351" y="2364"/>
                  </a:lnTo>
                  <a:lnTo>
                    <a:pt x="4451" y="2403"/>
                  </a:lnTo>
                  <a:lnTo>
                    <a:pt x="4472" y="2478"/>
                  </a:lnTo>
                  <a:lnTo>
                    <a:pt x="4531" y="2488"/>
                  </a:lnTo>
                  <a:lnTo>
                    <a:pt x="4553" y="2442"/>
                  </a:lnTo>
                  <a:lnTo>
                    <a:pt x="4609" y="2415"/>
                  </a:lnTo>
                  <a:lnTo>
                    <a:pt x="4640" y="2464"/>
                  </a:lnTo>
                  <a:lnTo>
                    <a:pt x="4631" y="2504"/>
                  </a:lnTo>
                  <a:lnTo>
                    <a:pt x="4640" y="2657"/>
                  </a:lnTo>
                  <a:lnTo>
                    <a:pt x="4581" y="2648"/>
                  </a:lnTo>
                  <a:lnTo>
                    <a:pt x="4553" y="2674"/>
                  </a:lnTo>
                  <a:lnTo>
                    <a:pt x="4581" y="2790"/>
                  </a:lnTo>
                  <a:lnTo>
                    <a:pt x="4560" y="2820"/>
                  </a:lnTo>
                  <a:lnTo>
                    <a:pt x="4581" y="2833"/>
                  </a:lnTo>
                  <a:lnTo>
                    <a:pt x="4591" y="2821"/>
                  </a:lnTo>
                  <a:lnTo>
                    <a:pt x="4609" y="2772"/>
                  </a:lnTo>
                  <a:lnTo>
                    <a:pt x="4640" y="2775"/>
                  </a:lnTo>
                  <a:lnTo>
                    <a:pt x="4656" y="2805"/>
                  </a:lnTo>
                  <a:lnTo>
                    <a:pt x="4703" y="2794"/>
                  </a:lnTo>
                  <a:lnTo>
                    <a:pt x="4778" y="2645"/>
                  </a:lnTo>
                  <a:lnTo>
                    <a:pt x="4824" y="2480"/>
                  </a:lnTo>
                  <a:lnTo>
                    <a:pt x="4843" y="2357"/>
                  </a:lnTo>
                  <a:lnTo>
                    <a:pt x="4804" y="2232"/>
                  </a:lnTo>
                  <a:lnTo>
                    <a:pt x="4788" y="2118"/>
                  </a:lnTo>
                  <a:lnTo>
                    <a:pt x="4771" y="2081"/>
                  </a:lnTo>
                  <a:lnTo>
                    <a:pt x="4754" y="2016"/>
                  </a:lnTo>
                  <a:lnTo>
                    <a:pt x="4634" y="1958"/>
                  </a:lnTo>
                  <a:lnTo>
                    <a:pt x="4617" y="2007"/>
                  </a:lnTo>
                  <a:lnTo>
                    <a:pt x="4583" y="1988"/>
                  </a:lnTo>
                  <a:lnTo>
                    <a:pt x="4550" y="2003"/>
                  </a:lnTo>
                  <a:lnTo>
                    <a:pt x="4524" y="1935"/>
                  </a:lnTo>
                  <a:lnTo>
                    <a:pt x="4455" y="1932"/>
                  </a:lnTo>
                  <a:lnTo>
                    <a:pt x="4533" y="1720"/>
                  </a:lnTo>
                  <a:lnTo>
                    <a:pt x="4563" y="1583"/>
                  </a:lnTo>
                  <a:lnTo>
                    <a:pt x="4591" y="1516"/>
                  </a:lnTo>
                  <a:lnTo>
                    <a:pt x="4758" y="1462"/>
                  </a:lnTo>
                  <a:lnTo>
                    <a:pt x="4824" y="1461"/>
                  </a:lnTo>
                  <a:lnTo>
                    <a:pt x="4833" y="1406"/>
                  </a:lnTo>
                  <a:lnTo>
                    <a:pt x="4883" y="1413"/>
                  </a:lnTo>
                  <a:lnTo>
                    <a:pt x="4943" y="1423"/>
                  </a:lnTo>
                  <a:lnTo>
                    <a:pt x="4940" y="1442"/>
                  </a:lnTo>
                  <a:lnTo>
                    <a:pt x="4931" y="1458"/>
                  </a:lnTo>
                  <a:lnTo>
                    <a:pt x="4944" y="1478"/>
                  </a:lnTo>
                  <a:lnTo>
                    <a:pt x="5067" y="1410"/>
                  </a:lnTo>
                  <a:lnTo>
                    <a:pt x="5046" y="1384"/>
                  </a:lnTo>
                  <a:lnTo>
                    <a:pt x="5012" y="1380"/>
                  </a:lnTo>
                  <a:lnTo>
                    <a:pt x="5025" y="1255"/>
                  </a:lnTo>
                  <a:lnTo>
                    <a:pt x="5021" y="1181"/>
                  </a:lnTo>
                  <a:lnTo>
                    <a:pt x="5080" y="1144"/>
                  </a:lnTo>
                  <a:lnTo>
                    <a:pt x="5146" y="1122"/>
                  </a:lnTo>
                  <a:lnTo>
                    <a:pt x="5156" y="1201"/>
                  </a:lnTo>
                  <a:lnTo>
                    <a:pt x="5215" y="1229"/>
                  </a:lnTo>
                  <a:lnTo>
                    <a:pt x="5254" y="1102"/>
                  </a:lnTo>
                  <a:lnTo>
                    <a:pt x="5214" y="1017"/>
                  </a:lnTo>
                  <a:lnTo>
                    <a:pt x="5292" y="1003"/>
                  </a:lnTo>
                  <a:lnTo>
                    <a:pt x="5321" y="1187"/>
                  </a:lnTo>
                  <a:lnTo>
                    <a:pt x="5273" y="1233"/>
                  </a:lnTo>
                  <a:lnTo>
                    <a:pt x="5269" y="1415"/>
                  </a:lnTo>
                  <a:lnTo>
                    <a:pt x="5259" y="1493"/>
                  </a:lnTo>
                  <a:lnTo>
                    <a:pt x="5215" y="1530"/>
                  </a:lnTo>
                  <a:lnTo>
                    <a:pt x="5231" y="1592"/>
                  </a:lnTo>
                  <a:lnTo>
                    <a:pt x="5227" y="1703"/>
                  </a:lnTo>
                  <a:lnTo>
                    <a:pt x="5385" y="1980"/>
                  </a:lnTo>
                  <a:lnTo>
                    <a:pt x="5445" y="2086"/>
                  </a:lnTo>
                  <a:lnTo>
                    <a:pt x="5495" y="2042"/>
                  </a:lnTo>
                  <a:lnTo>
                    <a:pt x="5481" y="1925"/>
                  </a:lnTo>
                  <a:lnTo>
                    <a:pt x="5521" y="1893"/>
                  </a:lnTo>
                  <a:lnTo>
                    <a:pt x="5495" y="1807"/>
                  </a:lnTo>
                  <a:lnTo>
                    <a:pt x="5538" y="1759"/>
                  </a:lnTo>
                  <a:lnTo>
                    <a:pt x="5489" y="1605"/>
                  </a:lnTo>
                  <a:lnTo>
                    <a:pt x="5538" y="1601"/>
                  </a:lnTo>
                  <a:lnTo>
                    <a:pt x="5502" y="1547"/>
                  </a:lnTo>
                  <a:lnTo>
                    <a:pt x="5469" y="1547"/>
                  </a:lnTo>
                  <a:lnTo>
                    <a:pt x="5471" y="1469"/>
                  </a:lnTo>
                  <a:lnTo>
                    <a:pt x="5432" y="1457"/>
                  </a:lnTo>
                  <a:lnTo>
                    <a:pt x="5423" y="1488"/>
                  </a:lnTo>
                  <a:lnTo>
                    <a:pt x="5393" y="1454"/>
                  </a:lnTo>
                  <a:lnTo>
                    <a:pt x="5394" y="1334"/>
                  </a:lnTo>
                  <a:lnTo>
                    <a:pt x="5367" y="1258"/>
                  </a:lnTo>
                  <a:lnTo>
                    <a:pt x="5439" y="1199"/>
                  </a:lnTo>
                  <a:lnTo>
                    <a:pt x="5469" y="1250"/>
                  </a:lnTo>
                  <a:lnTo>
                    <a:pt x="5502" y="1164"/>
                  </a:lnTo>
                  <a:lnTo>
                    <a:pt x="5557" y="1150"/>
                  </a:lnTo>
                  <a:lnTo>
                    <a:pt x="5625" y="1200"/>
                  </a:lnTo>
                  <a:lnTo>
                    <a:pt x="5625" y="1160"/>
                  </a:lnTo>
                  <a:lnTo>
                    <a:pt x="5644" y="1017"/>
                  </a:lnTo>
                  <a:lnTo>
                    <a:pt x="5742" y="863"/>
                  </a:lnTo>
                  <a:lnTo>
                    <a:pt x="5810" y="863"/>
                  </a:lnTo>
                  <a:lnTo>
                    <a:pt x="5810" y="808"/>
                  </a:lnTo>
                  <a:lnTo>
                    <a:pt x="5587" y="648"/>
                  </a:lnTo>
                  <a:lnTo>
                    <a:pt x="5544" y="648"/>
                  </a:lnTo>
                  <a:close/>
                  <a:moveTo>
                    <a:pt x="262" y="2003"/>
                  </a:moveTo>
                  <a:lnTo>
                    <a:pt x="191" y="1934"/>
                  </a:lnTo>
                  <a:lnTo>
                    <a:pt x="221" y="1861"/>
                  </a:lnTo>
                  <a:lnTo>
                    <a:pt x="309" y="1957"/>
                  </a:lnTo>
                  <a:lnTo>
                    <a:pt x="262" y="2003"/>
                  </a:lnTo>
                  <a:close/>
                  <a:moveTo>
                    <a:pt x="410" y="1934"/>
                  </a:moveTo>
                  <a:lnTo>
                    <a:pt x="344" y="1861"/>
                  </a:lnTo>
                  <a:lnTo>
                    <a:pt x="364" y="1799"/>
                  </a:lnTo>
                  <a:lnTo>
                    <a:pt x="390" y="1818"/>
                  </a:lnTo>
                  <a:lnTo>
                    <a:pt x="416" y="1867"/>
                  </a:lnTo>
                  <a:lnTo>
                    <a:pt x="435" y="1921"/>
                  </a:lnTo>
                  <a:lnTo>
                    <a:pt x="410" y="1934"/>
                  </a:lnTo>
                  <a:close/>
                  <a:moveTo>
                    <a:pt x="557" y="2144"/>
                  </a:moveTo>
                  <a:lnTo>
                    <a:pt x="484" y="2088"/>
                  </a:lnTo>
                  <a:lnTo>
                    <a:pt x="510" y="2052"/>
                  </a:lnTo>
                  <a:lnTo>
                    <a:pt x="573" y="2104"/>
                  </a:lnTo>
                  <a:lnTo>
                    <a:pt x="557" y="2144"/>
                  </a:lnTo>
                  <a:close/>
                  <a:moveTo>
                    <a:pt x="3363" y="2274"/>
                  </a:moveTo>
                  <a:lnTo>
                    <a:pt x="3363" y="2336"/>
                  </a:lnTo>
                  <a:lnTo>
                    <a:pt x="3263" y="2363"/>
                  </a:lnTo>
                  <a:lnTo>
                    <a:pt x="3263" y="2336"/>
                  </a:lnTo>
                  <a:lnTo>
                    <a:pt x="3320" y="2311"/>
                  </a:lnTo>
                  <a:lnTo>
                    <a:pt x="3353" y="2225"/>
                  </a:lnTo>
                  <a:lnTo>
                    <a:pt x="3395" y="2144"/>
                  </a:lnTo>
                  <a:lnTo>
                    <a:pt x="3353" y="2033"/>
                  </a:lnTo>
                  <a:lnTo>
                    <a:pt x="3416" y="2033"/>
                  </a:lnTo>
                  <a:lnTo>
                    <a:pt x="3442" y="2196"/>
                  </a:lnTo>
                  <a:lnTo>
                    <a:pt x="3363" y="227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6" name="Freeform 124">
              <a:extLst>
                <a:ext uri="{FF2B5EF4-FFF2-40B4-BE49-F238E27FC236}">
                  <a16:creationId xmlns:a16="http://schemas.microsoft.com/office/drawing/2014/main" id="{49283802-EE67-CB7E-635C-4D1B8B185CAE}"/>
                </a:ext>
              </a:extLst>
            </p:cNvPr>
            <p:cNvSpPr>
              <a:spLocks/>
            </p:cNvSpPr>
            <p:nvPr/>
          </p:nvSpPr>
          <p:spPr bwMode="auto">
            <a:xfrm>
              <a:off x="-631825" y="3613151"/>
              <a:ext cx="20638" cy="33338"/>
            </a:xfrm>
            <a:custGeom>
              <a:avLst/>
              <a:gdLst>
                <a:gd name="T0" fmla="*/ 39 w 39"/>
                <a:gd name="T1" fmla="*/ 16 h 64"/>
                <a:gd name="T2" fmla="*/ 21 w 39"/>
                <a:gd name="T3" fmla="*/ 0 h 64"/>
                <a:gd name="T4" fmla="*/ 0 w 39"/>
                <a:gd name="T5" fmla="*/ 29 h 64"/>
                <a:gd name="T6" fmla="*/ 20 w 39"/>
                <a:gd name="T7" fmla="*/ 64 h 64"/>
                <a:gd name="T8" fmla="*/ 39 w 39"/>
                <a:gd name="T9" fmla="*/ 16 h 64"/>
              </a:gdLst>
              <a:ahLst/>
              <a:cxnLst>
                <a:cxn ang="0">
                  <a:pos x="T0" y="T1"/>
                </a:cxn>
                <a:cxn ang="0">
                  <a:pos x="T2" y="T3"/>
                </a:cxn>
                <a:cxn ang="0">
                  <a:pos x="T4" y="T5"/>
                </a:cxn>
                <a:cxn ang="0">
                  <a:pos x="T6" y="T7"/>
                </a:cxn>
                <a:cxn ang="0">
                  <a:pos x="T8" y="T9"/>
                </a:cxn>
              </a:cxnLst>
              <a:rect l="0" t="0" r="r" b="b"/>
              <a:pathLst>
                <a:path w="39" h="64">
                  <a:moveTo>
                    <a:pt x="39" y="16"/>
                  </a:moveTo>
                  <a:lnTo>
                    <a:pt x="21" y="0"/>
                  </a:lnTo>
                  <a:lnTo>
                    <a:pt x="0" y="29"/>
                  </a:lnTo>
                  <a:lnTo>
                    <a:pt x="20" y="64"/>
                  </a:lnTo>
                  <a:lnTo>
                    <a:pt x="39" y="1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7" name="Freeform 125">
              <a:extLst>
                <a:ext uri="{FF2B5EF4-FFF2-40B4-BE49-F238E27FC236}">
                  <a16:creationId xmlns:a16="http://schemas.microsoft.com/office/drawing/2014/main" id="{4024DF1F-986D-9812-29EE-379CF279F836}"/>
                </a:ext>
              </a:extLst>
            </p:cNvPr>
            <p:cNvSpPr>
              <a:spLocks/>
            </p:cNvSpPr>
            <p:nvPr/>
          </p:nvSpPr>
          <p:spPr bwMode="auto">
            <a:xfrm>
              <a:off x="-285750" y="4135439"/>
              <a:ext cx="33338" cy="36513"/>
            </a:xfrm>
            <a:custGeom>
              <a:avLst/>
              <a:gdLst>
                <a:gd name="T0" fmla="*/ 0 w 65"/>
                <a:gd name="T1" fmla="*/ 0 h 67"/>
                <a:gd name="T2" fmla="*/ 0 w 65"/>
                <a:gd name="T3" fmla="*/ 14 h 67"/>
                <a:gd name="T4" fmla="*/ 44 w 65"/>
                <a:gd name="T5" fmla="*/ 67 h 67"/>
                <a:gd name="T6" fmla="*/ 65 w 65"/>
                <a:gd name="T7" fmla="*/ 43 h 67"/>
                <a:gd name="T8" fmla="*/ 0 w 65"/>
                <a:gd name="T9" fmla="*/ 0 h 67"/>
              </a:gdLst>
              <a:ahLst/>
              <a:cxnLst>
                <a:cxn ang="0">
                  <a:pos x="T0" y="T1"/>
                </a:cxn>
                <a:cxn ang="0">
                  <a:pos x="T2" y="T3"/>
                </a:cxn>
                <a:cxn ang="0">
                  <a:pos x="T4" y="T5"/>
                </a:cxn>
                <a:cxn ang="0">
                  <a:pos x="T6" y="T7"/>
                </a:cxn>
                <a:cxn ang="0">
                  <a:pos x="T8" y="T9"/>
                </a:cxn>
              </a:cxnLst>
              <a:rect l="0" t="0" r="r" b="b"/>
              <a:pathLst>
                <a:path w="65" h="67">
                  <a:moveTo>
                    <a:pt x="0" y="0"/>
                  </a:moveTo>
                  <a:lnTo>
                    <a:pt x="0" y="14"/>
                  </a:lnTo>
                  <a:lnTo>
                    <a:pt x="44" y="67"/>
                  </a:lnTo>
                  <a:lnTo>
                    <a:pt x="65" y="4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8" name="Freeform 126">
              <a:extLst>
                <a:ext uri="{FF2B5EF4-FFF2-40B4-BE49-F238E27FC236}">
                  <a16:creationId xmlns:a16="http://schemas.microsoft.com/office/drawing/2014/main" id="{CF74B46A-8586-D626-5BDA-17867E50FE9D}"/>
                </a:ext>
              </a:extLst>
            </p:cNvPr>
            <p:cNvSpPr>
              <a:spLocks/>
            </p:cNvSpPr>
            <p:nvPr/>
          </p:nvSpPr>
          <p:spPr bwMode="auto">
            <a:xfrm>
              <a:off x="-269875" y="4186239"/>
              <a:ext cx="36513" cy="28575"/>
            </a:xfrm>
            <a:custGeom>
              <a:avLst/>
              <a:gdLst>
                <a:gd name="T0" fmla="*/ 16 w 68"/>
                <a:gd name="T1" fmla="*/ 0 h 53"/>
                <a:gd name="T2" fmla="*/ 0 w 68"/>
                <a:gd name="T3" fmla="*/ 26 h 53"/>
                <a:gd name="T4" fmla="*/ 60 w 68"/>
                <a:gd name="T5" fmla="*/ 53 h 53"/>
                <a:gd name="T6" fmla="*/ 68 w 68"/>
                <a:gd name="T7" fmla="*/ 28 h 53"/>
                <a:gd name="T8" fmla="*/ 16 w 68"/>
                <a:gd name="T9" fmla="*/ 0 h 53"/>
              </a:gdLst>
              <a:ahLst/>
              <a:cxnLst>
                <a:cxn ang="0">
                  <a:pos x="T0" y="T1"/>
                </a:cxn>
                <a:cxn ang="0">
                  <a:pos x="T2" y="T3"/>
                </a:cxn>
                <a:cxn ang="0">
                  <a:pos x="T4" y="T5"/>
                </a:cxn>
                <a:cxn ang="0">
                  <a:pos x="T6" y="T7"/>
                </a:cxn>
                <a:cxn ang="0">
                  <a:pos x="T8" y="T9"/>
                </a:cxn>
              </a:cxnLst>
              <a:rect l="0" t="0" r="r" b="b"/>
              <a:pathLst>
                <a:path w="68" h="53">
                  <a:moveTo>
                    <a:pt x="16" y="0"/>
                  </a:moveTo>
                  <a:lnTo>
                    <a:pt x="0" y="26"/>
                  </a:lnTo>
                  <a:lnTo>
                    <a:pt x="60" y="53"/>
                  </a:lnTo>
                  <a:lnTo>
                    <a:pt x="68" y="28"/>
                  </a:lnTo>
                  <a:lnTo>
                    <a:pt x="1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9" name="Freeform 127">
              <a:extLst>
                <a:ext uri="{FF2B5EF4-FFF2-40B4-BE49-F238E27FC236}">
                  <a16:creationId xmlns:a16="http://schemas.microsoft.com/office/drawing/2014/main" id="{6D770EE2-2313-0CF5-7147-282599F6ECC1}"/>
                </a:ext>
              </a:extLst>
            </p:cNvPr>
            <p:cNvSpPr>
              <a:spLocks/>
            </p:cNvSpPr>
            <p:nvPr/>
          </p:nvSpPr>
          <p:spPr bwMode="auto">
            <a:xfrm>
              <a:off x="-241300" y="4159251"/>
              <a:ext cx="33338" cy="42863"/>
            </a:xfrm>
            <a:custGeom>
              <a:avLst/>
              <a:gdLst>
                <a:gd name="T0" fmla="*/ 14 w 63"/>
                <a:gd name="T1" fmla="*/ 0 h 81"/>
                <a:gd name="T2" fmla="*/ 0 w 63"/>
                <a:gd name="T3" fmla="*/ 0 h 81"/>
                <a:gd name="T4" fmla="*/ 36 w 63"/>
                <a:gd name="T5" fmla="*/ 81 h 81"/>
                <a:gd name="T6" fmla="*/ 63 w 63"/>
                <a:gd name="T7" fmla="*/ 63 h 81"/>
                <a:gd name="T8" fmla="*/ 14 w 63"/>
                <a:gd name="T9" fmla="*/ 0 h 81"/>
              </a:gdLst>
              <a:ahLst/>
              <a:cxnLst>
                <a:cxn ang="0">
                  <a:pos x="T0" y="T1"/>
                </a:cxn>
                <a:cxn ang="0">
                  <a:pos x="T2" y="T3"/>
                </a:cxn>
                <a:cxn ang="0">
                  <a:pos x="T4" y="T5"/>
                </a:cxn>
                <a:cxn ang="0">
                  <a:pos x="T6" y="T7"/>
                </a:cxn>
                <a:cxn ang="0">
                  <a:pos x="T8" y="T9"/>
                </a:cxn>
              </a:cxnLst>
              <a:rect l="0" t="0" r="r" b="b"/>
              <a:pathLst>
                <a:path w="63" h="81">
                  <a:moveTo>
                    <a:pt x="14" y="0"/>
                  </a:moveTo>
                  <a:lnTo>
                    <a:pt x="0" y="0"/>
                  </a:lnTo>
                  <a:lnTo>
                    <a:pt x="36" y="81"/>
                  </a:lnTo>
                  <a:lnTo>
                    <a:pt x="63" y="63"/>
                  </a:lnTo>
                  <a:lnTo>
                    <a:pt x="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0" name="Freeform 128">
              <a:extLst>
                <a:ext uri="{FF2B5EF4-FFF2-40B4-BE49-F238E27FC236}">
                  <a16:creationId xmlns:a16="http://schemas.microsoft.com/office/drawing/2014/main" id="{CE96898D-59EE-8ED2-74F6-DB95389DEE87}"/>
                </a:ext>
              </a:extLst>
            </p:cNvPr>
            <p:cNvSpPr>
              <a:spLocks/>
            </p:cNvSpPr>
            <p:nvPr/>
          </p:nvSpPr>
          <p:spPr bwMode="auto">
            <a:xfrm>
              <a:off x="-223838" y="4208464"/>
              <a:ext cx="25400" cy="28575"/>
            </a:xfrm>
            <a:custGeom>
              <a:avLst/>
              <a:gdLst>
                <a:gd name="T0" fmla="*/ 0 w 49"/>
                <a:gd name="T1" fmla="*/ 0 h 53"/>
                <a:gd name="T2" fmla="*/ 0 w 49"/>
                <a:gd name="T3" fmla="*/ 24 h 53"/>
                <a:gd name="T4" fmla="*/ 49 w 49"/>
                <a:gd name="T5" fmla="*/ 53 h 53"/>
                <a:gd name="T6" fmla="*/ 49 w 49"/>
                <a:gd name="T7" fmla="*/ 24 h 53"/>
                <a:gd name="T8" fmla="*/ 0 w 49"/>
                <a:gd name="T9" fmla="*/ 0 h 53"/>
              </a:gdLst>
              <a:ahLst/>
              <a:cxnLst>
                <a:cxn ang="0">
                  <a:pos x="T0" y="T1"/>
                </a:cxn>
                <a:cxn ang="0">
                  <a:pos x="T2" y="T3"/>
                </a:cxn>
                <a:cxn ang="0">
                  <a:pos x="T4" y="T5"/>
                </a:cxn>
                <a:cxn ang="0">
                  <a:pos x="T6" y="T7"/>
                </a:cxn>
                <a:cxn ang="0">
                  <a:pos x="T8" y="T9"/>
                </a:cxn>
              </a:cxnLst>
              <a:rect l="0" t="0" r="r" b="b"/>
              <a:pathLst>
                <a:path w="49" h="53">
                  <a:moveTo>
                    <a:pt x="0" y="0"/>
                  </a:moveTo>
                  <a:lnTo>
                    <a:pt x="0" y="24"/>
                  </a:lnTo>
                  <a:lnTo>
                    <a:pt x="49" y="53"/>
                  </a:lnTo>
                  <a:lnTo>
                    <a:pt x="49" y="24"/>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1" name="Freeform 129">
              <a:extLst>
                <a:ext uri="{FF2B5EF4-FFF2-40B4-BE49-F238E27FC236}">
                  <a16:creationId xmlns:a16="http://schemas.microsoft.com/office/drawing/2014/main" id="{7DA39693-26BF-DE20-B483-F4B1AD35C5ED}"/>
                </a:ext>
              </a:extLst>
            </p:cNvPr>
            <p:cNvSpPr>
              <a:spLocks/>
            </p:cNvSpPr>
            <p:nvPr/>
          </p:nvSpPr>
          <p:spPr bwMode="auto">
            <a:xfrm>
              <a:off x="-123825" y="4324351"/>
              <a:ext cx="28575" cy="33338"/>
            </a:xfrm>
            <a:custGeom>
              <a:avLst/>
              <a:gdLst>
                <a:gd name="T0" fmla="*/ 26 w 55"/>
                <a:gd name="T1" fmla="*/ 0 h 63"/>
                <a:gd name="T2" fmla="*/ 0 w 55"/>
                <a:gd name="T3" fmla="*/ 13 h 63"/>
                <a:gd name="T4" fmla="*/ 26 w 55"/>
                <a:gd name="T5" fmla="*/ 63 h 63"/>
                <a:gd name="T6" fmla="*/ 55 w 55"/>
                <a:gd name="T7" fmla="*/ 50 h 63"/>
                <a:gd name="T8" fmla="*/ 26 w 55"/>
                <a:gd name="T9" fmla="*/ 0 h 63"/>
              </a:gdLst>
              <a:ahLst/>
              <a:cxnLst>
                <a:cxn ang="0">
                  <a:pos x="T0" y="T1"/>
                </a:cxn>
                <a:cxn ang="0">
                  <a:pos x="T2" y="T3"/>
                </a:cxn>
                <a:cxn ang="0">
                  <a:pos x="T4" y="T5"/>
                </a:cxn>
                <a:cxn ang="0">
                  <a:pos x="T6" y="T7"/>
                </a:cxn>
                <a:cxn ang="0">
                  <a:pos x="T8" y="T9"/>
                </a:cxn>
              </a:cxnLst>
              <a:rect l="0" t="0" r="r" b="b"/>
              <a:pathLst>
                <a:path w="55" h="63">
                  <a:moveTo>
                    <a:pt x="26" y="0"/>
                  </a:moveTo>
                  <a:lnTo>
                    <a:pt x="0" y="13"/>
                  </a:lnTo>
                  <a:lnTo>
                    <a:pt x="26" y="63"/>
                  </a:lnTo>
                  <a:lnTo>
                    <a:pt x="55" y="50"/>
                  </a:lnTo>
                  <a:lnTo>
                    <a:pt x="2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2" name="Freeform 130">
              <a:extLst>
                <a:ext uri="{FF2B5EF4-FFF2-40B4-BE49-F238E27FC236}">
                  <a16:creationId xmlns:a16="http://schemas.microsoft.com/office/drawing/2014/main" id="{93FDD9C9-C37E-2F05-5669-C04E41792449}"/>
                </a:ext>
              </a:extLst>
            </p:cNvPr>
            <p:cNvSpPr>
              <a:spLocks/>
            </p:cNvSpPr>
            <p:nvPr/>
          </p:nvSpPr>
          <p:spPr bwMode="auto">
            <a:xfrm>
              <a:off x="-101600" y="4357689"/>
              <a:ext cx="17463" cy="20638"/>
            </a:xfrm>
            <a:custGeom>
              <a:avLst/>
              <a:gdLst>
                <a:gd name="T0" fmla="*/ 12 w 32"/>
                <a:gd name="T1" fmla="*/ 0 h 38"/>
                <a:gd name="T2" fmla="*/ 0 w 32"/>
                <a:gd name="T3" fmla="*/ 38 h 38"/>
                <a:gd name="T4" fmla="*/ 32 w 32"/>
                <a:gd name="T5" fmla="*/ 38 h 38"/>
                <a:gd name="T6" fmla="*/ 12 w 32"/>
                <a:gd name="T7" fmla="*/ 0 h 38"/>
              </a:gdLst>
              <a:ahLst/>
              <a:cxnLst>
                <a:cxn ang="0">
                  <a:pos x="T0" y="T1"/>
                </a:cxn>
                <a:cxn ang="0">
                  <a:pos x="T2" y="T3"/>
                </a:cxn>
                <a:cxn ang="0">
                  <a:pos x="T4" y="T5"/>
                </a:cxn>
                <a:cxn ang="0">
                  <a:pos x="T6" y="T7"/>
                </a:cxn>
              </a:cxnLst>
              <a:rect l="0" t="0" r="r" b="b"/>
              <a:pathLst>
                <a:path w="32" h="38">
                  <a:moveTo>
                    <a:pt x="12" y="0"/>
                  </a:moveTo>
                  <a:lnTo>
                    <a:pt x="0" y="38"/>
                  </a:lnTo>
                  <a:lnTo>
                    <a:pt x="32" y="38"/>
                  </a:lnTo>
                  <a:lnTo>
                    <a:pt x="1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3" name="Freeform 131">
              <a:extLst>
                <a:ext uri="{FF2B5EF4-FFF2-40B4-BE49-F238E27FC236}">
                  <a16:creationId xmlns:a16="http://schemas.microsoft.com/office/drawing/2014/main" id="{9C4BB18B-E118-1CD4-0656-E29F65D08C41}"/>
                </a:ext>
              </a:extLst>
            </p:cNvPr>
            <p:cNvSpPr>
              <a:spLocks/>
            </p:cNvSpPr>
            <p:nvPr/>
          </p:nvSpPr>
          <p:spPr bwMode="auto">
            <a:xfrm>
              <a:off x="-84138" y="4398964"/>
              <a:ext cx="17463" cy="22225"/>
            </a:xfrm>
            <a:custGeom>
              <a:avLst/>
              <a:gdLst>
                <a:gd name="T0" fmla="*/ 22 w 32"/>
                <a:gd name="T1" fmla="*/ 0 h 42"/>
                <a:gd name="T2" fmla="*/ 0 w 32"/>
                <a:gd name="T3" fmla="*/ 0 h 42"/>
                <a:gd name="T4" fmla="*/ 10 w 32"/>
                <a:gd name="T5" fmla="*/ 42 h 42"/>
                <a:gd name="T6" fmla="*/ 32 w 32"/>
                <a:gd name="T7" fmla="*/ 42 h 42"/>
                <a:gd name="T8" fmla="*/ 22 w 32"/>
                <a:gd name="T9" fmla="*/ 0 h 42"/>
              </a:gdLst>
              <a:ahLst/>
              <a:cxnLst>
                <a:cxn ang="0">
                  <a:pos x="T0" y="T1"/>
                </a:cxn>
                <a:cxn ang="0">
                  <a:pos x="T2" y="T3"/>
                </a:cxn>
                <a:cxn ang="0">
                  <a:pos x="T4" y="T5"/>
                </a:cxn>
                <a:cxn ang="0">
                  <a:pos x="T6" y="T7"/>
                </a:cxn>
                <a:cxn ang="0">
                  <a:pos x="T8" y="T9"/>
                </a:cxn>
              </a:cxnLst>
              <a:rect l="0" t="0" r="r" b="b"/>
              <a:pathLst>
                <a:path w="32" h="42">
                  <a:moveTo>
                    <a:pt x="22" y="0"/>
                  </a:moveTo>
                  <a:lnTo>
                    <a:pt x="0" y="0"/>
                  </a:lnTo>
                  <a:lnTo>
                    <a:pt x="10" y="42"/>
                  </a:lnTo>
                  <a:lnTo>
                    <a:pt x="32" y="42"/>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4" name="Freeform 132">
              <a:extLst>
                <a:ext uri="{FF2B5EF4-FFF2-40B4-BE49-F238E27FC236}">
                  <a16:creationId xmlns:a16="http://schemas.microsoft.com/office/drawing/2014/main" id="{6BAC8EE3-B1ED-9767-4F13-1DB84BB953C2}"/>
                </a:ext>
              </a:extLst>
            </p:cNvPr>
            <p:cNvSpPr>
              <a:spLocks/>
            </p:cNvSpPr>
            <p:nvPr/>
          </p:nvSpPr>
          <p:spPr bwMode="auto">
            <a:xfrm>
              <a:off x="127000" y="4398964"/>
              <a:ext cx="36513" cy="34925"/>
            </a:xfrm>
            <a:custGeom>
              <a:avLst/>
              <a:gdLst>
                <a:gd name="T0" fmla="*/ 59 w 69"/>
                <a:gd name="T1" fmla="*/ 0 h 66"/>
                <a:gd name="T2" fmla="*/ 14 w 69"/>
                <a:gd name="T3" fmla="*/ 21 h 66"/>
                <a:gd name="T4" fmla="*/ 0 w 69"/>
                <a:gd name="T5" fmla="*/ 55 h 66"/>
                <a:gd name="T6" fmla="*/ 59 w 69"/>
                <a:gd name="T7" fmla="*/ 66 h 66"/>
                <a:gd name="T8" fmla="*/ 69 w 69"/>
                <a:gd name="T9" fmla="*/ 33 h 66"/>
                <a:gd name="T10" fmla="*/ 59 w 69"/>
                <a:gd name="T11" fmla="*/ 0 h 66"/>
              </a:gdLst>
              <a:ahLst/>
              <a:cxnLst>
                <a:cxn ang="0">
                  <a:pos x="T0" y="T1"/>
                </a:cxn>
                <a:cxn ang="0">
                  <a:pos x="T2" y="T3"/>
                </a:cxn>
                <a:cxn ang="0">
                  <a:pos x="T4" y="T5"/>
                </a:cxn>
                <a:cxn ang="0">
                  <a:pos x="T6" y="T7"/>
                </a:cxn>
                <a:cxn ang="0">
                  <a:pos x="T8" y="T9"/>
                </a:cxn>
                <a:cxn ang="0">
                  <a:pos x="T10" y="T11"/>
                </a:cxn>
              </a:cxnLst>
              <a:rect l="0" t="0" r="r" b="b"/>
              <a:pathLst>
                <a:path w="69" h="66">
                  <a:moveTo>
                    <a:pt x="59" y="0"/>
                  </a:moveTo>
                  <a:lnTo>
                    <a:pt x="14" y="21"/>
                  </a:lnTo>
                  <a:lnTo>
                    <a:pt x="0" y="55"/>
                  </a:lnTo>
                  <a:lnTo>
                    <a:pt x="59" y="66"/>
                  </a:lnTo>
                  <a:lnTo>
                    <a:pt x="69" y="3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5" name="Freeform 133">
              <a:extLst>
                <a:ext uri="{FF2B5EF4-FFF2-40B4-BE49-F238E27FC236}">
                  <a16:creationId xmlns:a16="http://schemas.microsoft.com/office/drawing/2014/main" id="{4CCEF6BE-629D-05B3-DCB3-16BD02EFD6AC}"/>
                </a:ext>
              </a:extLst>
            </p:cNvPr>
            <p:cNvSpPr>
              <a:spLocks/>
            </p:cNvSpPr>
            <p:nvPr/>
          </p:nvSpPr>
          <p:spPr bwMode="auto">
            <a:xfrm>
              <a:off x="163513" y="4368801"/>
              <a:ext cx="33338" cy="25400"/>
            </a:xfrm>
            <a:custGeom>
              <a:avLst/>
              <a:gdLst>
                <a:gd name="T0" fmla="*/ 63 w 63"/>
                <a:gd name="T1" fmla="*/ 0 h 49"/>
                <a:gd name="T2" fmla="*/ 0 w 63"/>
                <a:gd name="T3" fmla="*/ 26 h 49"/>
                <a:gd name="T4" fmla="*/ 0 w 63"/>
                <a:gd name="T5" fmla="*/ 49 h 49"/>
                <a:gd name="T6" fmla="*/ 63 w 63"/>
                <a:gd name="T7" fmla="*/ 49 h 49"/>
                <a:gd name="T8" fmla="*/ 63 w 63"/>
                <a:gd name="T9" fmla="*/ 0 h 49"/>
              </a:gdLst>
              <a:ahLst/>
              <a:cxnLst>
                <a:cxn ang="0">
                  <a:pos x="T0" y="T1"/>
                </a:cxn>
                <a:cxn ang="0">
                  <a:pos x="T2" y="T3"/>
                </a:cxn>
                <a:cxn ang="0">
                  <a:pos x="T4" y="T5"/>
                </a:cxn>
                <a:cxn ang="0">
                  <a:pos x="T6" y="T7"/>
                </a:cxn>
                <a:cxn ang="0">
                  <a:pos x="T8" y="T9"/>
                </a:cxn>
              </a:cxnLst>
              <a:rect l="0" t="0" r="r" b="b"/>
              <a:pathLst>
                <a:path w="63" h="49">
                  <a:moveTo>
                    <a:pt x="63" y="0"/>
                  </a:moveTo>
                  <a:lnTo>
                    <a:pt x="0" y="26"/>
                  </a:lnTo>
                  <a:lnTo>
                    <a:pt x="0" y="49"/>
                  </a:lnTo>
                  <a:lnTo>
                    <a:pt x="63" y="49"/>
                  </a:lnTo>
                  <a:lnTo>
                    <a:pt x="6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6" name="Freeform 134">
              <a:extLst>
                <a:ext uri="{FF2B5EF4-FFF2-40B4-BE49-F238E27FC236}">
                  <a16:creationId xmlns:a16="http://schemas.microsoft.com/office/drawing/2014/main" id="{48E63CBA-ABF8-1901-762B-A145AC40091A}"/>
                </a:ext>
              </a:extLst>
            </p:cNvPr>
            <p:cNvSpPr>
              <a:spLocks/>
            </p:cNvSpPr>
            <p:nvPr/>
          </p:nvSpPr>
          <p:spPr bwMode="auto">
            <a:xfrm>
              <a:off x="-188913" y="4475164"/>
              <a:ext cx="65088" cy="71438"/>
            </a:xfrm>
            <a:custGeom>
              <a:avLst/>
              <a:gdLst>
                <a:gd name="T0" fmla="*/ 13 w 124"/>
                <a:gd name="T1" fmla="*/ 0 h 134"/>
                <a:gd name="T2" fmla="*/ 0 w 124"/>
                <a:gd name="T3" fmla="*/ 20 h 134"/>
                <a:gd name="T4" fmla="*/ 42 w 124"/>
                <a:gd name="T5" fmla="*/ 88 h 134"/>
                <a:gd name="T6" fmla="*/ 110 w 124"/>
                <a:gd name="T7" fmla="*/ 134 h 134"/>
                <a:gd name="T8" fmla="*/ 124 w 124"/>
                <a:gd name="T9" fmla="*/ 105 h 134"/>
                <a:gd name="T10" fmla="*/ 62 w 124"/>
                <a:gd name="T11" fmla="*/ 47 h 134"/>
                <a:gd name="T12" fmla="*/ 13 w 124"/>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24" h="134">
                  <a:moveTo>
                    <a:pt x="13" y="0"/>
                  </a:moveTo>
                  <a:lnTo>
                    <a:pt x="0" y="20"/>
                  </a:lnTo>
                  <a:lnTo>
                    <a:pt x="42" y="88"/>
                  </a:lnTo>
                  <a:lnTo>
                    <a:pt x="110" y="134"/>
                  </a:lnTo>
                  <a:lnTo>
                    <a:pt x="124" y="105"/>
                  </a:lnTo>
                  <a:lnTo>
                    <a:pt x="62" y="47"/>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7" name="Freeform 135">
              <a:extLst>
                <a:ext uri="{FF2B5EF4-FFF2-40B4-BE49-F238E27FC236}">
                  <a16:creationId xmlns:a16="http://schemas.microsoft.com/office/drawing/2014/main" id="{1D60C3F7-8F7A-6D27-7E32-19E73A438439}"/>
                </a:ext>
              </a:extLst>
            </p:cNvPr>
            <p:cNvSpPr>
              <a:spLocks/>
            </p:cNvSpPr>
            <p:nvPr/>
          </p:nvSpPr>
          <p:spPr bwMode="auto">
            <a:xfrm>
              <a:off x="-90488" y="4940301"/>
              <a:ext cx="128588" cy="280988"/>
            </a:xfrm>
            <a:custGeom>
              <a:avLst/>
              <a:gdLst>
                <a:gd name="T0" fmla="*/ 68 w 243"/>
                <a:gd name="T1" fmla="*/ 0 h 533"/>
                <a:gd name="T2" fmla="*/ 39 w 243"/>
                <a:gd name="T3" fmla="*/ 11 h 533"/>
                <a:gd name="T4" fmla="*/ 54 w 243"/>
                <a:gd name="T5" fmla="*/ 106 h 533"/>
                <a:gd name="T6" fmla="*/ 68 w 243"/>
                <a:gd name="T7" fmla="*/ 200 h 533"/>
                <a:gd name="T8" fmla="*/ 54 w 243"/>
                <a:gd name="T9" fmla="*/ 318 h 533"/>
                <a:gd name="T10" fmla="*/ 0 w 243"/>
                <a:gd name="T11" fmla="*/ 331 h 533"/>
                <a:gd name="T12" fmla="*/ 0 w 243"/>
                <a:gd name="T13" fmla="*/ 368 h 533"/>
                <a:gd name="T14" fmla="*/ 47 w 243"/>
                <a:gd name="T15" fmla="*/ 416 h 533"/>
                <a:gd name="T16" fmla="*/ 0 w 243"/>
                <a:gd name="T17" fmla="*/ 495 h 533"/>
                <a:gd name="T18" fmla="*/ 21 w 243"/>
                <a:gd name="T19" fmla="*/ 533 h 533"/>
                <a:gd name="T20" fmla="*/ 148 w 243"/>
                <a:gd name="T21" fmla="*/ 389 h 533"/>
                <a:gd name="T22" fmla="*/ 192 w 243"/>
                <a:gd name="T23" fmla="*/ 358 h 533"/>
                <a:gd name="T24" fmla="*/ 243 w 243"/>
                <a:gd name="T25" fmla="*/ 266 h 533"/>
                <a:gd name="T26" fmla="*/ 221 w 243"/>
                <a:gd name="T27" fmla="*/ 246 h 533"/>
                <a:gd name="T28" fmla="*/ 182 w 243"/>
                <a:gd name="T29" fmla="*/ 279 h 533"/>
                <a:gd name="T30" fmla="*/ 140 w 243"/>
                <a:gd name="T31" fmla="*/ 242 h 533"/>
                <a:gd name="T32" fmla="*/ 136 w 243"/>
                <a:gd name="T33" fmla="*/ 157 h 533"/>
                <a:gd name="T34" fmla="*/ 97 w 243"/>
                <a:gd name="T35" fmla="*/ 168 h 533"/>
                <a:gd name="T36" fmla="*/ 122 w 243"/>
                <a:gd name="T37" fmla="*/ 83 h 533"/>
                <a:gd name="T38" fmla="*/ 68 w 243"/>
                <a:gd name="T3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533">
                  <a:moveTo>
                    <a:pt x="68" y="0"/>
                  </a:moveTo>
                  <a:lnTo>
                    <a:pt x="39" y="11"/>
                  </a:lnTo>
                  <a:lnTo>
                    <a:pt x="54" y="106"/>
                  </a:lnTo>
                  <a:lnTo>
                    <a:pt x="68" y="200"/>
                  </a:lnTo>
                  <a:lnTo>
                    <a:pt x="54" y="318"/>
                  </a:lnTo>
                  <a:lnTo>
                    <a:pt x="0" y="331"/>
                  </a:lnTo>
                  <a:lnTo>
                    <a:pt x="0" y="368"/>
                  </a:lnTo>
                  <a:lnTo>
                    <a:pt x="47" y="416"/>
                  </a:lnTo>
                  <a:lnTo>
                    <a:pt x="0" y="495"/>
                  </a:lnTo>
                  <a:lnTo>
                    <a:pt x="21" y="533"/>
                  </a:lnTo>
                  <a:lnTo>
                    <a:pt x="148" y="389"/>
                  </a:lnTo>
                  <a:lnTo>
                    <a:pt x="192" y="358"/>
                  </a:lnTo>
                  <a:lnTo>
                    <a:pt x="243" y="266"/>
                  </a:lnTo>
                  <a:lnTo>
                    <a:pt x="221" y="246"/>
                  </a:lnTo>
                  <a:lnTo>
                    <a:pt x="182" y="279"/>
                  </a:lnTo>
                  <a:lnTo>
                    <a:pt x="140" y="242"/>
                  </a:lnTo>
                  <a:lnTo>
                    <a:pt x="136" y="157"/>
                  </a:lnTo>
                  <a:lnTo>
                    <a:pt x="97" y="168"/>
                  </a:lnTo>
                  <a:lnTo>
                    <a:pt x="122" y="83"/>
                  </a:lnTo>
                  <a:lnTo>
                    <a:pt x="68" y="0"/>
                  </a:lnTo>
                  <a:close/>
                </a:path>
              </a:pathLst>
            </a:custGeom>
            <a:solidFill>
              <a:srgbClr val="F1F4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8" name="Freeform 136">
              <a:extLst>
                <a:ext uri="{FF2B5EF4-FFF2-40B4-BE49-F238E27FC236}">
                  <a16:creationId xmlns:a16="http://schemas.microsoft.com/office/drawing/2014/main" id="{10AB68E0-3F99-913D-4605-88A4EF593CAA}"/>
                </a:ext>
              </a:extLst>
            </p:cNvPr>
            <p:cNvSpPr>
              <a:spLocks/>
            </p:cNvSpPr>
            <p:nvPr/>
          </p:nvSpPr>
          <p:spPr bwMode="auto">
            <a:xfrm>
              <a:off x="-339725" y="5170489"/>
              <a:ext cx="234950" cy="234950"/>
            </a:xfrm>
            <a:custGeom>
              <a:avLst/>
              <a:gdLst>
                <a:gd name="T0" fmla="*/ 382 w 443"/>
                <a:gd name="T1" fmla="*/ 0 h 444"/>
                <a:gd name="T2" fmla="*/ 443 w 443"/>
                <a:gd name="T3" fmla="*/ 81 h 444"/>
                <a:gd name="T4" fmla="*/ 428 w 443"/>
                <a:gd name="T5" fmla="*/ 131 h 444"/>
                <a:gd name="T6" fmla="*/ 343 w 443"/>
                <a:gd name="T7" fmla="*/ 208 h 444"/>
                <a:gd name="T8" fmla="*/ 343 w 443"/>
                <a:gd name="T9" fmla="*/ 251 h 444"/>
                <a:gd name="T10" fmla="*/ 259 w 443"/>
                <a:gd name="T11" fmla="*/ 268 h 444"/>
                <a:gd name="T12" fmla="*/ 196 w 443"/>
                <a:gd name="T13" fmla="*/ 368 h 444"/>
                <a:gd name="T14" fmla="*/ 109 w 443"/>
                <a:gd name="T15" fmla="*/ 444 h 444"/>
                <a:gd name="T16" fmla="*/ 52 w 443"/>
                <a:gd name="T17" fmla="*/ 415 h 444"/>
                <a:gd name="T18" fmla="*/ 0 w 443"/>
                <a:gd name="T19" fmla="*/ 394 h 444"/>
                <a:gd name="T20" fmla="*/ 68 w 443"/>
                <a:gd name="T21" fmla="*/ 281 h 444"/>
                <a:gd name="T22" fmla="*/ 183 w 443"/>
                <a:gd name="T23" fmla="*/ 212 h 444"/>
                <a:gd name="T24" fmla="*/ 288 w 443"/>
                <a:gd name="T25" fmla="*/ 136 h 444"/>
                <a:gd name="T26" fmla="*/ 382 w 443"/>
                <a:gd name="T2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444">
                  <a:moveTo>
                    <a:pt x="382" y="0"/>
                  </a:moveTo>
                  <a:lnTo>
                    <a:pt x="443" y="81"/>
                  </a:lnTo>
                  <a:lnTo>
                    <a:pt x="428" y="131"/>
                  </a:lnTo>
                  <a:lnTo>
                    <a:pt x="343" y="208"/>
                  </a:lnTo>
                  <a:lnTo>
                    <a:pt x="343" y="251"/>
                  </a:lnTo>
                  <a:lnTo>
                    <a:pt x="259" y="268"/>
                  </a:lnTo>
                  <a:lnTo>
                    <a:pt x="196" y="368"/>
                  </a:lnTo>
                  <a:lnTo>
                    <a:pt x="109" y="444"/>
                  </a:lnTo>
                  <a:lnTo>
                    <a:pt x="52" y="415"/>
                  </a:lnTo>
                  <a:lnTo>
                    <a:pt x="0" y="394"/>
                  </a:lnTo>
                  <a:lnTo>
                    <a:pt x="68" y="281"/>
                  </a:lnTo>
                  <a:lnTo>
                    <a:pt x="183" y="212"/>
                  </a:lnTo>
                  <a:lnTo>
                    <a:pt x="288" y="136"/>
                  </a:lnTo>
                  <a:lnTo>
                    <a:pt x="382"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9" name="Freeform 137">
              <a:extLst>
                <a:ext uri="{FF2B5EF4-FFF2-40B4-BE49-F238E27FC236}">
                  <a16:creationId xmlns:a16="http://schemas.microsoft.com/office/drawing/2014/main" id="{C5A7E328-905B-3EEB-6BE4-70433384DCDF}"/>
                </a:ext>
              </a:extLst>
            </p:cNvPr>
            <p:cNvSpPr>
              <a:spLocks/>
            </p:cNvSpPr>
            <p:nvPr/>
          </p:nvSpPr>
          <p:spPr bwMode="auto">
            <a:xfrm>
              <a:off x="-339725" y="5394326"/>
              <a:ext cx="31750" cy="34925"/>
            </a:xfrm>
            <a:custGeom>
              <a:avLst/>
              <a:gdLst>
                <a:gd name="T0" fmla="*/ 21 w 60"/>
                <a:gd name="T1" fmla="*/ 0 h 65"/>
                <a:gd name="T2" fmla="*/ 60 w 60"/>
                <a:gd name="T3" fmla="*/ 42 h 65"/>
                <a:gd name="T4" fmla="*/ 0 w 60"/>
                <a:gd name="T5" fmla="*/ 65 h 65"/>
                <a:gd name="T6" fmla="*/ 21 w 60"/>
                <a:gd name="T7" fmla="*/ 0 h 65"/>
              </a:gdLst>
              <a:ahLst/>
              <a:cxnLst>
                <a:cxn ang="0">
                  <a:pos x="T0" y="T1"/>
                </a:cxn>
                <a:cxn ang="0">
                  <a:pos x="T2" y="T3"/>
                </a:cxn>
                <a:cxn ang="0">
                  <a:pos x="T4" y="T5"/>
                </a:cxn>
                <a:cxn ang="0">
                  <a:pos x="T6" y="T7"/>
                </a:cxn>
              </a:cxnLst>
              <a:rect l="0" t="0" r="r" b="b"/>
              <a:pathLst>
                <a:path w="60" h="65">
                  <a:moveTo>
                    <a:pt x="21" y="0"/>
                  </a:moveTo>
                  <a:lnTo>
                    <a:pt x="60" y="42"/>
                  </a:lnTo>
                  <a:lnTo>
                    <a:pt x="0" y="65"/>
                  </a:lnTo>
                  <a:lnTo>
                    <a:pt x="21"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0" name="Freeform 138">
              <a:extLst>
                <a:ext uri="{FF2B5EF4-FFF2-40B4-BE49-F238E27FC236}">
                  <a16:creationId xmlns:a16="http://schemas.microsoft.com/office/drawing/2014/main" id="{11C94B30-1064-82AC-EB25-7C61AB61DAC1}"/>
                </a:ext>
              </a:extLst>
            </p:cNvPr>
            <p:cNvSpPr>
              <a:spLocks/>
            </p:cNvSpPr>
            <p:nvPr/>
          </p:nvSpPr>
          <p:spPr bwMode="auto">
            <a:xfrm>
              <a:off x="-769938" y="5108576"/>
              <a:ext cx="82550" cy="112713"/>
            </a:xfrm>
            <a:custGeom>
              <a:avLst/>
              <a:gdLst>
                <a:gd name="T0" fmla="*/ 0 w 157"/>
                <a:gd name="T1" fmla="*/ 0 h 215"/>
                <a:gd name="T2" fmla="*/ 42 w 157"/>
                <a:gd name="T3" fmla="*/ 29 h 215"/>
                <a:gd name="T4" fmla="*/ 77 w 157"/>
                <a:gd name="T5" fmla="*/ 58 h 215"/>
                <a:gd name="T6" fmla="*/ 157 w 157"/>
                <a:gd name="T7" fmla="*/ 29 h 215"/>
                <a:gd name="T8" fmla="*/ 136 w 157"/>
                <a:gd name="T9" fmla="*/ 118 h 215"/>
                <a:gd name="T10" fmla="*/ 79 w 157"/>
                <a:gd name="T11" fmla="*/ 183 h 215"/>
                <a:gd name="T12" fmla="*/ 23 w 157"/>
                <a:gd name="T13" fmla="*/ 215 h 215"/>
                <a:gd name="T14" fmla="*/ 0 w 157"/>
                <a:gd name="T15" fmla="*/ 170 h 215"/>
                <a:gd name="T16" fmla="*/ 0 w 157"/>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15">
                  <a:moveTo>
                    <a:pt x="0" y="0"/>
                  </a:moveTo>
                  <a:lnTo>
                    <a:pt x="42" y="29"/>
                  </a:lnTo>
                  <a:lnTo>
                    <a:pt x="77" y="58"/>
                  </a:lnTo>
                  <a:lnTo>
                    <a:pt x="157" y="29"/>
                  </a:lnTo>
                  <a:lnTo>
                    <a:pt x="136" y="118"/>
                  </a:lnTo>
                  <a:lnTo>
                    <a:pt x="79" y="183"/>
                  </a:lnTo>
                  <a:lnTo>
                    <a:pt x="23" y="215"/>
                  </a:lnTo>
                  <a:lnTo>
                    <a:pt x="0" y="17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1" name="Freeform 139">
              <a:extLst>
                <a:ext uri="{FF2B5EF4-FFF2-40B4-BE49-F238E27FC236}">
                  <a16:creationId xmlns:a16="http://schemas.microsoft.com/office/drawing/2014/main" id="{CC7D1F60-9578-C41D-525B-D0E77A1E4EC7}"/>
                </a:ext>
              </a:extLst>
            </p:cNvPr>
            <p:cNvSpPr>
              <a:spLocks/>
            </p:cNvSpPr>
            <p:nvPr/>
          </p:nvSpPr>
          <p:spPr bwMode="auto">
            <a:xfrm>
              <a:off x="-1393825" y="4229101"/>
              <a:ext cx="936625" cy="828675"/>
            </a:xfrm>
            <a:custGeom>
              <a:avLst/>
              <a:gdLst>
                <a:gd name="T0" fmla="*/ 1355 w 1770"/>
                <a:gd name="T1" fmla="*/ 0 h 1566"/>
                <a:gd name="T2" fmla="*/ 1301 w 1770"/>
                <a:gd name="T3" fmla="*/ 287 h 1566"/>
                <a:gd name="T4" fmla="*/ 1193 w 1770"/>
                <a:gd name="T5" fmla="*/ 287 h 1566"/>
                <a:gd name="T6" fmla="*/ 1057 w 1770"/>
                <a:gd name="T7" fmla="*/ 164 h 1566"/>
                <a:gd name="T8" fmla="*/ 1017 w 1770"/>
                <a:gd name="T9" fmla="*/ 45 h 1566"/>
                <a:gd name="T10" fmla="*/ 930 w 1770"/>
                <a:gd name="T11" fmla="*/ 53 h 1566"/>
                <a:gd name="T12" fmla="*/ 780 w 1770"/>
                <a:gd name="T13" fmla="*/ 141 h 1566"/>
                <a:gd name="T14" fmla="*/ 730 w 1770"/>
                <a:gd name="T15" fmla="*/ 180 h 1566"/>
                <a:gd name="T16" fmla="*/ 577 w 1770"/>
                <a:gd name="T17" fmla="*/ 200 h 1566"/>
                <a:gd name="T18" fmla="*/ 509 w 1770"/>
                <a:gd name="T19" fmla="*/ 311 h 1566"/>
                <a:gd name="T20" fmla="*/ 433 w 1770"/>
                <a:gd name="T21" fmla="*/ 311 h 1566"/>
                <a:gd name="T22" fmla="*/ 387 w 1770"/>
                <a:gd name="T23" fmla="*/ 418 h 1566"/>
                <a:gd name="T24" fmla="*/ 48 w 1770"/>
                <a:gd name="T25" fmla="*/ 530 h 1566"/>
                <a:gd name="T26" fmla="*/ 33 w 1770"/>
                <a:gd name="T27" fmla="*/ 741 h 1566"/>
                <a:gd name="T28" fmla="*/ 30 w 1770"/>
                <a:gd name="T29" fmla="*/ 889 h 1566"/>
                <a:gd name="T30" fmla="*/ 23 w 1770"/>
                <a:gd name="T31" fmla="*/ 1105 h 1566"/>
                <a:gd name="T32" fmla="*/ 22 w 1770"/>
                <a:gd name="T33" fmla="*/ 1184 h 1566"/>
                <a:gd name="T34" fmla="*/ 120 w 1770"/>
                <a:gd name="T35" fmla="*/ 1232 h 1566"/>
                <a:gd name="T36" fmla="*/ 356 w 1770"/>
                <a:gd name="T37" fmla="*/ 1172 h 1566"/>
                <a:gd name="T38" fmla="*/ 469 w 1770"/>
                <a:gd name="T39" fmla="*/ 1117 h 1566"/>
                <a:gd name="T40" fmla="*/ 566 w 1770"/>
                <a:gd name="T41" fmla="*/ 1084 h 1566"/>
                <a:gd name="T42" fmla="*/ 769 w 1770"/>
                <a:gd name="T43" fmla="*/ 1071 h 1566"/>
                <a:gd name="T44" fmla="*/ 890 w 1770"/>
                <a:gd name="T45" fmla="*/ 1257 h 1566"/>
                <a:gd name="T46" fmla="*/ 943 w 1770"/>
                <a:gd name="T47" fmla="*/ 1275 h 1566"/>
                <a:gd name="T48" fmla="*/ 994 w 1770"/>
                <a:gd name="T49" fmla="*/ 1317 h 1566"/>
                <a:gd name="T50" fmla="*/ 1040 w 1770"/>
                <a:gd name="T51" fmla="*/ 1414 h 1566"/>
                <a:gd name="T52" fmla="*/ 1177 w 1770"/>
                <a:gd name="T53" fmla="*/ 1545 h 1566"/>
                <a:gd name="T54" fmla="*/ 1281 w 1770"/>
                <a:gd name="T55" fmla="*/ 1566 h 1566"/>
                <a:gd name="T56" fmla="*/ 1453 w 1770"/>
                <a:gd name="T57" fmla="*/ 1496 h 1566"/>
                <a:gd name="T58" fmla="*/ 1519 w 1770"/>
                <a:gd name="T59" fmla="*/ 1342 h 1566"/>
                <a:gd name="T60" fmla="*/ 1770 w 1770"/>
                <a:gd name="T61" fmla="*/ 879 h 1566"/>
                <a:gd name="T62" fmla="*/ 1587 w 1770"/>
                <a:gd name="T63" fmla="*/ 434 h 1566"/>
                <a:gd name="T64" fmla="*/ 1476 w 1770"/>
                <a:gd name="T65" fmla="*/ 168 h 1566"/>
                <a:gd name="T66" fmla="*/ 1388 w 1770"/>
                <a:gd name="T67" fmla="*/ 0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0" h="1566">
                  <a:moveTo>
                    <a:pt x="1388" y="0"/>
                  </a:moveTo>
                  <a:lnTo>
                    <a:pt x="1355" y="0"/>
                  </a:lnTo>
                  <a:lnTo>
                    <a:pt x="1324" y="130"/>
                  </a:lnTo>
                  <a:lnTo>
                    <a:pt x="1301" y="287"/>
                  </a:lnTo>
                  <a:lnTo>
                    <a:pt x="1256" y="328"/>
                  </a:lnTo>
                  <a:lnTo>
                    <a:pt x="1193" y="287"/>
                  </a:lnTo>
                  <a:lnTo>
                    <a:pt x="1073" y="212"/>
                  </a:lnTo>
                  <a:lnTo>
                    <a:pt x="1057" y="164"/>
                  </a:lnTo>
                  <a:lnTo>
                    <a:pt x="1121" y="58"/>
                  </a:lnTo>
                  <a:lnTo>
                    <a:pt x="1017" y="45"/>
                  </a:lnTo>
                  <a:lnTo>
                    <a:pt x="930" y="11"/>
                  </a:lnTo>
                  <a:lnTo>
                    <a:pt x="930" y="53"/>
                  </a:lnTo>
                  <a:lnTo>
                    <a:pt x="854" y="62"/>
                  </a:lnTo>
                  <a:lnTo>
                    <a:pt x="780" y="141"/>
                  </a:lnTo>
                  <a:lnTo>
                    <a:pt x="780" y="196"/>
                  </a:lnTo>
                  <a:lnTo>
                    <a:pt x="730" y="180"/>
                  </a:lnTo>
                  <a:lnTo>
                    <a:pt x="671" y="137"/>
                  </a:lnTo>
                  <a:lnTo>
                    <a:pt x="577" y="200"/>
                  </a:lnTo>
                  <a:lnTo>
                    <a:pt x="524" y="262"/>
                  </a:lnTo>
                  <a:lnTo>
                    <a:pt x="509" y="311"/>
                  </a:lnTo>
                  <a:lnTo>
                    <a:pt x="469" y="262"/>
                  </a:lnTo>
                  <a:lnTo>
                    <a:pt x="433" y="311"/>
                  </a:lnTo>
                  <a:lnTo>
                    <a:pt x="433" y="353"/>
                  </a:lnTo>
                  <a:lnTo>
                    <a:pt x="387" y="418"/>
                  </a:lnTo>
                  <a:lnTo>
                    <a:pt x="120" y="488"/>
                  </a:lnTo>
                  <a:lnTo>
                    <a:pt x="48" y="530"/>
                  </a:lnTo>
                  <a:lnTo>
                    <a:pt x="14" y="671"/>
                  </a:lnTo>
                  <a:lnTo>
                    <a:pt x="33" y="741"/>
                  </a:lnTo>
                  <a:lnTo>
                    <a:pt x="14" y="762"/>
                  </a:lnTo>
                  <a:lnTo>
                    <a:pt x="30" y="889"/>
                  </a:lnTo>
                  <a:lnTo>
                    <a:pt x="52" y="1058"/>
                  </a:lnTo>
                  <a:lnTo>
                    <a:pt x="23" y="1105"/>
                  </a:lnTo>
                  <a:lnTo>
                    <a:pt x="0" y="1156"/>
                  </a:lnTo>
                  <a:lnTo>
                    <a:pt x="22" y="1184"/>
                  </a:lnTo>
                  <a:lnTo>
                    <a:pt x="38" y="1210"/>
                  </a:lnTo>
                  <a:lnTo>
                    <a:pt x="120" y="1232"/>
                  </a:lnTo>
                  <a:lnTo>
                    <a:pt x="235" y="1172"/>
                  </a:lnTo>
                  <a:lnTo>
                    <a:pt x="356" y="1172"/>
                  </a:lnTo>
                  <a:lnTo>
                    <a:pt x="411" y="1121"/>
                  </a:lnTo>
                  <a:lnTo>
                    <a:pt x="469" y="1117"/>
                  </a:lnTo>
                  <a:lnTo>
                    <a:pt x="489" y="1084"/>
                  </a:lnTo>
                  <a:lnTo>
                    <a:pt x="566" y="1084"/>
                  </a:lnTo>
                  <a:lnTo>
                    <a:pt x="636" y="1058"/>
                  </a:lnTo>
                  <a:lnTo>
                    <a:pt x="769" y="1071"/>
                  </a:lnTo>
                  <a:lnTo>
                    <a:pt x="842" y="1101"/>
                  </a:lnTo>
                  <a:lnTo>
                    <a:pt x="890" y="1257"/>
                  </a:lnTo>
                  <a:lnTo>
                    <a:pt x="1005" y="1138"/>
                  </a:lnTo>
                  <a:lnTo>
                    <a:pt x="943" y="1275"/>
                  </a:lnTo>
                  <a:lnTo>
                    <a:pt x="1017" y="1257"/>
                  </a:lnTo>
                  <a:lnTo>
                    <a:pt x="994" y="1317"/>
                  </a:lnTo>
                  <a:lnTo>
                    <a:pt x="1040" y="1307"/>
                  </a:lnTo>
                  <a:lnTo>
                    <a:pt x="1040" y="1414"/>
                  </a:lnTo>
                  <a:lnTo>
                    <a:pt x="1060" y="1468"/>
                  </a:lnTo>
                  <a:lnTo>
                    <a:pt x="1177" y="1545"/>
                  </a:lnTo>
                  <a:lnTo>
                    <a:pt x="1241" y="1494"/>
                  </a:lnTo>
                  <a:lnTo>
                    <a:pt x="1281" y="1566"/>
                  </a:lnTo>
                  <a:lnTo>
                    <a:pt x="1388" y="1494"/>
                  </a:lnTo>
                  <a:lnTo>
                    <a:pt x="1453" y="1496"/>
                  </a:lnTo>
                  <a:lnTo>
                    <a:pt x="1486" y="1451"/>
                  </a:lnTo>
                  <a:lnTo>
                    <a:pt x="1519" y="1342"/>
                  </a:lnTo>
                  <a:lnTo>
                    <a:pt x="1681" y="1118"/>
                  </a:lnTo>
                  <a:lnTo>
                    <a:pt x="1770" y="879"/>
                  </a:lnTo>
                  <a:lnTo>
                    <a:pt x="1737" y="697"/>
                  </a:lnTo>
                  <a:lnTo>
                    <a:pt x="1587" y="434"/>
                  </a:lnTo>
                  <a:lnTo>
                    <a:pt x="1506" y="362"/>
                  </a:lnTo>
                  <a:lnTo>
                    <a:pt x="1476" y="168"/>
                  </a:lnTo>
                  <a:lnTo>
                    <a:pt x="1427" y="156"/>
                  </a:lnTo>
                  <a:lnTo>
                    <a:pt x="138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2" name="Freeform 140">
              <a:extLst>
                <a:ext uri="{FF2B5EF4-FFF2-40B4-BE49-F238E27FC236}">
                  <a16:creationId xmlns:a16="http://schemas.microsoft.com/office/drawing/2014/main" id="{0117E934-B5B3-9054-CA8E-36F2F6A85D01}"/>
                </a:ext>
              </a:extLst>
            </p:cNvPr>
            <p:cNvSpPr>
              <a:spLocks/>
            </p:cNvSpPr>
            <p:nvPr/>
          </p:nvSpPr>
          <p:spPr bwMode="auto">
            <a:xfrm>
              <a:off x="-957263" y="4229101"/>
              <a:ext cx="34925" cy="23813"/>
            </a:xfrm>
            <a:custGeom>
              <a:avLst/>
              <a:gdLst>
                <a:gd name="T0" fmla="*/ 0 w 66"/>
                <a:gd name="T1" fmla="*/ 0 h 45"/>
                <a:gd name="T2" fmla="*/ 0 w 66"/>
                <a:gd name="T3" fmla="*/ 34 h 45"/>
                <a:gd name="T4" fmla="*/ 42 w 66"/>
                <a:gd name="T5" fmla="*/ 45 h 45"/>
                <a:gd name="T6" fmla="*/ 66 w 66"/>
                <a:gd name="T7" fmla="*/ 13 h 45"/>
                <a:gd name="T8" fmla="*/ 0 w 66"/>
                <a:gd name="T9" fmla="*/ 0 h 45"/>
              </a:gdLst>
              <a:ahLst/>
              <a:cxnLst>
                <a:cxn ang="0">
                  <a:pos x="T0" y="T1"/>
                </a:cxn>
                <a:cxn ang="0">
                  <a:pos x="T2" y="T3"/>
                </a:cxn>
                <a:cxn ang="0">
                  <a:pos x="T4" y="T5"/>
                </a:cxn>
                <a:cxn ang="0">
                  <a:pos x="T6" y="T7"/>
                </a:cxn>
                <a:cxn ang="0">
                  <a:pos x="T8" y="T9"/>
                </a:cxn>
              </a:cxnLst>
              <a:rect l="0" t="0" r="r" b="b"/>
              <a:pathLst>
                <a:path w="66" h="45">
                  <a:moveTo>
                    <a:pt x="0" y="0"/>
                  </a:moveTo>
                  <a:lnTo>
                    <a:pt x="0" y="34"/>
                  </a:lnTo>
                  <a:lnTo>
                    <a:pt x="42" y="45"/>
                  </a:lnTo>
                  <a:lnTo>
                    <a:pt x="66"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3" name="Freeform 141">
              <a:extLst>
                <a:ext uri="{FF2B5EF4-FFF2-40B4-BE49-F238E27FC236}">
                  <a16:creationId xmlns:a16="http://schemas.microsoft.com/office/drawing/2014/main" id="{5BE932A4-C466-7FAE-6F2E-6790D38252AE}"/>
                </a:ext>
              </a:extLst>
            </p:cNvPr>
            <p:cNvSpPr>
              <a:spLocks/>
            </p:cNvSpPr>
            <p:nvPr/>
          </p:nvSpPr>
          <p:spPr bwMode="auto">
            <a:xfrm>
              <a:off x="-912813" y="4921251"/>
              <a:ext cx="42863" cy="19050"/>
            </a:xfrm>
            <a:custGeom>
              <a:avLst/>
              <a:gdLst>
                <a:gd name="T0" fmla="*/ 0 w 81"/>
                <a:gd name="T1" fmla="*/ 19 h 35"/>
                <a:gd name="T2" fmla="*/ 61 w 81"/>
                <a:gd name="T3" fmla="*/ 0 h 35"/>
                <a:gd name="T4" fmla="*/ 81 w 81"/>
                <a:gd name="T5" fmla="*/ 35 h 35"/>
                <a:gd name="T6" fmla="*/ 15 w 81"/>
                <a:gd name="T7" fmla="*/ 35 h 35"/>
                <a:gd name="T8" fmla="*/ 0 w 81"/>
                <a:gd name="T9" fmla="*/ 19 h 35"/>
              </a:gdLst>
              <a:ahLst/>
              <a:cxnLst>
                <a:cxn ang="0">
                  <a:pos x="T0" y="T1"/>
                </a:cxn>
                <a:cxn ang="0">
                  <a:pos x="T2" y="T3"/>
                </a:cxn>
                <a:cxn ang="0">
                  <a:pos x="T4" y="T5"/>
                </a:cxn>
                <a:cxn ang="0">
                  <a:pos x="T6" y="T7"/>
                </a:cxn>
                <a:cxn ang="0">
                  <a:pos x="T8" y="T9"/>
                </a:cxn>
              </a:cxnLst>
              <a:rect l="0" t="0" r="r" b="b"/>
              <a:pathLst>
                <a:path w="81" h="35">
                  <a:moveTo>
                    <a:pt x="0" y="19"/>
                  </a:moveTo>
                  <a:lnTo>
                    <a:pt x="61" y="0"/>
                  </a:lnTo>
                  <a:lnTo>
                    <a:pt x="81" y="35"/>
                  </a:lnTo>
                  <a:lnTo>
                    <a:pt x="15" y="35"/>
                  </a:lnTo>
                  <a:lnTo>
                    <a:pt x="0"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4" name="Freeform 142">
              <a:extLst>
                <a:ext uri="{FF2B5EF4-FFF2-40B4-BE49-F238E27FC236}">
                  <a16:creationId xmlns:a16="http://schemas.microsoft.com/office/drawing/2014/main" id="{C548B7AC-33A8-8ED3-A9C7-64EC9D60D1DB}"/>
                </a:ext>
              </a:extLst>
            </p:cNvPr>
            <p:cNvSpPr>
              <a:spLocks/>
            </p:cNvSpPr>
            <p:nvPr/>
          </p:nvSpPr>
          <p:spPr bwMode="auto">
            <a:xfrm>
              <a:off x="-1085850" y="4159251"/>
              <a:ext cx="65088" cy="28575"/>
            </a:xfrm>
            <a:custGeom>
              <a:avLst/>
              <a:gdLst>
                <a:gd name="T0" fmla="*/ 125 w 125"/>
                <a:gd name="T1" fmla="*/ 24 h 56"/>
                <a:gd name="T2" fmla="*/ 115 w 125"/>
                <a:gd name="T3" fmla="*/ 0 h 56"/>
                <a:gd name="T4" fmla="*/ 35 w 125"/>
                <a:gd name="T5" fmla="*/ 13 h 56"/>
                <a:gd name="T6" fmla="*/ 0 w 125"/>
                <a:gd name="T7" fmla="*/ 34 h 56"/>
                <a:gd name="T8" fmla="*/ 42 w 125"/>
                <a:gd name="T9" fmla="*/ 56 h 56"/>
                <a:gd name="T10" fmla="*/ 45 w 125"/>
                <a:gd name="T11" fmla="*/ 53 h 56"/>
                <a:gd name="T12" fmla="*/ 125 w 125"/>
                <a:gd name="T13" fmla="*/ 24 h 56"/>
              </a:gdLst>
              <a:ahLst/>
              <a:cxnLst>
                <a:cxn ang="0">
                  <a:pos x="T0" y="T1"/>
                </a:cxn>
                <a:cxn ang="0">
                  <a:pos x="T2" y="T3"/>
                </a:cxn>
                <a:cxn ang="0">
                  <a:pos x="T4" y="T5"/>
                </a:cxn>
                <a:cxn ang="0">
                  <a:pos x="T6" y="T7"/>
                </a:cxn>
                <a:cxn ang="0">
                  <a:pos x="T8" y="T9"/>
                </a:cxn>
                <a:cxn ang="0">
                  <a:pos x="T10" y="T11"/>
                </a:cxn>
                <a:cxn ang="0">
                  <a:pos x="T12" y="T13"/>
                </a:cxn>
              </a:cxnLst>
              <a:rect l="0" t="0" r="r" b="b"/>
              <a:pathLst>
                <a:path w="125" h="56">
                  <a:moveTo>
                    <a:pt x="125" y="24"/>
                  </a:moveTo>
                  <a:lnTo>
                    <a:pt x="115" y="0"/>
                  </a:lnTo>
                  <a:lnTo>
                    <a:pt x="35" y="13"/>
                  </a:lnTo>
                  <a:lnTo>
                    <a:pt x="0" y="34"/>
                  </a:lnTo>
                  <a:lnTo>
                    <a:pt x="42" y="56"/>
                  </a:lnTo>
                  <a:lnTo>
                    <a:pt x="45" y="53"/>
                  </a:lnTo>
                  <a:lnTo>
                    <a:pt x="125" y="2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5" name="Freeform 143">
              <a:extLst>
                <a:ext uri="{FF2B5EF4-FFF2-40B4-BE49-F238E27FC236}">
                  <a16:creationId xmlns:a16="http://schemas.microsoft.com/office/drawing/2014/main" id="{B55804C0-B2C4-260C-8A7C-327A1EEC2C83}"/>
                </a:ext>
              </a:extLst>
            </p:cNvPr>
            <p:cNvSpPr>
              <a:spLocks/>
            </p:cNvSpPr>
            <p:nvPr/>
          </p:nvSpPr>
          <p:spPr bwMode="auto">
            <a:xfrm>
              <a:off x="-523875" y="4057651"/>
              <a:ext cx="98425" cy="57150"/>
            </a:xfrm>
            <a:custGeom>
              <a:avLst/>
              <a:gdLst>
                <a:gd name="T0" fmla="*/ 0 w 186"/>
                <a:gd name="T1" fmla="*/ 52 h 110"/>
                <a:gd name="T2" fmla="*/ 0 w 186"/>
                <a:gd name="T3" fmla="*/ 85 h 110"/>
                <a:gd name="T4" fmla="*/ 77 w 186"/>
                <a:gd name="T5" fmla="*/ 110 h 110"/>
                <a:gd name="T6" fmla="*/ 140 w 186"/>
                <a:gd name="T7" fmla="*/ 110 h 110"/>
                <a:gd name="T8" fmla="*/ 186 w 186"/>
                <a:gd name="T9" fmla="*/ 52 h 110"/>
                <a:gd name="T10" fmla="*/ 186 w 186"/>
                <a:gd name="T11" fmla="*/ 0 h 110"/>
                <a:gd name="T12" fmla="*/ 156 w 186"/>
                <a:gd name="T13" fmla="*/ 0 h 110"/>
                <a:gd name="T14" fmla="*/ 123 w 186"/>
                <a:gd name="T15" fmla="*/ 71 h 110"/>
                <a:gd name="T16" fmla="*/ 65 w 186"/>
                <a:gd name="T17" fmla="*/ 71 h 110"/>
                <a:gd name="T18" fmla="*/ 0 w 186"/>
                <a:gd name="T19"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10">
                  <a:moveTo>
                    <a:pt x="0" y="52"/>
                  </a:moveTo>
                  <a:lnTo>
                    <a:pt x="0" y="85"/>
                  </a:lnTo>
                  <a:lnTo>
                    <a:pt x="77" y="110"/>
                  </a:lnTo>
                  <a:lnTo>
                    <a:pt x="140" y="110"/>
                  </a:lnTo>
                  <a:lnTo>
                    <a:pt x="186" y="52"/>
                  </a:lnTo>
                  <a:lnTo>
                    <a:pt x="186" y="0"/>
                  </a:lnTo>
                  <a:lnTo>
                    <a:pt x="156" y="0"/>
                  </a:lnTo>
                  <a:lnTo>
                    <a:pt x="123" y="71"/>
                  </a:lnTo>
                  <a:lnTo>
                    <a:pt x="65" y="71"/>
                  </a:lnTo>
                  <a:lnTo>
                    <a:pt x="0" y="5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6" name="Freeform 144">
              <a:extLst>
                <a:ext uri="{FF2B5EF4-FFF2-40B4-BE49-F238E27FC236}">
                  <a16:creationId xmlns:a16="http://schemas.microsoft.com/office/drawing/2014/main" id="{3BDF5639-4AF1-9831-98EC-FB64256A4D3D}"/>
                </a:ext>
              </a:extLst>
            </p:cNvPr>
            <p:cNvSpPr>
              <a:spLocks/>
            </p:cNvSpPr>
            <p:nvPr/>
          </p:nvSpPr>
          <p:spPr bwMode="auto">
            <a:xfrm>
              <a:off x="-465138" y="4019551"/>
              <a:ext cx="60325" cy="60325"/>
            </a:xfrm>
            <a:custGeom>
              <a:avLst/>
              <a:gdLst>
                <a:gd name="T0" fmla="*/ 0 w 114"/>
                <a:gd name="T1" fmla="*/ 0 h 114"/>
                <a:gd name="T2" fmla="*/ 0 w 114"/>
                <a:gd name="T3" fmla="*/ 25 h 114"/>
                <a:gd name="T4" fmla="*/ 64 w 114"/>
                <a:gd name="T5" fmla="*/ 49 h 114"/>
                <a:gd name="T6" fmla="*/ 101 w 114"/>
                <a:gd name="T7" fmla="*/ 114 h 114"/>
                <a:gd name="T8" fmla="*/ 114 w 114"/>
                <a:gd name="T9" fmla="*/ 114 h 114"/>
                <a:gd name="T10" fmla="*/ 75 w 114"/>
                <a:gd name="T11" fmla="*/ 33 h 114"/>
                <a:gd name="T12" fmla="*/ 0 w 11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4" h="114">
                  <a:moveTo>
                    <a:pt x="0" y="0"/>
                  </a:moveTo>
                  <a:lnTo>
                    <a:pt x="0" y="25"/>
                  </a:lnTo>
                  <a:lnTo>
                    <a:pt x="64" y="49"/>
                  </a:lnTo>
                  <a:lnTo>
                    <a:pt x="101" y="114"/>
                  </a:lnTo>
                  <a:lnTo>
                    <a:pt x="114" y="114"/>
                  </a:lnTo>
                  <a:lnTo>
                    <a:pt x="75"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7" name="Freeform 145">
              <a:extLst>
                <a:ext uri="{FF2B5EF4-FFF2-40B4-BE49-F238E27FC236}">
                  <a16:creationId xmlns:a16="http://schemas.microsoft.com/office/drawing/2014/main" id="{CA1967B0-2198-FD4B-0680-921DB0081D68}"/>
                </a:ext>
              </a:extLst>
            </p:cNvPr>
            <p:cNvSpPr>
              <a:spLocks/>
            </p:cNvSpPr>
            <p:nvPr/>
          </p:nvSpPr>
          <p:spPr bwMode="auto">
            <a:xfrm>
              <a:off x="-373063" y="4086226"/>
              <a:ext cx="33338" cy="41275"/>
            </a:xfrm>
            <a:custGeom>
              <a:avLst/>
              <a:gdLst>
                <a:gd name="T0" fmla="*/ 0 w 65"/>
                <a:gd name="T1" fmla="*/ 0 h 78"/>
                <a:gd name="T2" fmla="*/ 0 w 65"/>
                <a:gd name="T3" fmla="*/ 39 h 78"/>
                <a:gd name="T4" fmla="*/ 29 w 65"/>
                <a:gd name="T5" fmla="*/ 78 h 78"/>
                <a:gd name="T6" fmla="*/ 65 w 65"/>
                <a:gd name="T7" fmla="*/ 55 h 78"/>
                <a:gd name="T8" fmla="*/ 0 w 65"/>
                <a:gd name="T9" fmla="*/ 0 h 78"/>
              </a:gdLst>
              <a:ahLst/>
              <a:cxnLst>
                <a:cxn ang="0">
                  <a:pos x="T0" y="T1"/>
                </a:cxn>
                <a:cxn ang="0">
                  <a:pos x="T2" y="T3"/>
                </a:cxn>
                <a:cxn ang="0">
                  <a:pos x="T4" y="T5"/>
                </a:cxn>
                <a:cxn ang="0">
                  <a:pos x="T6" y="T7"/>
                </a:cxn>
                <a:cxn ang="0">
                  <a:pos x="T8" y="T9"/>
                </a:cxn>
              </a:cxnLst>
              <a:rect l="0" t="0" r="r" b="b"/>
              <a:pathLst>
                <a:path w="65" h="78">
                  <a:moveTo>
                    <a:pt x="0" y="0"/>
                  </a:moveTo>
                  <a:lnTo>
                    <a:pt x="0" y="39"/>
                  </a:lnTo>
                  <a:lnTo>
                    <a:pt x="29" y="78"/>
                  </a:lnTo>
                  <a:lnTo>
                    <a:pt x="65" y="5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8" name="Freeform 146">
              <a:extLst>
                <a:ext uri="{FF2B5EF4-FFF2-40B4-BE49-F238E27FC236}">
                  <a16:creationId xmlns:a16="http://schemas.microsoft.com/office/drawing/2014/main" id="{5B459AE3-D8C2-417A-6467-70468F6E1699}"/>
                </a:ext>
              </a:extLst>
            </p:cNvPr>
            <p:cNvSpPr>
              <a:spLocks/>
            </p:cNvSpPr>
            <p:nvPr/>
          </p:nvSpPr>
          <p:spPr bwMode="auto">
            <a:xfrm>
              <a:off x="-696913" y="4019551"/>
              <a:ext cx="222250" cy="201613"/>
            </a:xfrm>
            <a:custGeom>
              <a:avLst/>
              <a:gdLst>
                <a:gd name="T0" fmla="*/ 349 w 421"/>
                <a:gd name="T1" fmla="*/ 296 h 380"/>
                <a:gd name="T2" fmla="*/ 271 w 421"/>
                <a:gd name="T3" fmla="*/ 198 h 380"/>
                <a:gd name="T4" fmla="*/ 305 w 421"/>
                <a:gd name="T5" fmla="*/ 194 h 380"/>
                <a:gd name="T6" fmla="*/ 301 w 421"/>
                <a:gd name="T7" fmla="*/ 155 h 380"/>
                <a:gd name="T8" fmla="*/ 212 w 421"/>
                <a:gd name="T9" fmla="*/ 122 h 380"/>
                <a:gd name="T10" fmla="*/ 222 w 421"/>
                <a:gd name="T11" fmla="*/ 83 h 380"/>
                <a:gd name="T12" fmla="*/ 7 w 421"/>
                <a:gd name="T13" fmla="*/ 0 h 380"/>
                <a:gd name="T14" fmla="*/ 0 w 421"/>
                <a:gd name="T15" fmla="*/ 309 h 380"/>
                <a:gd name="T16" fmla="*/ 5 w 421"/>
                <a:gd name="T17" fmla="*/ 315 h 380"/>
                <a:gd name="T18" fmla="*/ 91 w 421"/>
                <a:gd name="T19" fmla="*/ 330 h 380"/>
                <a:gd name="T20" fmla="*/ 109 w 421"/>
                <a:gd name="T21" fmla="*/ 247 h 380"/>
                <a:gd name="T22" fmla="*/ 166 w 421"/>
                <a:gd name="T23" fmla="*/ 236 h 380"/>
                <a:gd name="T24" fmla="*/ 229 w 421"/>
                <a:gd name="T25" fmla="*/ 273 h 380"/>
                <a:gd name="T26" fmla="*/ 285 w 421"/>
                <a:gd name="T27" fmla="*/ 354 h 380"/>
                <a:gd name="T28" fmla="*/ 421 w 421"/>
                <a:gd name="T29" fmla="*/ 380 h 380"/>
                <a:gd name="T30" fmla="*/ 421 w 421"/>
                <a:gd name="T31" fmla="*/ 347 h 380"/>
                <a:gd name="T32" fmla="*/ 349 w 421"/>
                <a:gd name="T33" fmla="*/ 29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1" h="380">
                  <a:moveTo>
                    <a:pt x="349" y="296"/>
                  </a:moveTo>
                  <a:lnTo>
                    <a:pt x="271" y="198"/>
                  </a:lnTo>
                  <a:lnTo>
                    <a:pt x="305" y="194"/>
                  </a:lnTo>
                  <a:lnTo>
                    <a:pt x="301" y="155"/>
                  </a:lnTo>
                  <a:lnTo>
                    <a:pt x="212" y="122"/>
                  </a:lnTo>
                  <a:lnTo>
                    <a:pt x="222" y="83"/>
                  </a:lnTo>
                  <a:lnTo>
                    <a:pt x="7" y="0"/>
                  </a:lnTo>
                  <a:lnTo>
                    <a:pt x="0" y="309"/>
                  </a:lnTo>
                  <a:lnTo>
                    <a:pt x="5" y="315"/>
                  </a:lnTo>
                  <a:lnTo>
                    <a:pt x="91" y="330"/>
                  </a:lnTo>
                  <a:lnTo>
                    <a:pt x="109" y="247"/>
                  </a:lnTo>
                  <a:lnTo>
                    <a:pt x="166" y="236"/>
                  </a:lnTo>
                  <a:lnTo>
                    <a:pt x="229" y="273"/>
                  </a:lnTo>
                  <a:lnTo>
                    <a:pt x="285" y="354"/>
                  </a:lnTo>
                  <a:lnTo>
                    <a:pt x="421" y="380"/>
                  </a:lnTo>
                  <a:lnTo>
                    <a:pt x="421" y="347"/>
                  </a:lnTo>
                  <a:lnTo>
                    <a:pt x="349" y="29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9" name="Freeform 147">
              <a:extLst>
                <a:ext uri="{FF2B5EF4-FFF2-40B4-BE49-F238E27FC236}">
                  <a16:creationId xmlns:a16="http://schemas.microsoft.com/office/drawing/2014/main" id="{3F92ADBE-D97E-9143-5CE2-FCE13178DD15}"/>
                </a:ext>
              </a:extLst>
            </p:cNvPr>
            <p:cNvSpPr>
              <a:spLocks/>
            </p:cNvSpPr>
            <p:nvPr/>
          </p:nvSpPr>
          <p:spPr bwMode="auto">
            <a:xfrm>
              <a:off x="-1768475" y="3822701"/>
              <a:ext cx="257175" cy="279400"/>
            </a:xfrm>
            <a:custGeom>
              <a:avLst/>
              <a:gdLst>
                <a:gd name="T0" fmla="*/ 98 w 486"/>
                <a:gd name="T1" fmla="*/ 25 h 529"/>
                <a:gd name="T2" fmla="*/ 0 w 486"/>
                <a:gd name="T3" fmla="*/ 0 h 529"/>
                <a:gd name="T4" fmla="*/ 0 w 486"/>
                <a:gd name="T5" fmla="*/ 32 h 529"/>
                <a:gd name="T6" fmla="*/ 49 w 486"/>
                <a:gd name="T7" fmla="*/ 88 h 529"/>
                <a:gd name="T8" fmla="*/ 140 w 486"/>
                <a:gd name="T9" fmla="*/ 178 h 529"/>
                <a:gd name="T10" fmla="*/ 183 w 486"/>
                <a:gd name="T11" fmla="*/ 253 h 529"/>
                <a:gd name="T12" fmla="*/ 228 w 486"/>
                <a:gd name="T13" fmla="*/ 335 h 529"/>
                <a:gd name="T14" fmla="*/ 246 w 486"/>
                <a:gd name="T15" fmla="*/ 368 h 529"/>
                <a:gd name="T16" fmla="*/ 262 w 486"/>
                <a:gd name="T17" fmla="*/ 394 h 529"/>
                <a:gd name="T18" fmla="*/ 405 w 486"/>
                <a:gd name="T19" fmla="*/ 529 h 529"/>
                <a:gd name="T20" fmla="*/ 463 w 486"/>
                <a:gd name="T21" fmla="*/ 529 h 529"/>
                <a:gd name="T22" fmla="*/ 486 w 486"/>
                <a:gd name="T23" fmla="*/ 410 h 529"/>
                <a:gd name="T24" fmla="*/ 427 w 486"/>
                <a:gd name="T25" fmla="*/ 369 h 529"/>
                <a:gd name="T26" fmla="*/ 411 w 486"/>
                <a:gd name="T27" fmla="*/ 317 h 529"/>
                <a:gd name="T28" fmla="*/ 365 w 486"/>
                <a:gd name="T29" fmla="*/ 300 h 529"/>
                <a:gd name="T30" fmla="*/ 382 w 486"/>
                <a:gd name="T31" fmla="*/ 264 h 529"/>
                <a:gd name="T32" fmla="*/ 356 w 486"/>
                <a:gd name="T33" fmla="*/ 238 h 529"/>
                <a:gd name="T34" fmla="*/ 282 w 486"/>
                <a:gd name="T35" fmla="*/ 186 h 529"/>
                <a:gd name="T36" fmla="*/ 186 w 486"/>
                <a:gd name="T37" fmla="*/ 101 h 529"/>
                <a:gd name="T38" fmla="*/ 98 w 486"/>
                <a:gd name="T39" fmla="*/ 25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6" h="529">
                  <a:moveTo>
                    <a:pt x="98" y="25"/>
                  </a:moveTo>
                  <a:lnTo>
                    <a:pt x="0" y="0"/>
                  </a:lnTo>
                  <a:lnTo>
                    <a:pt x="0" y="32"/>
                  </a:lnTo>
                  <a:lnTo>
                    <a:pt x="49" y="88"/>
                  </a:lnTo>
                  <a:lnTo>
                    <a:pt x="140" y="178"/>
                  </a:lnTo>
                  <a:lnTo>
                    <a:pt x="183" y="253"/>
                  </a:lnTo>
                  <a:lnTo>
                    <a:pt x="228" y="335"/>
                  </a:lnTo>
                  <a:lnTo>
                    <a:pt x="246" y="368"/>
                  </a:lnTo>
                  <a:lnTo>
                    <a:pt x="262" y="394"/>
                  </a:lnTo>
                  <a:lnTo>
                    <a:pt x="405" y="529"/>
                  </a:lnTo>
                  <a:lnTo>
                    <a:pt x="463" y="529"/>
                  </a:lnTo>
                  <a:lnTo>
                    <a:pt x="486" y="410"/>
                  </a:lnTo>
                  <a:lnTo>
                    <a:pt x="427" y="369"/>
                  </a:lnTo>
                  <a:lnTo>
                    <a:pt x="411" y="317"/>
                  </a:lnTo>
                  <a:lnTo>
                    <a:pt x="365" y="300"/>
                  </a:lnTo>
                  <a:lnTo>
                    <a:pt x="382" y="264"/>
                  </a:lnTo>
                  <a:lnTo>
                    <a:pt x="356" y="238"/>
                  </a:lnTo>
                  <a:lnTo>
                    <a:pt x="282" y="186"/>
                  </a:lnTo>
                  <a:lnTo>
                    <a:pt x="186" y="101"/>
                  </a:lnTo>
                  <a:lnTo>
                    <a:pt x="98" y="2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0" name="Freeform 148">
              <a:extLst>
                <a:ext uri="{FF2B5EF4-FFF2-40B4-BE49-F238E27FC236}">
                  <a16:creationId xmlns:a16="http://schemas.microsoft.com/office/drawing/2014/main" id="{ADA7D941-102F-4003-E6C5-B64D95613D95}"/>
                </a:ext>
              </a:extLst>
            </p:cNvPr>
            <p:cNvSpPr>
              <a:spLocks/>
            </p:cNvSpPr>
            <p:nvPr/>
          </p:nvSpPr>
          <p:spPr bwMode="auto">
            <a:xfrm>
              <a:off x="-1535113" y="4102101"/>
              <a:ext cx="411163" cy="114300"/>
            </a:xfrm>
            <a:custGeom>
              <a:avLst/>
              <a:gdLst>
                <a:gd name="T0" fmla="*/ 59 w 777"/>
                <a:gd name="T1" fmla="*/ 0 h 215"/>
                <a:gd name="T2" fmla="*/ 0 w 777"/>
                <a:gd name="T3" fmla="*/ 46 h 215"/>
                <a:gd name="T4" fmla="*/ 132 w 777"/>
                <a:gd name="T5" fmla="*/ 92 h 215"/>
                <a:gd name="T6" fmla="*/ 284 w 777"/>
                <a:gd name="T7" fmla="*/ 114 h 215"/>
                <a:gd name="T8" fmla="*/ 375 w 777"/>
                <a:gd name="T9" fmla="*/ 127 h 215"/>
                <a:gd name="T10" fmla="*/ 458 w 777"/>
                <a:gd name="T11" fmla="*/ 127 h 215"/>
                <a:gd name="T12" fmla="*/ 506 w 777"/>
                <a:gd name="T13" fmla="*/ 153 h 215"/>
                <a:gd name="T14" fmla="*/ 591 w 777"/>
                <a:gd name="T15" fmla="*/ 143 h 215"/>
                <a:gd name="T16" fmla="*/ 590 w 777"/>
                <a:gd name="T17" fmla="*/ 160 h 215"/>
                <a:gd name="T18" fmla="*/ 591 w 777"/>
                <a:gd name="T19" fmla="*/ 179 h 215"/>
                <a:gd name="T20" fmla="*/ 639 w 777"/>
                <a:gd name="T21" fmla="*/ 196 h 215"/>
                <a:gd name="T22" fmla="*/ 683 w 777"/>
                <a:gd name="T23" fmla="*/ 215 h 215"/>
                <a:gd name="T24" fmla="*/ 683 w 777"/>
                <a:gd name="T25" fmla="*/ 166 h 215"/>
                <a:gd name="T26" fmla="*/ 608 w 777"/>
                <a:gd name="T27" fmla="*/ 150 h 215"/>
                <a:gd name="T28" fmla="*/ 624 w 777"/>
                <a:gd name="T29" fmla="*/ 131 h 215"/>
                <a:gd name="T30" fmla="*/ 683 w 777"/>
                <a:gd name="T31" fmla="*/ 140 h 215"/>
                <a:gd name="T32" fmla="*/ 777 w 777"/>
                <a:gd name="T33" fmla="*/ 131 h 215"/>
                <a:gd name="T34" fmla="*/ 777 w 777"/>
                <a:gd name="T35" fmla="*/ 97 h 215"/>
                <a:gd name="T36" fmla="*/ 724 w 777"/>
                <a:gd name="T37" fmla="*/ 118 h 215"/>
                <a:gd name="T38" fmla="*/ 668 w 777"/>
                <a:gd name="T39" fmla="*/ 107 h 215"/>
                <a:gd name="T40" fmla="*/ 590 w 777"/>
                <a:gd name="T41" fmla="*/ 118 h 215"/>
                <a:gd name="T42" fmla="*/ 499 w 777"/>
                <a:gd name="T43" fmla="*/ 107 h 215"/>
                <a:gd name="T44" fmla="*/ 432 w 777"/>
                <a:gd name="T45" fmla="*/ 107 h 215"/>
                <a:gd name="T46" fmla="*/ 386 w 777"/>
                <a:gd name="T47" fmla="*/ 92 h 215"/>
                <a:gd name="T48" fmla="*/ 316 w 777"/>
                <a:gd name="T49" fmla="*/ 48 h 215"/>
                <a:gd name="T50" fmla="*/ 238 w 777"/>
                <a:gd name="T51" fmla="*/ 16 h 215"/>
                <a:gd name="T52" fmla="*/ 229 w 777"/>
                <a:gd name="T53" fmla="*/ 51 h 215"/>
                <a:gd name="T54" fmla="*/ 148 w 777"/>
                <a:gd name="T55" fmla="*/ 43 h 215"/>
                <a:gd name="T56" fmla="*/ 59 w 777"/>
                <a:gd name="T5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7" h="215">
                  <a:moveTo>
                    <a:pt x="59" y="0"/>
                  </a:moveTo>
                  <a:lnTo>
                    <a:pt x="0" y="46"/>
                  </a:lnTo>
                  <a:lnTo>
                    <a:pt x="132" y="92"/>
                  </a:lnTo>
                  <a:lnTo>
                    <a:pt x="284" y="114"/>
                  </a:lnTo>
                  <a:lnTo>
                    <a:pt x="375" y="127"/>
                  </a:lnTo>
                  <a:lnTo>
                    <a:pt x="458" y="127"/>
                  </a:lnTo>
                  <a:lnTo>
                    <a:pt x="506" y="153"/>
                  </a:lnTo>
                  <a:lnTo>
                    <a:pt x="591" y="143"/>
                  </a:lnTo>
                  <a:lnTo>
                    <a:pt x="590" y="160"/>
                  </a:lnTo>
                  <a:lnTo>
                    <a:pt x="591" y="179"/>
                  </a:lnTo>
                  <a:lnTo>
                    <a:pt x="639" y="196"/>
                  </a:lnTo>
                  <a:lnTo>
                    <a:pt x="683" y="215"/>
                  </a:lnTo>
                  <a:lnTo>
                    <a:pt x="683" y="166"/>
                  </a:lnTo>
                  <a:lnTo>
                    <a:pt x="608" y="150"/>
                  </a:lnTo>
                  <a:lnTo>
                    <a:pt x="624" y="131"/>
                  </a:lnTo>
                  <a:lnTo>
                    <a:pt x="683" y="140"/>
                  </a:lnTo>
                  <a:lnTo>
                    <a:pt x="777" y="131"/>
                  </a:lnTo>
                  <a:lnTo>
                    <a:pt x="777" y="97"/>
                  </a:lnTo>
                  <a:lnTo>
                    <a:pt x="724" y="118"/>
                  </a:lnTo>
                  <a:lnTo>
                    <a:pt x="668" y="107"/>
                  </a:lnTo>
                  <a:lnTo>
                    <a:pt x="590" y="118"/>
                  </a:lnTo>
                  <a:lnTo>
                    <a:pt x="499" y="107"/>
                  </a:lnTo>
                  <a:lnTo>
                    <a:pt x="432" y="107"/>
                  </a:lnTo>
                  <a:lnTo>
                    <a:pt x="386" y="92"/>
                  </a:lnTo>
                  <a:lnTo>
                    <a:pt x="316" y="48"/>
                  </a:lnTo>
                  <a:lnTo>
                    <a:pt x="238" y="16"/>
                  </a:lnTo>
                  <a:lnTo>
                    <a:pt x="229" y="51"/>
                  </a:lnTo>
                  <a:lnTo>
                    <a:pt x="148" y="43"/>
                  </a:lnTo>
                  <a:lnTo>
                    <a:pt x="59"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1" name="Freeform 149">
              <a:extLst>
                <a:ext uri="{FF2B5EF4-FFF2-40B4-BE49-F238E27FC236}">
                  <a16:creationId xmlns:a16="http://schemas.microsoft.com/office/drawing/2014/main" id="{98AF6D70-F33F-E48C-52B4-797D3DB7A734}"/>
                </a:ext>
              </a:extLst>
            </p:cNvPr>
            <p:cNvSpPr>
              <a:spLocks/>
            </p:cNvSpPr>
            <p:nvPr/>
          </p:nvSpPr>
          <p:spPr bwMode="auto">
            <a:xfrm>
              <a:off x="-1731963" y="3925889"/>
              <a:ext cx="30163" cy="23813"/>
            </a:xfrm>
            <a:custGeom>
              <a:avLst/>
              <a:gdLst>
                <a:gd name="T0" fmla="*/ 30 w 57"/>
                <a:gd name="T1" fmla="*/ 0 h 47"/>
                <a:gd name="T2" fmla="*/ 0 w 57"/>
                <a:gd name="T3" fmla="*/ 0 h 47"/>
                <a:gd name="T4" fmla="*/ 30 w 57"/>
                <a:gd name="T5" fmla="*/ 47 h 47"/>
                <a:gd name="T6" fmla="*/ 57 w 57"/>
                <a:gd name="T7" fmla="*/ 24 h 47"/>
                <a:gd name="T8" fmla="*/ 30 w 57"/>
                <a:gd name="T9" fmla="*/ 0 h 47"/>
              </a:gdLst>
              <a:ahLst/>
              <a:cxnLst>
                <a:cxn ang="0">
                  <a:pos x="T0" y="T1"/>
                </a:cxn>
                <a:cxn ang="0">
                  <a:pos x="T2" y="T3"/>
                </a:cxn>
                <a:cxn ang="0">
                  <a:pos x="T4" y="T5"/>
                </a:cxn>
                <a:cxn ang="0">
                  <a:pos x="T6" y="T7"/>
                </a:cxn>
                <a:cxn ang="0">
                  <a:pos x="T8" y="T9"/>
                </a:cxn>
              </a:cxnLst>
              <a:rect l="0" t="0" r="r" b="b"/>
              <a:pathLst>
                <a:path w="57" h="47">
                  <a:moveTo>
                    <a:pt x="30" y="0"/>
                  </a:moveTo>
                  <a:lnTo>
                    <a:pt x="0" y="0"/>
                  </a:lnTo>
                  <a:lnTo>
                    <a:pt x="30" y="47"/>
                  </a:lnTo>
                  <a:lnTo>
                    <a:pt x="57" y="24"/>
                  </a:lnTo>
                  <a:lnTo>
                    <a:pt x="3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2" name="Freeform 150">
              <a:extLst>
                <a:ext uri="{FF2B5EF4-FFF2-40B4-BE49-F238E27FC236}">
                  <a16:creationId xmlns:a16="http://schemas.microsoft.com/office/drawing/2014/main" id="{81EE808B-7611-F0C1-A01A-A22EFEE332E2}"/>
                </a:ext>
              </a:extLst>
            </p:cNvPr>
            <p:cNvSpPr>
              <a:spLocks/>
            </p:cNvSpPr>
            <p:nvPr/>
          </p:nvSpPr>
          <p:spPr bwMode="auto">
            <a:xfrm>
              <a:off x="-1697038" y="3983039"/>
              <a:ext cx="26988" cy="30163"/>
            </a:xfrm>
            <a:custGeom>
              <a:avLst/>
              <a:gdLst>
                <a:gd name="T0" fmla="*/ 21 w 51"/>
                <a:gd name="T1" fmla="*/ 0 h 57"/>
                <a:gd name="T2" fmla="*/ 0 w 51"/>
                <a:gd name="T3" fmla="*/ 25 h 57"/>
                <a:gd name="T4" fmla="*/ 38 w 51"/>
                <a:gd name="T5" fmla="*/ 57 h 57"/>
                <a:gd name="T6" fmla="*/ 51 w 51"/>
                <a:gd name="T7" fmla="*/ 29 h 57"/>
                <a:gd name="T8" fmla="*/ 21 w 51"/>
                <a:gd name="T9" fmla="*/ 0 h 57"/>
              </a:gdLst>
              <a:ahLst/>
              <a:cxnLst>
                <a:cxn ang="0">
                  <a:pos x="T0" y="T1"/>
                </a:cxn>
                <a:cxn ang="0">
                  <a:pos x="T2" y="T3"/>
                </a:cxn>
                <a:cxn ang="0">
                  <a:pos x="T4" y="T5"/>
                </a:cxn>
                <a:cxn ang="0">
                  <a:pos x="T6" y="T7"/>
                </a:cxn>
                <a:cxn ang="0">
                  <a:pos x="T8" y="T9"/>
                </a:cxn>
              </a:cxnLst>
              <a:rect l="0" t="0" r="r" b="b"/>
              <a:pathLst>
                <a:path w="51" h="57">
                  <a:moveTo>
                    <a:pt x="21" y="0"/>
                  </a:moveTo>
                  <a:lnTo>
                    <a:pt x="0" y="25"/>
                  </a:lnTo>
                  <a:lnTo>
                    <a:pt x="38" y="57"/>
                  </a:lnTo>
                  <a:lnTo>
                    <a:pt x="51" y="29"/>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3" name="Freeform 151">
              <a:extLst>
                <a:ext uri="{FF2B5EF4-FFF2-40B4-BE49-F238E27FC236}">
                  <a16:creationId xmlns:a16="http://schemas.microsoft.com/office/drawing/2014/main" id="{C2254896-2B4B-5AA7-0B26-93891A0FBA33}"/>
                </a:ext>
              </a:extLst>
            </p:cNvPr>
            <p:cNvSpPr>
              <a:spLocks/>
            </p:cNvSpPr>
            <p:nvPr/>
          </p:nvSpPr>
          <p:spPr bwMode="auto">
            <a:xfrm>
              <a:off x="-1535113" y="3998914"/>
              <a:ext cx="41275" cy="41275"/>
            </a:xfrm>
            <a:custGeom>
              <a:avLst/>
              <a:gdLst>
                <a:gd name="T0" fmla="*/ 21 w 78"/>
                <a:gd name="T1" fmla="*/ 0 h 78"/>
                <a:gd name="T2" fmla="*/ 0 w 78"/>
                <a:gd name="T3" fmla="*/ 28 h 78"/>
                <a:gd name="T4" fmla="*/ 63 w 78"/>
                <a:gd name="T5" fmla="*/ 78 h 78"/>
                <a:gd name="T6" fmla="*/ 78 w 78"/>
                <a:gd name="T7" fmla="*/ 52 h 78"/>
                <a:gd name="T8" fmla="*/ 21 w 78"/>
                <a:gd name="T9" fmla="*/ 0 h 78"/>
              </a:gdLst>
              <a:ahLst/>
              <a:cxnLst>
                <a:cxn ang="0">
                  <a:pos x="T0" y="T1"/>
                </a:cxn>
                <a:cxn ang="0">
                  <a:pos x="T2" y="T3"/>
                </a:cxn>
                <a:cxn ang="0">
                  <a:pos x="T4" y="T5"/>
                </a:cxn>
                <a:cxn ang="0">
                  <a:pos x="T6" y="T7"/>
                </a:cxn>
                <a:cxn ang="0">
                  <a:pos x="T8" y="T9"/>
                </a:cxn>
              </a:cxnLst>
              <a:rect l="0" t="0" r="r" b="b"/>
              <a:pathLst>
                <a:path w="78" h="78">
                  <a:moveTo>
                    <a:pt x="21" y="0"/>
                  </a:moveTo>
                  <a:lnTo>
                    <a:pt x="0" y="28"/>
                  </a:lnTo>
                  <a:lnTo>
                    <a:pt x="63" y="78"/>
                  </a:lnTo>
                  <a:lnTo>
                    <a:pt x="78" y="52"/>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4" name="Freeform 152">
              <a:extLst>
                <a:ext uri="{FF2B5EF4-FFF2-40B4-BE49-F238E27FC236}">
                  <a16:creationId xmlns:a16="http://schemas.microsoft.com/office/drawing/2014/main" id="{E8ADD750-2F58-1C72-411A-511287A09887}"/>
                </a:ext>
              </a:extLst>
            </p:cNvPr>
            <p:cNvSpPr>
              <a:spLocks/>
            </p:cNvSpPr>
            <p:nvPr/>
          </p:nvSpPr>
          <p:spPr bwMode="auto">
            <a:xfrm>
              <a:off x="-1482725" y="4024314"/>
              <a:ext cx="25400" cy="15875"/>
            </a:xfrm>
            <a:custGeom>
              <a:avLst/>
              <a:gdLst>
                <a:gd name="T0" fmla="*/ 0 w 49"/>
                <a:gd name="T1" fmla="*/ 0 h 29"/>
                <a:gd name="T2" fmla="*/ 0 w 49"/>
                <a:gd name="T3" fmla="*/ 29 h 29"/>
                <a:gd name="T4" fmla="*/ 38 w 49"/>
                <a:gd name="T5" fmla="*/ 29 h 29"/>
                <a:gd name="T6" fmla="*/ 49 w 49"/>
                <a:gd name="T7" fmla="*/ 0 h 29"/>
                <a:gd name="T8" fmla="*/ 0 w 49"/>
                <a:gd name="T9" fmla="*/ 0 h 29"/>
              </a:gdLst>
              <a:ahLst/>
              <a:cxnLst>
                <a:cxn ang="0">
                  <a:pos x="T0" y="T1"/>
                </a:cxn>
                <a:cxn ang="0">
                  <a:pos x="T2" y="T3"/>
                </a:cxn>
                <a:cxn ang="0">
                  <a:pos x="T4" y="T5"/>
                </a:cxn>
                <a:cxn ang="0">
                  <a:pos x="T6" y="T7"/>
                </a:cxn>
                <a:cxn ang="0">
                  <a:pos x="T8" y="T9"/>
                </a:cxn>
              </a:cxnLst>
              <a:rect l="0" t="0" r="r" b="b"/>
              <a:pathLst>
                <a:path w="49" h="29">
                  <a:moveTo>
                    <a:pt x="0" y="0"/>
                  </a:moveTo>
                  <a:lnTo>
                    <a:pt x="0" y="29"/>
                  </a:lnTo>
                  <a:lnTo>
                    <a:pt x="38" y="29"/>
                  </a:lnTo>
                  <a:lnTo>
                    <a:pt x="49" y="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5" name="Freeform 153">
              <a:extLst>
                <a:ext uri="{FF2B5EF4-FFF2-40B4-BE49-F238E27FC236}">
                  <a16:creationId xmlns:a16="http://schemas.microsoft.com/office/drawing/2014/main" id="{588B1BF0-FC79-6911-E270-C080CDD9DC38}"/>
                </a:ext>
              </a:extLst>
            </p:cNvPr>
            <p:cNvSpPr>
              <a:spLocks/>
            </p:cNvSpPr>
            <p:nvPr/>
          </p:nvSpPr>
          <p:spPr bwMode="auto">
            <a:xfrm>
              <a:off x="-1222375" y="3925889"/>
              <a:ext cx="153988" cy="176213"/>
            </a:xfrm>
            <a:custGeom>
              <a:avLst/>
              <a:gdLst>
                <a:gd name="T0" fmla="*/ 292 w 292"/>
                <a:gd name="T1" fmla="*/ 0 h 334"/>
                <a:gd name="T2" fmla="*/ 232 w 292"/>
                <a:gd name="T3" fmla="*/ 24 h 334"/>
                <a:gd name="T4" fmla="*/ 103 w 292"/>
                <a:gd name="T5" fmla="*/ 11 h 334"/>
                <a:gd name="T6" fmla="*/ 52 w 292"/>
                <a:gd name="T7" fmla="*/ 47 h 334"/>
                <a:gd name="T8" fmla="*/ 33 w 292"/>
                <a:gd name="T9" fmla="*/ 122 h 334"/>
                <a:gd name="T10" fmla="*/ 0 w 292"/>
                <a:gd name="T11" fmla="*/ 232 h 334"/>
                <a:gd name="T12" fmla="*/ 33 w 292"/>
                <a:gd name="T13" fmla="*/ 245 h 334"/>
                <a:gd name="T14" fmla="*/ 33 w 292"/>
                <a:gd name="T15" fmla="*/ 327 h 334"/>
                <a:gd name="T16" fmla="*/ 81 w 292"/>
                <a:gd name="T17" fmla="*/ 334 h 334"/>
                <a:gd name="T18" fmla="*/ 90 w 292"/>
                <a:gd name="T19" fmla="*/ 202 h 334"/>
                <a:gd name="T20" fmla="*/ 105 w 292"/>
                <a:gd name="T21" fmla="*/ 216 h 334"/>
                <a:gd name="T22" fmla="*/ 131 w 292"/>
                <a:gd name="T23" fmla="*/ 305 h 334"/>
                <a:gd name="T24" fmla="*/ 212 w 292"/>
                <a:gd name="T25" fmla="*/ 262 h 334"/>
                <a:gd name="T26" fmla="*/ 129 w 292"/>
                <a:gd name="T27" fmla="*/ 167 h 334"/>
                <a:gd name="T28" fmla="*/ 221 w 292"/>
                <a:gd name="T29" fmla="*/ 122 h 334"/>
                <a:gd name="T30" fmla="*/ 215 w 292"/>
                <a:gd name="T31" fmla="*/ 89 h 334"/>
                <a:gd name="T32" fmla="*/ 105 w 292"/>
                <a:gd name="T33" fmla="*/ 138 h 334"/>
                <a:gd name="T34" fmla="*/ 64 w 292"/>
                <a:gd name="T35" fmla="*/ 83 h 334"/>
                <a:gd name="T36" fmla="*/ 97 w 292"/>
                <a:gd name="T37" fmla="*/ 47 h 334"/>
                <a:gd name="T38" fmla="*/ 166 w 292"/>
                <a:gd name="T39" fmla="*/ 47 h 334"/>
                <a:gd name="T40" fmla="*/ 237 w 292"/>
                <a:gd name="T41" fmla="*/ 70 h 334"/>
                <a:gd name="T42" fmla="*/ 292 w 292"/>
                <a:gd name="T43" fmla="*/ 24 h 334"/>
                <a:gd name="T44" fmla="*/ 292 w 292"/>
                <a:gd name="T45"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334">
                  <a:moveTo>
                    <a:pt x="292" y="0"/>
                  </a:moveTo>
                  <a:lnTo>
                    <a:pt x="232" y="24"/>
                  </a:lnTo>
                  <a:lnTo>
                    <a:pt x="103" y="11"/>
                  </a:lnTo>
                  <a:lnTo>
                    <a:pt x="52" y="47"/>
                  </a:lnTo>
                  <a:lnTo>
                    <a:pt x="33" y="122"/>
                  </a:lnTo>
                  <a:lnTo>
                    <a:pt x="0" y="232"/>
                  </a:lnTo>
                  <a:lnTo>
                    <a:pt x="33" y="245"/>
                  </a:lnTo>
                  <a:lnTo>
                    <a:pt x="33" y="327"/>
                  </a:lnTo>
                  <a:lnTo>
                    <a:pt x="81" y="334"/>
                  </a:lnTo>
                  <a:lnTo>
                    <a:pt x="90" y="202"/>
                  </a:lnTo>
                  <a:lnTo>
                    <a:pt x="105" y="216"/>
                  </a:lnTo>
                  <a:lnTo>
                    <a:pt x="131" y="305"/>
                  </a:lnTo>
                  <a:lnTo>
                    <a:pt x="212" y="262"/>
                  </a:lnTo>
                  <a:lnTo>
                    <a:pt x="129" y="167"/>
                  </a:lnTo>
                  <a:lnTo>
                    <a:pt x="221" y="122"/>
                  </a:lnTo>
                  <a:lnTo>
                    <a:pt x="215" y="89"/>
                  </a:lnTo>
                  <a:lnTo>
                    <a:pt x="105" y="138"/>
                  </a:lnTo>
                  <a:lnTo>
                    <a:pt x="64" y="83"/>
                  </a:lnTo>
                  <a:lnTo>
                    <a:pt x="97" y="47"/>
                  </a:lnTo>
                  <a:lnTo>
                    <a:pt x="166" y="47"/>
                  </a:lnTo>
                  <a:lnTo>
                    <a:pt x="237" y="70"/>
                  </a:lnTo>
                  <a:lnTo>
                    <a:pt x="292" y="24"/>
                  </a:lnTo>
                  <a:lnTo>
                    <a:pt x="292"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6" name="Freeform 154">
              <a:extLst>
                <a:ext uri="{FF2B5EF4-FFF2-40B4-BE49-F238E27FC236}">
                  <a16:creationId xmlns:a16="http://schemas.microsoft.com/office/drawing/2014/main" id="{1DE6E40A-DB71-3D79-835C-FCC7D225D2CD}"/>
                </a:ext>
              </a:extLst>
            </p:cNvPr>
            <p:cNvSpPr>
              <a:spLocks/>
            </p:cNvSpPr>
            <p:nvPr/>
          </p:nvSpPr>
          <p:spPr bwMode="auto">
            <a:xfrm>
              <a:off x="-1014413" y="3903664"/>
              <a:ext cx="34925" cy="84138"/>
            </a:xfrm>
            <a:custGeom>
              <a:avLst/>
              <a:gdLst>
                <a:gd name="T0" fmla="*/ 48 w 65"/>
                <a:gd name="T1" fmla="*/ 0 h 161"/>
                <a:gd name="T2" fmla="*/ 20 w 65"/>
                <a:gd name="T3" fmla="*/ 14 h 161"/>
                <a:gd name="T4" fmla="*/ 0 w 65"/>
                <a:gd name="T5" fmla="*/ 29 h 161"/>
                <a:gd name="T6" fmla="*/ 0 w 65"/>
                <a:gd name="T7" fmla="*/ 112 h 161"/>
                <a:gd name="T8" fmla="*/ 48 w 65"/>
                <a:gd name="T9" fmla="*/ 161 h 161"/>
                <a:gd name="T10" fmla="*/ 48 w 65"/>
                <a:gd name="T11" fmla="*/ 136 h 161"/>
                <a:gd name="T12" fmla="*/ 23 w 65"/>
                <a:gd name="T13" fmla="*/ 89 h 161"/>
                <a:gd name="T14" fmla="*/ 65 w 65"/>
                <a:gd name="T15" fmla="*/ 89 h 161"/>
                <a:gd name="T16" fmla="*/ 65 w 65"/>
                <a:gd name="T17" fmla="*/ 42 h 161"/>
                <a:gd name="T18" fmla="*/ 32 w 65"/>
                <a:gd name="T19" fmla="*/ 42 h 161"/>
                <a:gd name="T20" fmla="*/ 48 w 65"/>
                <a:gd name="T2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61">
                  <a:moveTo>
                    <a:pt x="48" y="0"/>
                  </a:moveTo>
                  <a:lnTo>
                    <a:pt x="20" y="14"/>
                  </a:lnTo>
                  <a:lnTo>
                    <a:pt x="0" y="29"/>
                  </a:lnTo>
                  <a:lnTo>
                    <a:pt x="0" y="112"/>
                  </a:lnTo>
                  <a:lnTo>
                    <a:pt x="48" y="161"/>
                  </a:lnTo>
                  <a:lnTo>
                    <a:pt x="48" y="136"/>
                  </a:lnTo>
                  <a:lnTo>
                    <a:pt x="23" y="89"/>
                  </a:lnTo>
                  <a:lnTo>
                    <a:pt x="65" y="89"/>
                  </a:lnTo>
                  <a:lnTo>
                    <a:pt x="65" y="42"/>
                  </a:lnTo>
                  <a:lnTo>
                    <a:pt x="32" y="42"/>
                  </a:lnTo>
                  <a:lnTo>
                    <a:pt x="4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7" name="Freeform 155">
              <a:extLst>
                <a:ext uri="{FF2B5EF4-FFF2-40B4-BE49-F238E27FC236}">
                  <a16:creationId xmlns:a16="http://schemas.microsoft.com/office/drawing/2014/main" id="{07919810-5FF8-F6C6-E19C-2A6BFD88B037}"/>
                </a:ext>
              </a:extLst>
            </p:cNvPr>
            <p:cNvSpPr>
              <a:spLocks/>
            </p:cNvSpPr>
            <p:nvPr/>
          </p:nvSpPr>
          <p:spPr bwMode="auto">
            <a:xfrm>
              <a:off x="-1057275" y="4032251"/>
              <a:ext cx="36513" cy="25400"/>
            </a:xfrm>
            <a:custGeom>
              <a:avLst/>
              <a:gdLst>
                <a:gd name="T0" fmla="*/ 43 w 69"/>
                <a:gd name="T1" fmla="*/ 0 h 47"/>
                <a:gd name="T2" fmla="*/ 0 w 69"/>
                <a:gd name="T3" fmla="*/ 14 h 47"/>
                <a:gd name="T4" fmla="*/ 22 w 69"/>
                <a:gd name="T5" fmla="*/ 47 h 47"/>
                <a:gd name="T6" fmla="*/ 69 w 69"/>
                <a:gd name="T7" fmla="*/ 47 h 47"/>
                <a:gd name="T8" fmla="*/ 43 w 69"/>
                <a:gd name="T9" fmla="*/ 0 h 47"/>
              </a:gdLst>
              <a:ahLst/>
              <a:cxnLst>
                <a:cxn ang="0">
                  <a:pos x="T0" y="T1"/>
                </a:cxn>
                <a:cxn ang="0">
                  <a:pos x="T2" y="T3"/>
                </a:cxn>
                <a:cxn ang="0">
                  <a:pos x="T4" y="T5"/>
                </a:cxn>
                <a:cxn ang="0">
                  <a:pos x="T6" y="T7"/>
                </a:cxn>
                <a:cxn ang="0">
                  <a:pos x="T8" y="T9"/>
                </a:cxn>
              </a:cxnLst>
              <a:rect l="0" t="0" r="r" b="b"/>
              <a:pathLst>
                <a:path w="69" h="47">
                  <a:moveTo>
                    <a:pt x="43" y="0"/>
                  </a:moveTo>
                  <a:lnTo>
                    <a:pt x="0" y="14"/>
                  </a:lnTo>
                  <a:lnTo>
                    <a:pt x="22" y="47"/>
                  </a:lnTo>
                  <a:lnTo>
                    <a:pt x="69" y="47"/>
                  </a:lnTo>
                  <a:lnTo>
                    <a:pt x="4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8" name="Freeform 156">
              <a:extLst>
                <a:ext uri="{FF2B5EF4-FFF2-40B4-BE49-F238E27FC236}">
                  <a16:creationId xmlns:a16="http://schemas.microsoft.com/office/drawing/2014/main" id="{82119C12-AAEB-986A-D818-9D9A42F2187F}"/>
                </a:ext>
              </a:extLst>
            </p:cNvPr>
            <p:cNvSpPr>
              <a:spLocks/>
            </p:cNvSpPr>
            <p:nvPr/>
          </p:nvSpPr>
          <p:spPr bwMode="auto">
            <a:xfrm>
              <a:off x="-1006475" y="4024314"/>
              <a:ext cx="76200" cy="33338"/>
            </a:xfrm>
            <a:custGeom>
              <a:avLst/>
              <a:gdLst>
                <a:gd name="T0" fmla="*/ 0 w 144"/>
                <a:gd name="T1" fmla="*/ 15 h 62"/>
                <a:gd name="T2" fmla="*/ 10 w 144"/>
                <a:gd name="T3" fmla="*/ 62 h 62"/>
                <a:gd name="T4" fmla="*/ 81 w 144"/>
                <a:gd name="T5" fmla="*/ 39 h 62"/>
                <a:gd name="T6" fmla="*/ 144 w 144"/>
                <a:gd name="T7" fmla="*/ 62 h 62"/>
                <a:gd name="T8" fmla="*/ 123 w 144"/>
                <a:gd name="T9" fmla="*/ 15 h 62"/>
                <a:gd name="T10" fmla="*/ 72 w 144"/>
                <a:gd name="T11" fmla="*/ 0 h 62"/>
                <a:gd name="T12" fmla="*/ 0 w 144"/>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144" h="62">
                  <a:moveTo>
                    <a:pt x="0" y="15"/>
                  </a:moveTo>
                  <a:lnTo>
                    <a:pt x="10" y="62"/>
                  </a:lnTo>
                  <a:lnTo>
                    <a:pt x="81" y="39"/>
                  </a:lnTo>
                  <a:lnTo>
                    <a:pt x="144" y="62"/>
                  </a:lnTo>
                  <a:lnTo>
                    <a:pt x="123" y="15"/>
                  </a:lnTo>
                  <a:lnTo>
                    <a:pt x="72" y="0"/>
                  </a:lnTo>
                  <a:lnTo>
                    <a:pt x="0" y="1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9" name="Freeform 157">
              <a:extLst>
                <a:ext uri="{FF2B5EF4-FFF2-40B4-BE49-F238E27FC236}">
                  <a16:creationId xmlns:a16="http://schemas.microsoft.com/office/drawing/2014/main" id="{1C82A510-2C22-C1CB-44A4-CB68333BE4F5}"/>
                </a:ext>
              </a:extLst>
            </p:cNvPr>
            <p:cNvSpPr>
              <a:spLocks/>
            </p:cNvSpPr>
            <p:nvPr/>
          </p:nvSpPr>
          <p:spPr bwMode="auto">
            <a:xfrm>
              <a:off x="-866775" y="4094164"/>
              <a:ext cx="23813" cy="41275"/>
            </a:xfrm>
            <a:custGeom>
              <a:avLst/>
              <a:gdLst>
                <a:gd name="T0" fmla="*/ 46 w 46"/>
                <a:gd name="T1" fmla="*/ 14 h 78"/>
                <a:gd name="T2" fmla="*/ 30 w 46"/>
                <a:gd name="T3" fmla="*/ 4 h 78"/>
                <a:gd name="T4" fmla="*/ 22 w 46"/>
                <a:gd name="T5" fmla="*/ 0 h 78"/>
                <a:gd name="T6" fmla="*/ 0 w 46"/>
                <a:gd name="T7" fmla="*/ 43 h 78"/>
                <a:gd name="T8" fmla="*/ 11 w 46"/>
                <a:gd name="T9" fmla="*/ 78 h 78"/>
                <a:gd name="T10" fmla="*/ 46 w 46"/>
                <a:gd name="T11" fmla="*/ 14 h 78"/>
              </a:gdLst>
              <a:ahLst/>
              <a:cxnLst>
                <a:cxn ang="0">
                  <a:pos x="T0" y="T1"/>
                </a:cxn>
                <a:cxn ang="0">
                  <a:pos x="T2" y="T3"/>
                </a:cxn>
                <a:cxn ang="0">
                  <a:pos x="T4" y="T5"/>
                </a:cxn>
                <a:cxn ang="0">
                  <a:pos x="T6" y="T7"/>
                </a:cxn>
                <a:cxn ang="0">
                  <a:pos x="T8" y="T9"/>
                </a:cxn>
                <a:cxn ang="0">
                  <a:pos x="T10" y="T11"/>
                </a:cxn>
              </a:cxnLst>
              <a:rect l="0" t="0" r="r" b="b"/>
              <a:pathLst>
                <a:path w="46" h="78">
                  <a:moveTo>
                    <a:pt x="46" y="14"/>
                  </a:moveTo>
                  <a:lnTo>
                    <a:pt x="30" y="4"/>
                  </a:lnTo>
                  <a:lnTo>
                    <a:pt x="22" y="0"/>
                  </a:lnTo>
                  <a:lnTo>
                    <a:pt x="0" y="43"/>
                  </a:lnTo>
                  <a:lnTo>
                    <a:pt x="11" y="78"/>
                  </a:lnTo>
                  <a:lnTo>
                    <a:pt x="46" y="1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0" name="Freeform 158">
              <a:extLst>
                <a:ext uri="{FF2B5EF4-FFF2-40B4-BE49-F238E27FC236}">
                  <a16:creationId xmlns:a16="http://schemas.microsoft.com/office/drawing/2014/main" id="{AB84C496-6453-1B2C-E65A-4F5346BEB777}"/>
                </a:ext>
              </a:extLst>
            </p:cNvPr>
            <p:cNvSpPr>
              <a:spLocks/>
            </p:cNvSpPr>
            <p:nvPr/>
          </p:nvSpPr>
          <p:spPr bwMode="auto">
            <a:xfrm>
              <a:off x="-930275" y="4127501"/>
              <a:ext cx="17463" cy="31750"/>
            </a:xfrm>
            <a:custGeom>
              <a:avLst/>
              <a:gdLst>
                <a:gd name="T0" fmla="*/ 33 w 33"/>
                <a:gd name="T1" fmla="*/ 0 h 59"/>
                <a:gd name="T2" fmla="*/ 0 w 33"/>
                <a:gd name="T3" fmla="*/ 16 h 59"/>
                <a:gd name="T4" fmla="*/ 9 w 33"/>
                <a:gd name="T5" fmla="*/ 59 h 59"/>
                <a:gd name="T6" fmla="*/ 33 w 33"/>
                <a:gd name="T7" fmla="*/ 30 h 59"/>
                <a:gd name="T8" fmla="*/ 33 w 33"/>
                <a:gd name="T9" fmla="*/ 0 h 59"/>
              </a:gdLst>
              <a:ahLst/>
              <a:cxnLst>
                <a:cxn ang="0">
                  <a:pos x="T0" y="T1"/>
                </a:cxn>
                <a:cxn ang="0">
                  <a:pos x="T2" y="T3"/>
                </a:cxn>
                <a:cxn ang="0">
                  <a:pos x="T4" y="T5"/>
                </a:cxn>
                <a:cxn ang="0">
                  <a:pos x="T6" y="T7"/>
                </a:cxn>
                <a:cxn ang="0">
                  <a:pos x="T8" y="T9"/>
                </a:cxn>
              </a:cxnLst>
              <a:rect l="0" t="0" r="r" b="b"/>
              <a:pathLst>
                <a:path w="33" h="59">
                  <a:moveTo>
                    <a:pt x="33" y="0"/>
                  </a:moveTo>
                  <a:lnTo>
                    <a:pt x="0" y="16"/>
                  </a:lnTo>
                  <a:lnTo>
                    <a:pt x="9" y="59"/>
                  </a:lnTo>
                  <a:lnTo>
                    <a:pt x="33" y="30"/>
                  </a:lnTo>
                  <a:lnTo>
                    <a:pt x="3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1" name="Freeform 159">
              <a:extLst>
                <a:ext uri="{FF2B5EF4-FFF2-40B4-BE49-F238E27FC236}">
                  <a16:creationId xmlns:a16="http://schemas.microsoft.com/office/drawing/2014/main" id="{1A0EC53B-036C-5218-EE4A-84D281A2BDAA}"/>
                </a:ext>
              </a:extLst>
            </p:cNvPr>
            <p:cNvSpPr>
              <a:spLocks/>
            </p:cNvSpPr>
            <p:nvPr/>
          </p:nvSpPr>
          <p:spPr bwMode="auto">
            <a:xfrm>
              <a:off x="-1116013" y="4176714"/>
              <a:ext cx="52388" cy="38100"/>
            </a:xfrm>
            <a:custGeom>
              <a:avLst/>
              <a:gdLst>
                <a:gd name="T0" fmla="*/ 24 w 98"/>
                <a:gd name="T1" fmla="*/ 19 h 72"/>
                <a:gd name="T2" fmla="*/ 0 w 98"/>
                <a:gd name="T3" fmla="*/ 72 h 72"/>
                <a:gd name="T4" fmla="*/ 59 w 98"/>
                <a:gd name="T5" fmla="*/ 60 h 72"/>
                <a:gd name="T6" fmla="*/ 98 w 98"/>
                <a:gd name="T7" fmla="*/ 22 h 72"/>
                <a:gd name="T8" fmla="*/ 56 w 98"/>
                <a:gd name="T9" fmla="*/ 0 h 72"/>
                <a:gd name="T10" fmla="*/ 24 w 98"/>
                <a:gd name="T11" fmla="*/ 19 h 72"/>
              </a:gdLst>
              <a:ahLst/>
              <a:cxnLst>
                <a:cxn ang="0">
                  <a:pos x="T0" y="T1"/>
                </a:cxn>
                <a:cxn ang="0">
                  <a:pos x="T2" y="T3"/>
                </a:cxn>
                <a:cxn ang="0">
                  <a:pos x="T4" y="T5"/>
                </a:cxn>
                <a:cxn ang="0">
                  <a:pos x="T6" y="T7"/>
                </a:cxn>
                <a:cxn ang="0">
                  <a:pos x="T8" y="T9"/>
                </a:cxn>
                <a:cxn ang="0">
                  <a:pos x="T10" y="T11"/>
                </a:cxn>
              </a:cxnLst>
              <a:rect l="0" t="0" r="r" b="b"/>
              <a:pathLst>
                <a:path w="98" h="72">
                  <a:moveTo>
                    <a:pt x="24" y="19"/>
                  </a:moveTo>
                  <a:lnTo>
                    <a:pt x="0" y="72"/>
                  </a:lnTo>
                  <a:lnTo>
                    <a:pt x="59" y="60"/>
                  </a:lnTo>
                  <a:lnTo>
                    <a:pt x="98" y="22"/>
                  </a:lnTo>
                  <a:lnTo>
                    <a:pt x="56" y="0"/>
                  </a:lnTo>
                  <a:lnTo>
                    <a:pt x="24"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2" name="Freeform 160">
              <a:extLst>
                <a:ext uri="{FF2B5EF4-FFF2-40B4-BE49-F238E27FC236}">
                  <a16:creationId xmlns:a16="http://schemas.microsoft.com/office/drawing/2014/main" id="{4FDA6242-41E8-480B-C805-DE64A9F8FB7F}"/>
                </a:ext>
              </a:extLst>
            </p:cNvPr>
            <p:cNvSpPr>
              <a:spLocks/>
            </p:cNvSpPr>
            <p:nvPr/>
          </p:nvSpPr>
          <p:spPr bwMode="auto">
            <a:xfrm>
              <a:off x="-935038" y="3968751"/>
              <a:ext cx="241300" cy="214313"/>
            </a:xfrm>
            <a:custGeom>
              <a:avLst/>
              <a:gdLst>
                <a:gd name="T0" fmla="*/ 305 w 457"/>
                <a:gd name="T1" fmla="*/ 38 h 407"/>
                <a:gd name="T2" fmla="*/ 217 w 457"/>
                <a:gd name="T3" fmla="*/ 138 h 407"/>
                <a:gd name="T4" fmla="*/ 163 w 457"/>
                <a:gd name="T5" fmla="*/ 106 h 407"/>
                <a:gd name="T6" fmla="*/ 150 w 457"/>
                <a:gd name="T7" fmla="*/ 28 h 407"/>
                <a:gd name="T8" fmla="*/ 72 w 457"/>
                <a:gd name="T9" fmla="*/ 0 h 407"/>
                <a:gd name="T10" fmla="*/ 0 w 457"/>
                <a:gd name="T11" fmla="*/ 28 h 407"/>
                <a:gd name="T12" fmla="*/ 8 w 457"/>
                <a:gd name="T13" fmla="*/ 53 h 407"/>
                <a:gd name="T14" fmla="*/ 60 w 457"/>
                <a:gd name="T15" fmla="*/ 96 h 407"/>
                <a:gd name="T16" fmla="*/ 127 w 457"/>
                <a:gd name="T17" fmla="*/ 85 h 407"/>
                <a:gd name="T18" fmla="*/ 132 w 457"/>
                <a:gd name="T19" fmla="*/ 106 h 407"/>
                <a:gd name="T20" fmla="*/ 56 w 457"/>
                <a:gd name="T21" fmla="*/ 121 h 407"/>
                <a:gd name="T22" fmla="*/ 90 w 457"/>
                <a:gd name="T23" fmla="*/ 181 h 407"/>
                <a:gd name="T24" fmla="*/ 137 w 457"/>
                <a:gd name="T25" fmla="*/ 145 h 407"/>
                <a:gd name="T26" fmla="*/ 301 w 457"/>
                <a:gd name="T27" fmla="*/ 229 h 407"/>
                <a:gd name="T28" fmla="*/ 352 w 457"/>
                <a:gd name="T29" fmla="*/ 309 h 407"/>
                <a:gd name="T30" fmla="*/ 307 w 457"/>
                <a:gd name="T31" fmla="*/ 371 h 407"/>
                <a:gd name="T32" fmla="*/ 390 w 457"/>
                <a:gd name="T33" fmla="*/ 360 h 407"/>
                <a:gd name="T34" fmla="*/ 450 w 457"/>
                <a:gd name="T35" fmla="*/ 407 h 407"/>
                <a:gd name="T36" fmla="*/ 457 w 457"/>
                <a:gd name="T37" fmla="*/ 98 h 407"/>
                <a:gd name="T38" fmla="*/ 305 w 457"/>
                <a:gd name="T39" fmla="*/ 3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7" h="407">
                  <a:moveTo>
                    <a:pt x="305" y="38"/>
                  </a:moveTo>
                  <a:lnTo>
                    <a:pt x="217" y="138"/>
                  </a:lnTo>
                  <a:lnTo>
                    <a:pt x="163" y="106"/>
                  </a:lnTo>
                  <a:lnTo>
                    <a:pt x="150" y="28"/>
                  </a:lnTo>
                  <a:lnTo>
                    <a:pt x="72" y="0"/>
                  </a:lnTo>
                  <a:lnTo>
                    <a:pt x="0" y="28"/>
                  </a:lnTo>
                  <a:lnTo>
                    <a:pt x="8" y="53"/>
                  </a:lnTo>
                  <a:lnTo>
                    <a:pt x="60" y="96"/>
                  </a:lnTo>
                  <a:lnTo>
                    <a:pt x="127" y="85"/>
                  </a:lnTo>
                  <a:lnTo>
                    <a:pt x="132" y="106"/>
                  </a:lnTo>
                  <a:lnTo>
                    <a:pt x="56" y="121"/>
                  </a:lnTo>
                  <a:lnTo>
                    <a:pt x="90" y="181"/>
                  </a:lnTo>
                  <a:lnTo>
                    <a:pt x="137" y="145"/>
                  </a:lnTo>
                  <a:lnTo>
                    <a:pt x="301" y="229"/>
                  </a:lnTo>
                  <a:lnTo>
                    <a:pt x="352" y="309"/>
                  </a:lnTo>
                  <a:lnTo>
                    <a:pt x="307" y="371"/>
                  </a:lnTo>
                  <a:lnTo>
                    <a:pt x="390" y="360"/>
                  </a:lnTo>
                  <a:lnTo>
                    <a:pt x="450" y="407"/>
                  </a:lnTo>
                  <a:lnTo>
                    <a:pt x="457" y="98"/>
                  </a:lnTo>
                  <a:lnTo>
                    <a:pt x="305" y="3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3" name="Freeform 161">
              <a:extLst>
                <a:ext uri="{FF2B5EF4-FFF2-40B4-BE49-F238E27FC236}">
                  <a16:creationId xmlns:a16="http://schemas.microsoft.com/office/drawing/2014/main" id="{F62ABDDB-D68A-C522-5E11-D9A7C04EC335}"/>
                </a:ext>
              </a:extLst>
            </p:cNvPr>
            <p:cNvSpPr>
              <a:spLocks/>
            </p:cNvSpPr>
            <p:nvPr/>
          </p:nvSpPr>
          <p:spPr bwMode="auto">
            <a:xfrm>
              <a:off x="-1457325" y="3854451"/>
              <a:ext cx="244475" cy="209550"/>
            </a:xfrm>
            <a:custGeom>
              <a:avLst/>
              <a:gdLst>
                <a:gd name="T0" fmla="*/ 415 w 463"/>
                <a:gd name="T1" fmla="*/ 91 h 395"/>
                <a:gd name="T2" fmla="*/ 389 w 463"/>
                <a:gd name="T3" fmla="*/ 48 h 395"/>
                <a:gd name="T4" fmla="*/ 410 w 463"/>
                <a:gd name="T5" fmla="*/ 10 h 395"/>
                <a:gd name="T6" fmla="*/ 330 w 463"/>
                <a:gd name="T7" fmla="*/ 0 h 395"/>
                <a:gd name="T8" fmla="*/ 278 w 463"/>
                <a:gd name="T9" fmla="*/ 140 h 395"/>
                <a:gd name="T10" fmla="*/ 101 w 463"/>
                <a:gd name="T11" fmla="*/ 172 h 395"/>
                <a:gd name="T12" fmla="*/ 65 w 463"/>
                <a:gd name="T13" fmla="*/ 120 h 395"/>
                <a:gd name="T14" fmla="*/ 40 w 463"/>
                <a:gd name="T15" fmla="*/ 114 h 395"/>
                <a:gd name="T16" fmla="*/ 33 w 463"/>
                <a:gd name="T17" fmla="*/ 121 h 395"/>
                <a:gd name="T18" fmla="*/ 9 w 463"/>
                <a:gd name="T19" fmla="*/ 159 h 395"/>
                <a:gd name="T20" fmla="*/ 0 w 463"/>
                <a:gd name="T21" fmla="*/ 178 h 395"/>
                <a:gd name="T22" fmla="*/ 4 w 463"/>
                <a:gd name="T23" fmla="*/ 179 h 395"/>
                <a:gd name="T24" fmla="*/ 10 w 463"/>
                <a:gd name="T25" fmla="*/ 183 h 395"/>
                <a:gd name="T26" fmla="*/ 34 w 463"/>
                <a:gd name="T27" fmla="*/ 231 h 395"/>
                <a:gd name="T28" fmla="*/ 75 w 463"/>
                <a:gd name="T29" fmla="*/ 326 h 395"/>
                <a:gd name="T30" fmla="*/ 84 w 463"/>
                <a:gd name="T31" fmla="*/ 348 h 395"/>
                <a:gd name="T32" fmla="*/ 249 w 463"/>
                <a:gd name="T33" fmla="*/ 361 h 395"/>
                <a:gd name="T34" fmla="*/ 271 w 463"/>
                <a:gd name="T35" fmla="*/ 395 h 395"/>
                <a:gd name="T36" fmla="*/ 329 w 463"/>
                <a:gd name="T37" fmla="*/ 361 h 395"/>
                <a:gd name="T38" fmla="*/ 352 w 463"/>
                <a:gd name="T39" fmla="*/ 277 h 395"/>
                <a:gd name="T40" fmla="*/ 402 w 463"/>
                <a:gd name="T41" fmla="*/ 173 h 395"/>
                <a:gd name="T42" fmla="*/ 463 w 463"/>
                <a:gd name="T43" fmla="*/ 163 h 395"/>
                <a:gd name="T44" fmla="*/ 407 w 463"/>
                <a:gd name="T45" fmla="*/ 113 h 395"/>
                <a:gd name="T46" fmla="*/ 415 w 463"/>
                <a:gd name="T4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3" h="395">
                  <a:moveTo>
                    <a:pt x="415" y="91"/>
                  </a:moveTo>
                  <a:lnTo>
                    <a:pt x="389" y="48"/>
                  </a:lnTo>
                  <a:lnTo>
                    <a:pt x="410" y="10"/>
                  </a:lnTo>
                  <a:lnTo>
                    <a:pt x="330" y="0"/>
                  </a:lnTo>
                  <a:lnTo>
                    <a:pt x="278" y="140"/>
                  </a:lnTo>
                  <a:lnTo>
                    <a:pt x="101" y="172"/>
                  </a:lnTo>
                  <a:lnTo>
                    <a:pt x="65" y="120"/>
                  </a:lnTo>
                  <a:lnTo>
                    <a:pt x="40" y="114"/>
                  </a:lnTo>
                  <a:lnTo>
                    <a:pt x="33" y="121"/>
                  </a:lnTo>
                  <a:lnTo>
                    <a:pt x="9" y="159"/>
                  </a:lnTo>
                  <a:lnTo>
                    <a:pt x="0" y="178"/>
                  </a:lnTo>
                  <a:lnTo>
                    <a:pt x="4" y="179"/>
                  </a:lnTo>
                  <a:lnTo>
                    <a:pt x="10" y="183"/>
                  </a:lnTo>
                  <a:lnTo>
                    <a:pt x="34" y="231"/>
                  </a:lnTo>
                  <a:lnTo>
                    <a:pt x="75" y="326"/>
                  </a:lnTo>
                  <a:lnTo>
                    <a:pt x="84" y="348"/>
                  </a:lnTo>
                  <a:lnTo>
                    <a:pt x="249" y="361"/>
                  </a:lnTo>
                  <a:lnTo>
                    <a:pt x="271" y="395"/>
                  </a:lnTo>
                  <a:lnTo>
                    <a:pt x="329" y="361"/>
                  </a:lnTo>
                  <a:lnTo>
                    <a:pt x="352" y="277"/>
                  </a:lnTo>
                  <a:lnTo>
                    <a:pt x="402" y="173"/>
                  </a:lnTo>
                  <a:lnTo>
                    <a:pt x="463" y="163"/>
                  </a:lnTo>
                  <a:lnTo>
                    <a:pt x="407" y="113"/>
                  </a:lnTo>
                  <a:lnTo>
                    <a:pt x="415" y="9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4" name="Freeform 162">
              <a:extLst>
                <a:ext uri="{FF2B5EF4-FFF2-40B4-BE49-F238E27FC236}">
                  <a16:creationId xmlns:a16="http://schemas.microsoft.com/office/drawing/2014/main" id="{D7D5FD0A-A2C2-47EC-BF12-18EA7E7504FF}"/>
                </a:ext>
              </a:extLst>
            </p:cNvPr>
            <p:cNvSpPr>
              <a:spLocks/>
            </p:cNvSpPr>
            <p:nvPr/>
          </p:nvSpPr>
          <p:spPr bwMode="auto">
            <a:xfrm>
              <a:off x="-1211263" y="3489326"/>
              <a:ext cx="153988" cy="249238"/>
            </a:xfrm>
            <a:custGeom>
              <a:avLst/>
              <a:gdLst>
                <a:gd name="T0" fmla="*/ 126 w 293"/>
                <a:gd name="T1" fmla="*/ 102 h 471"/>
                <a:gd name="T2" fmla="*/ 39 w 293"/>
                <a:gd name="T3" fmla="*/ 0 h 471"/>
                <a:gd name="T4" fmla="*/ 13 w 293"/>
                <a:gd name="T5" fmla="*/ 40 h 471"/>
                <a:gd name="T6" fmla="*/ 0 w 293"/>
                <a:gd name="T7" fmla="*/ 158 h 471"/>
                <a:gd name="T8" fmla="*/ 44 w 293"/>
                <a:gd name="T9" fmla="*/ 217 h 471"/>
                <a:gd name="T10" fmla="*/ 81 w 293"/>
                <a:gd name="T11" fmla="*/ 247 h 471"/>
                <a:gd name="T12" fmla="*/ 149 w 293"/>
                <a:gd name="T13" fmla="*/ 263 h 471"/>
                <a:gd name="T14" fmla="*/ 205 w 293"/>
                <a:gd name="T15" fmla="*/ 314 h 471"/>
                <a:gd name="T16" fmla="*/ 244 w 293"/>
                <a:gd name="T17" fmla="*/ 350 h 471"/>
                <a:gd name="T18" fmla="*/ 217 w 293"/>
                <a:gd name="T19" fmla="*/ 350 h 471"/>
                <a:gd name="T20" fmla="*/ 181 w 293"/>
                <a:gd name="T21" fmla="*/ 416 h 471"/>
                <a:gd name="T22" fmla="*/ 166 w 293"/>
                <a:gd name="T23" fmla="*/ 353 h 471"/>
                <a:gd name="T24" fmla="*/ 123 w 293"/>
                <a:gd name="T25" fmla="*/ 340 h 471"/>
                <a:gd name="T26" fmla="*/ 123 w 293"/>
                <a:gd name="T27" fmla="*/ 400 h 471"/>
                <a:gd name="T28" fmla="*/ 155 w 293"/>
                <a:gd name="T29" fmla="*/ 386 h 471"/>
                <a:gd name="T30" fmla="*/ 137 w 293"/>
                <a:gd name="T31" fmla="*/ 445 h 471"/>
                <a:gd name="T32" fmla="*/ 181 w 293"/>
                <a:gd name="T33" fmla="*/ 471 h 471"/>
                <a:gd name="T34" fmla="*/ 214 w 293"/>
                <a:gd name="T35" fmla="*/ 416 h 471"/>
                <a:gd name="T36" fmla="*/ 225 w 293"/>
                <a:gd name="T37" fmla="*/ 445 h 471"/>
                <a:gd name="T38" fmla="*/ 256 w 293"/>
                <a:gd name="T39" fmla="*/ 432 h 471"/>
                <a:gd name="T40" fmla="*/ 231 w 293"/>
                <a:gd name="T41" fmla="*/ 379 h 471"/>
                <a:gd name="T42" fmla="*/ 272 w 293"/>
                <a:gd name="T43" fmla="*/ 381 h 471"/>
                <a:gd name="T44" fmla="*/ 293 w 293"/>
                <a:gd name="T45" fmla="*/ 373 h 471"/>
                <a:gd name="T46" fmla="*/ 272 w 293"/>
                <a:gd name="T47" fmla="*/ 296 h 471"/>
                <a:gd name="T48" fmla="*/ 199 w 293"/>
                <a:gd name="T49" fmla="*/ 285 h 471"/>
                <a:gd name="T50" fmla="*/ 181 w 293"/>
                <a:gd name="T51" fmla="*/ 234 h 471"/>
                <a:gd name="T52" fmla="*/ 136 w 293"/>
                <a:gd name="T53" fmla="*/ 211 h 471"/>
                <a:gd name="T54" fmla="*/ 91 w 293"/>
                <a:gd name="T55" fmla="*/ 211 h 471"/>
                <a:gd name="T56" fmla="*/ 81 w 293"/>
                <a:gd name="T57" fmla="*/ 157 h 471"/>
                <a:gd name="T58" fmla="*/ 126 w 293"/>
                <a:gd name="T59" fmla="*/ 10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471">
                  <a:moveTo>
                    <a:pt x="126" y="102"/>
                  </a:moveTo>
                  <a:lnTo>
                    <a:pt x="39" y="0"/>
                  </a:lnTo>
                  <a:lnTo>
                    <a:pt x="13" y="40"/>
                  </a:lnTo>
                  <a:lnTo>
                    <a:pt x="0" y="158"/>
                  </a:lnTo>
                  <a:lnTo>
                    <a:pt x="44" y="217"/>
                  </a:lnTo>
                  <a:lnTo>
                    <a:pt x="81" y="247"/>
                  </a:lnTo>
                  <a:lnTo>
                    <a:pt x="149" y="263"/>
                  </a:lnTo>
                  <a:lnTo>
                    <a:pt x="205" y="314"/>
                  </a:lnTo>
                  <a:lnTo>
                    <a:pt x="244" y="350"/>
                  </a:lnTo>
                  <a:lnTo>
                    <a:pt x="217" y="350"/>
                  </a:lnTo>
                  <a:lnTo>
                    <a:pt x="181" y="416"/>
                  </a:lnTo>
                  <a:lnTo>
                    <a:pt x="166" y="353"/>
                  </a:lnTo>
                  <a:lnTo>
                    <a:pt x="123" y="340"/>
                  </a:lnTo>
                  <a:lnTo>
                    <a:pt x="123" y="400"/>
                  </a:lnTo>
                  <a:lnTo>
                    <a:pt x="155" y="386"/>
                  </a:lnTo>
                  <a:lnTo>
                    <a:pt x="137" y="445"/>
                  </a:lnTo>
                  <a:lnTo>
                    <a:pt x="181" y="471"/>
                  </a:lnTo>
                  <a:lnTo>
                    <a:pt x="214" y="416"/>
                  </a:lnTo>
                  <a:lnTo>
                    <a:pt x="225" y="445"/>
                  </a:lnTo>
                  <a:lnTo>
                    <a:pt x="256" y="432"/>
                  </a:lnTo>
                  <a:lnTo>
                    <a:pt x="231" y="379"/>
                  </a:lnTo>
                  <a:lnTo>
                    <a:pt x="272" y="381"/>
                  </a:lnTo>
                  <a:lnTo>
                    <a:pt x="293" y="373"/>
                  </a:lnTo>
                  <a:lnTo>
                    <a:pt x="272" y="296"/>
                  </a:lnTo>
                  <a:lnTo>
                    <a:pt x="199" y="285"/>
                  </a:lnTo>
                  <a:lnTo>
                    <a:pt x="181" y="234"/>
                  </a:lnTo>
                  <a:lnTo>
                    <a:pt x="136" y="211"/>
                  </a:lnTo>
                  <a:lnTo>
                    <a:pt x="91" y="211"/>
                  </a:lnTo>
                  <a:lnTo>
                    <a:pt x="81" y="157"/>
                  </a:lnTo>
                  <a:lnTo>
                    <a:pt x="126" y="102"/>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5" name="Freeform 163">
              <a:extLst>
                <a:ext uri="{FF2B5EF4-FFF2-40B4-BE49-F238E27FC236}">
                  <a16:creationId xmlns:a16="http://schemas.microsoft.com/office/drawing/2014/main" id="{BDD99ED4-2881-C8EF-C0B1-8922D95BDEC5}"/>
                </a:ext>
              </a:extLst>
            </p:cNvPr>
            <p:cNvSpPr>
              <a:spLocks/>
            </p:cNvSpPr>
            <p:nvPr/>
          </p:nvSpPr>
          <p:spPr bwMode="auto">
            <a:xfrm>
              <a:off x="-1144588" y="3717926"/>
              <a:ext cx="112713" cy="104775"/>
            </a:xfrm>
            <a:custGeom>
              <a:avLst/>
              <a:gdLst>
                <a:gd name="T0" fmla="*/ 146 w 213"/>
                <a:gd name="T1" fmla="*/ 0 h 196"/>
                <a:gd name="T2" fmla="*/ 91 w 213"/>
                <a:gd name="T3" fmla="*/ 81 h 196"/>
                <a:gd name="T4" fmla="*/ 71 w 213"/>
                <a:gd name="T5" fmla="*/ 61 h 196"/>
                <a:gd name="T6" fmla="*/ 0 w 213"/>
                <a:gd name="T7" fmla="*/ 104 h 196"/>
                <a:gd name="T8" fmla="*/ 0 w 213"/>
                <a:gd name="T9" fmla="*/ 146 h 196"/>
                <a:gd name="T10" fmla="*/ 20 w 213"/>
                <a:gd name="T11" fmla="*/ 146 h 196"/>
                <a:gd name="T12" fmla="*/ 40 w 213"/>
                <a:gd name="T13" fmla="*/ 110 h 196"/>
                <a:gd name="T14" fmla="*/ 92 w 213"/>
                <a:gd name="T15" fmla="*/ 110 h 196"/>
                <a:gd name="T16" fmla="*/ 97 w 213"/>
                <a:gd name="T17" fmla="*/ 169 h 196"/>
                <a:gd name="T18" fmla="*/ 146 w 213"/>
                <a:gd name="T19" fmla="*/ 196 h 196"/>
                <a:gd name="T20" fmla="*/ 167 w 213"/>
                <a:gd name="T21" fmla="*/ 157 h 196"/>
                <a:gd name="T22" fmla="*/ 167 w 213"/>
                <a:gd name="T23" fmla="*/ 116 h 196"/>
                <a:gd name="T24" fmla="*/ 213 w 213"/>
                <a:gd name="T25" fmla="*/ 129 h 196"/>
                <a:gd name="T26" fmla="*/ 193 w 213"/>
                <a:gd name="T27" fmla="*/ 38 h 196"/>
                <a:gd name="T28" fmla="*/ 146 w 213"/>
                <a:gd name="T2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196">
                  <a:moveTo>
                    <a:pt x="146" y="0"/>
                  </a:moveTo>
                  <a:lnTo>
                    <a:pt x="91" y="81"/>
                  </a:lnTo>
                  <a:lnTo>
                    <a:pt x="71" y="61"/>
                  </a:lnTo>
                  <a:lnTo>
                    <a:pt x="0" y="104"/>
                  </a:lnTo>
                  <a:lnTo>
                    <a:pt x="0" y="146"/>
                  </a:lnTo>
                  <a:lnTo>
                    <a:pt x="20" y="146"/>
                  </a:lnTo>
                  <a:lnTo>
                    <a:pt x="40" y="110"/>
                  </a:lnTo>
                  <a:lnTo>
                    <a:pt x="92" y="110"/>
                  </a:lnTo>
                  <a:lnTo>
                    <a:pt x="97" y="169"/>
                  </a:lnTo>
                  <a:lnTo>
                    <a:pt x="146" y="196"/>
                  </a:lnTo>
                  <a:lnTo>
                    <a:pt x="167" y="157"/>
                  </a:lnTo>
                  <a:lnTo>
                    <a:pt x="167" y="116"/>
                  </a:lnTo>
                  <a:lnTo>
                    <a:pt x="213" y="129"/>
                  </a:lnTo>
                  <a:lnTo>
                    <a:pt x="193" y="38"/>
                  </a:lnTo>
                  <a:lnTo>
                    <a:pt x="146"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6" name="Freeform 164">
              <a:extLst>
                <a:ext uri="{FF2B5EF4-FFF2-40B4-BE49-F238E27FC236}">
                  <a16:creationId xmlns:a16="http://schemas.microsoft.com/office/drawing/2014/main" id="{643F78E8-423B-A863-C03D-F2EAE7BB3B2E}"/>
                </a:ext>
              </a:extLst>
            </p:cNvPr>
            <p:cNvSpPr>
              <a:spLocks/>
            </p:cNvSpPr>
            <p:nvPr/>
          </p:nvSpPr>
          <p:spPr bwMode="auto">
            <a:xfrm>
              <a:off x="-1265238" y="3676651"/>
              <a:ext cx="60325" cy="74613"/>
            </a:xfrm>
            <a:custGeom>
              <a:avLst/>
              <a:gdLst>
                <a:gd name="T0" fmla="*/ 101 w 114"/>
                <a:gd name="T1" fmla="*/ 0 h 141"/>
                <a:gd name="T2" fmla="*/ 114 w 114"/>
                <a:gd name="T3" fmla="*/ 46 h 141"/>
                <a:gd name="T4" fmla="*/ 21 w 114"/>
                <a:gd name="T5" fmla="*/ 141 h 141"/>
                <a:gd name="T6" fmla="*/ 0 w 114"/>
                <a:gd name="T7" fmla="*/ 128 h 141"/>
                <a:gd name="T8" fmla="*/ 101 w 114"/>
                <a:gd name="T9" fmla="*/ 0 h 141"/>
              </a:gdLst>
              <a:ahLst/>
              <a:cxnLst>
                <a:cxn ang="0">
                  <a:pos x="T0" y="T1"/>
                </a:cxn>
                <a:cxn ang="0">
                  <a:pos x="T2" y="T3"/>
                </a:cxn>
                <a:cxn ang="0">
                  <a:pos x="T4" y="T5"/>
                </a:cxn>
                <a:cxn ang="0">
                  <a:pos x="T6" y="T7"/>
                </a:cxn>
                <a:cxn ang="0">
                  <a:pos x="T8" y="T9"/>
                </a:cxn>
              </a:cxnLst>
              <a:rect l="0" t="0" r="r" b="b"/>
              <a:pathLst>
                <a:path w="114" h="141">
                  <a:moveTo>
                    <a:pt x="101" y="0"/>
                  </a:moveTo>
                  <a:lnTo>
                    <a:pt x="114" y="46"/>
                  </a:lnTo>
                  <a:lnTo>
                    <a:pt x="21" y="141"/>
                  </a:lnTo>
                  <a:lnTo>
                    <a:pt x="0" y="128"/>
                  </a:lnTo>
                  <a:lnTo>
                    <a:pt x="10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7" name="Freeform 165">
              <a:extLst>
                <a:ext uri="{FF2B5EF4-FFF2-40B4-BE49-F238E27FC236}">
                  <a16:creationId xmlns:a16="http://schemas.microsoft.com/office/drawing/2014/main" id="{0944CC59-C0AB-EEC7-23BB-AC0EFA7877B6}"/>
                </a:ext>
              </a:extLst>
            </p:cNvPr>
            <p:cNvSpPr>
              <a:spLocks/>
            </p:cNvSpPr>
            <p:nvPr/>
          </p:nvSpPr>
          <p:spPr bwMode="auto">
            <a:xfrm>
              <a:off x="-1196975" y="3621089"/>
              <a:ext cx="38100" cy="41275"/>
            </a:xfrm>
            <a:custGeom>
              <a:avLst/>
              <a:gdLst>
                <a:gd name="T0" fmla="*/ 0 w 72"/>
                <a:gd name="T1" fmla="*/ 0 h 77"/>
                <a:gd name="T2" fmla="*/ 42 w 72"/>
                <a:gd name="T3" fmla="*/ 77 h 77"/>
                <a:gd name="T4" fmla="*/ 72 w 72"/>
                <a:gd name="T5" fmla="*/ 52 h 77"/>
                <a:gd name="T6" fmla="*/ 55 w 72"/>
                <a:gd name="T7" fmla="*/ 13 h 77"/>
                <a:gd name="T8" fmla="*/ 0 w 72"/>
                <a:gd name="T9" fmla="*/ 0 h 77"/>
              </a:gdLst>
              <a:ahLst/>
              <a:cxnLst>
                <a:cxn ang="0">
                  <a:pos x="T0" y="T1"/>
                </a:cxn>
                <a:cxn ang="0">
                  <a:pos x="T2" y="T3"/>
                </a:cxn>
                <a:cxn ang="0">
                  <a:pos x="T4" y="T5"/>
                </a:cxn>
                <a:cxn ang="0">
                  <a:pos x="T6" y="T7"/>
                </a:cxn>
                <a:cxn ang="0">
                  <a:pos x="T8" y="T9"/>
                </a:cxn>
              </a:cxnLst>
              <a:rect l="0" t="0" r="r" b="b"/>
              <a:pathLst>
                <a:path w="72" h="77">
                  <a:moveTo>
                    <a:pt x="0" y="0"/>
                  </a:moveTo>
                  <a:lnTo>
                    <a:pt x="42" y="77"/>
                  </a:lnTo>
                  <a:lnTo>
                    <a:pt x="72" y="52"/>
                  </a:lnTo>
                  <a:lnTo>
                    <a:pt x="55"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8" name="Freeform 166">
              <a:extLst>
                <a:ext uri="{FF2B5EF4-FFF2-40B4-BE49-F238E27FC236}">
                  <a16:creationId xmlns:a16="http://schemas.microsoft.com/office/drawing/2014/main" id="{80477DEB-25B6-7B5A-4A8A-88B0EAA7ED8A}"/>
                </a:ext>
              </a:extLst>
            </p:cNvPr>
            <p:cNvSpPr>
              <a:spLocks/>
            </p:cNvSpPr>
            <p:nvPr/>
          </p:nvSpPr>
          <p:spPr bwMode="auto">
            <a:xfrm>
              <a:off x="-1241425" y="3313114"/>
              <a:ext cx="39688" cy="100013"/>
            </a:xfrm>
            <a:custGeom>
              <a:avLst/>
              <a:gdLst>
                <a:gd name="T0" fmla="*/ 75 w 75"/>
                <a:gd name="T1" fmla="*/ 21 h 190"/>
                <a:gd name="T2" fmla="*/ 42 w 75"/>
                <a:gd name="T3" fmla="*/ 0 h 190"/>
                <a:gd name="T4" fmla="*/ 0 w 75"/>
                <a:gd name="T5" fmla="*/ 66 h 190"/>
                <a:gd name="T6" fmla="*/ 0 w 75"/>
                <a:gd name="T7" fmla="*/ 129 h 190"/>
                <a:gd name="T8" fmla="*/ 26 w 75"/>
                <a:gd name="T9" fmla="*/ 160 h 190"/>
                <a:gd name="T10" fmla="*/ 38 w 75"/>
                <a:gd name="T11" fmla="*/ 190 h 190"/>
                <a:gd name="T12" fmla="*/ 52 w 75"/>
                <a:gd name="T13" fmla="*/ 190 h 190"/>
                <a:gd name="T14" fmla="*/ 38 w 75"/>
                <a:gd name="T15" fmla="*/ 151 h 190"/>
                <a:gd name="T16" fmla="*/ 64 w 75"/>
                <a:gd name="T17" fmla="*/ 118 h 190"/>
                <a:gd name="T18" fmla="*/ 75 w 75"/>
                <a:gd name="T19"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90">
                  <a:moveTo>
                    <a:pt x="75" y="21"/>
                  </a:moveTo>
                  <a:lnTo>
                    <a:pt x="42" y="0"/>
                  </a:lnTo>
                  <a:lnTo>
                    <a:pt x="0" y="66"/>
                  </a:lnTo>
                  <a:lnTo>
                    <a:pt x="0" y="129"/>
                  </a:lnTo>
                  <a:lnTo>
                    <a:pt x="26" y="160"/>
                  </a:lnTo>
                  <a:lnTo>
                    <a:pt x="38" y="190"/>
                  </a:lnTo>
                  <a:lnTo>
                    <a:pt x="52" y="190"/>
                  </a:lnTo>
                  <a:lnTo>
                    <a:pt x="38" y="151"/>
                  </a:lnTo>
                  <a:lnTo>
                    <a:pt x="64" y="118"/>
                  </a:lnTo>
                  <a:lnTo>
                    <a:pt x="75"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9" name="Freeform 167">
              <a:extLst>
                <a:ext uri="{FF2B5EF4-FFF2-40B4-BE49-F238E27FC236}">
                  <a16:creationId xmlns:a16="http://schemas.microsoft.com/office/drawing/2014/main" id="{F2CAC8D0-64DF-3C45-ADF7-BC26D2EF74FD}"/>
                </a:ext>
              </a:extLst>
            </p:cNvPr>
            <p:cNvSpPr>
              <a:spLocks/>
            </p:cNvSpPr>
            <p:nvPr/>
          </p:nvSpPr>
          <p:spPr bwMode="auto">
            <a:xfrm>
              <a:off x="-2138363" y="3724276"/>
              <a:ext cx="47625" cy="98425"/>
            </a:xfrm>
            <a:custGeom>
              <a:avLst/>
              <a:gdLst>
                <a:gd name="T0" fmla="*/ 16 w 92"/>
                <a:gd name="T1" fmla="*/ 0 h 184"/>
                <a:gd name="T2" fmla="*/ 0 w 92"/>
                <a:gd name="T3" fmla="*/ 98 h 184"/>
                <a:gd name="T4" fmla="*/ 26 w 92"/>
                <a:gd name="T5" fmla="*/ 184 h 184"/>
                <a:gd name="T6" fmla="*/ 92 w 92"/>
                <a:gd name="T7" fmla="*/ 145 h 184"/>
                <a:gd name="T8" fmla="*/ 89 w 92"/>
                <a:gd name="T9" fmla="*/ 121 h 184"/>
                <a:gd name="T10" fmla="*/ 92 w 92"/>
                <a:gd name="T11" fmla="*/ 92 h 184"/>
                <a:gd name="T12" fmla="*/ 70 w 92"/>
                <a:gd name="T13" fmla="*/ 50 h 184"/>
                <a:gd name="T14" fmla="*/ 46 w 92"/>
                <a:gd name="T15" fmla="*/ 14 h 184"/>
                <a:gd name="T16" fmla="*/ 16 w 92"/>
                <a:gd name="T1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84">
                  <a:moveTo>
                    <a:pt x="16" y="0"/>
                  </a:moveTo>
                  <a:lnTo>
                    <a:pt x="0" y="98"/>
                  </a:lnTo>
                  <a:lnTo>
                    <a:pt x="26" y="184"/>
                  </a:lnTo>
                  <a:lnTo>
                    <a:pt x="92" y="145"/>
                  </a:lnTo>
                  <a:lnTo>
                    <a:pt x="89" y="121"/>
                  </a:lnTo>
                  <a:lnTo>
                    <a:pt x="92" y="92"/>
                  </a:lnTo>
                  <a:lnTo>
                    <a:pt x="70" y="50"/>
                  </a:lnTo>
                  <a:lnTo>
                    <a:pt x="46" y="14"/>
                  </a:lnTo>
                  <a:lnTo>
                    <a:pt x="16"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0" name="Freeform 168">
              <a:extLst>
                <a:ext uri="{FF2B5EF4-FFF2-40B4-BE49-F238E27FC236}">
                  <a16:creationId xmlns:a16="http://schemas.microsoft.com/office/drawing/2014/main" id="{11BF7CB9-1B94-6E62-E1C4-3900E78913E0}"/>
                </a:ext>
              </a:extLst>
            </p:cNvPr>
            <p:cNvSpPr>
              <a:spLocks/>
            </p:cNvSpPr>
            <p:nvPr/>
          </p:nvSpPr>
          <p:spPr bwMode="auto">
            <a:xfrm>
              <a:off x="-892175" y="2638426"/>
              <a:ext cx="114300" cy="150813"/>
            </a:xfrm>
            <a:custGeom>
              <a:avLst/>
              <a:gdLst>
                <a:gd name="T0" fmla="*/ 217 w 217"/>
                <a:gd name="T1" fmla="*/ 88 h 285"/>
                <a:gd name="T2" fmla="*/ 13 w 217"/>
                <a:gd name="T3" fmla="*/ 0 h 285"/>
                <a:gd name="T4" fmla="*/ 13 w 217"/>
                <a:gd name="T5" fmla="*/ 33 h 285"/>
                <a:gd name="T6" fmla="*/ 32 w 217"/>
                <a:gd name="T7" fmla="*/ 88 h 285"/>
                <a:gd name="T8" fmla="*/ 32 w 217"/>
                <a:gd name="T9" fmla="*/ 147 h 285"/>
                <a:gd name="T10" fmla="*/ 0 w 217"/>
                <a:gd name="T11" fmla="*/ 147 h 285"/>
                <a:gd name="T12" fmla="*/ 0 w 217"/>
                <a:gd name="T13" fmla="*/ 216 h 285"/>
                <a:gd name="T14" fmla="*/ 26 w 217"/>
                <a:gd name="T15" fmla="*/ 285 h 285"/>
                <a:gd name="T16" fmla="*/ 72 w 217"/>
                <a:gd name="T17" fmla="*/ 252 h 285"/>
                <a:gd name="T18" fmla="*/ 32 w 217"/>
                <a:gd name="T19" fmla="*/ 199 h 285"/>
                <a:gd name="T20" fmla="*/ 72 w 217"/>
                <a:gd name="T21" fmla="*/ 193 h 285"/>
                <a:gd name="T22" fmla="*/ 145 w 217"/>
                <a:gd name="T23" fmla="*/ 232 h 285"/>
                <a:gd name="T24" fmla="*/ 160 w 217"/>
                <a:gd name="T25" fmla="*/ 142 h 285"/>
                <a:gd name="T26" fmla="*/ 217 w 217"/>
                <a:gd name="T27" fmla="*/ 142 h 285"/>
                <a:gd name="T28" fmla="*/ 217 w 217"/>
                <a:gd name="T29" fmla="*/ 8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85">
                  <a:moveTo>
                    <a:pt x="217" y="88"/>
                  </a:moveTo>
                  <a:lnTo>
                    <a:pt x="13" y="0"/>
                  </a:lnTo>
                  <a:lnTo>
                    <a:pt x="13" y="33"/>
                  </a:lnTo>
                  <a:lnTo>
                    <a:pt x="32" y="88"/>
                  </a:lnTo>
                  <a:lnTo>
                    <a:pt x="32" y="147"/>
                  </a:lnTo>
                  <a:lnTo>
                    <a:pt x="0" y="147"/>
                  </a:lnTo>
                  <a:lnTo>
                    <a:pt x="0" y="216"/>
                  </a:lnTo>
                  <a:lnTo>
                    <a:pt x="26" y="285"/>
                  </a:lnTo>
                  <a:lnTo>
                    <a:pt x="72" y="252"/>
                  </a:lnTo>
                  <a:lnTo>
                    <a:pt x="32" y="199"/>
                  </a:lnTo>
                  <a:lnTo>
                    <a:pt x="72" y="193"/>
                  </a:lnTo>
                  <a:lnTo>
                    <a:pt x="145" y="232"/>
                  </a:lnTo>
                  <a:lnTo>
                    <a:pt x="160" y="142"/>
                  </a:lnTo>
                  <a:lnTo>
                    <a:pt x="217" y="142"/>
                  </a:lnTo>
                  <a:lnTo>
                    <a:pt x="217" y="88"/>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1" name="Freeform 169">
              <a:extLst>
                <a:ext uri="{FF2B5EF4-FFF2-40B4-BE49-F238E27FC236}">
                  <a16:creationId xmlns:a16="http://schemas.microsoft.com/office/drawing/2014/main" id="{C4879FC0-E066-7EF3-3955-21C7D9F5E792}"/>
                </a:ext>
              </a:extLst>
            </p:cNvPr>
            <p:cNvSpPr>
              <a:spLocks/>
            </p:cNvSpPr>
            <p:nvPr/>
          </p:nvSpPr>
          <p:spPr bwMode="auto">
            <a:xfrm>
              <a:off x="-1050925" y="2789239"/>
              <a:ext cx="242888" cy="357188"/>
            </a:xfrm>
            <a:custGeom>
              <a:avLst/>
              <a:gdLst>
                <a:gd name="T0" fmla="*/ 370 w 458"/>
                <a:gd name="T1" fmla="*/ 0 h 674"/>
                <a:gd name="T2" fmla="*/ 330 w 458"/>
                <a:gd name="T3" fmla="*/ 39 h 674"/>
                <a:gd name="T4" fmla="*/ 330 w 458"/>
                <a:gd name="T5" fmla="*/ 101 h 674"/>
                <a:gd name="T6" fmla="*/ 350 w 458"/>
                <a:gd name="T7" fmla="*/ 193 h 674"/>
                <a:gd name="T8" fmla="*/ 330 w 458"/>
                <a:gd name="T9" fmla="*/ 274 h 674"/>
                <a:gd name="T10" fmla="*/ 258 w 458"/>
                <a:gd name="T11" fmla="*/ 274 h 674"/>
                <a:gd name="T12" fmla="*/ 233 w 458"/>
                <a:gd name="T13" fmla="*/ 356 h 674"/>
                <a:gd name="T14" fmla="*/ 190 w 458"/>
                <a:gd name="T15" fmla="*/ 373 h 674"/>
                <a:gd name="T16" fmla="*/ 111 w 458"/>
                <a:gd name="T17" fmla="*/ 392 h 674"/>
                <a:gd name="T18" fmla="*/ 39 w 458"/>
                <a:gd name="T19" fmla="*/ 464 h 674"/>
                <a:gd name="T20" fmla="*/ 39 w 458"/>
                <a:gd name="T21" fmla="*/ 500 h 674"/>
                <a:gd name="T22" fmla="*/ 0 w 458"/>
                <a:gd name="T23" fmla="*/ 546 h 674"/>
                <a:gd name="T24" fmla="*/ 59 w 458"/>
                <a:gd name="T25" fmla="*/ 674 h 674"/>
                <a:gd name="T26" fmla="*/ 98 w 458"/>
                <a:gd name="T27" fmla="*/ 641 h 674"/>
                <a:gd name="T28" fmla="*/ 98 w 458"/>
                <a:gd name="T29" fmla="*/ 526 h 674"/>
                <a:gd name="T30" fmla="*/ 62 w 458"/>
                <a:gd name="T31" fmla="*/ 490 h 674"/>
                <a:gd name="T32" fmla="*/ 98 w 458"/>
                <a:gd name="T33" fmla="*/ 464 h 674"/>
                <a:gd name="T34" fmla="*/ 203 w 458"/>
                <a:gd name="T35" fmla="*/ 431 h 674"/>
                <a:gd name="T36" fmla="*/ 233 w 458"/>
                <a:gd name="T37" fmla="*/ 481 h 674"/>
                <a:gd name="T38" fmla="*/ 255 w 458"/>
                <a:gd name="T39" fmla="*/ 517 h 674"/>
                <a:gd name="T40" fmla="*/ 298 w 458"/>
                <a:gd name="T41" fmla="*/ 451 h 674"/>
                <a:gd name="T42" fmla="*/ 298 w 458"/>
                <a:gd name="T43" fmla="*/ 412 h 674"/>
                <a:gd name="T44" fmla="*/ 347 w 458"/>
                <a:gd name="T45" fmla="*/ 431 h 674"/>
                <a:gd name="T46" fmla="*/ 370 w 458"/>
                <a:gd name="T47" fmla="*/ 409 h 674"/>
                <a:gd name="T48" fmla="*/ 407 w 458"/>
                <a:gd name="T49" fmla="*/ 363 h 674"/>
                <a:gd name="T50" fmla="*/ 422 w 458"/>
                <a:gd name="T51" fmla="*/ 422 h 674"/>
                <a:gd name="T52" fmla="*/ 458 w 458"/>
                <a:gd name="T53" fmla="*/ 359 h 674"/>
                <a:gd name="T54" fmla="*/ 433 w 458"/>
                <a:gd name="T55" fmla="*/ 320 h 674"/>
                <a:gd name="T56" fmla="*/ 407 w 458"/>
                <a:gd name="T57" fmla="*/ 222 h 674"/>
                <a:gd name="T58" fmla="*/ 445 w 458"/>
                <a:gd name="T59" fmla="*/ 189 h 674"/>
                <a:gd name="T60" fmla="*/ 430 w 458"/>
                <a:gd name="T61" fmla="*/ 75 h 674"/>
                <a:gd name="T62" fmla="*/ 370 w 458"/>
                <a:gd name="T63" fmla="*/ 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674">
                  <a:moveTo>
                    <a:pt x="370" y="0"/>
                  </a:moveTo>
                  <a:lnTo>
                    <a:pt x="330" y="39"/>
                  </a:lnTo>
                  <a:lnTo>
                    <a:pt x="330" y="101"/>
                  </a:lnTo>
                  <a:lnTo>
                    <a:pt x="350" y="193"/>
                  </a:lnTo>
                  <a:lnTo>
                    <a:pt x="330" y="274"/>
                  </a:lnTo>
                  <a:lnTo>
                    <a:pt x="258" y="274"/>
                  </a:lnTo>
                  <a:lnTo>
                    <a:pt x="233" y="356"/>
                  </a:lnTo>
                  <a:lnTo>
                    <a:pt x="190" y="373"/>
                  </a:lnTo>
                  <a:lnTo>
                    <a:pt x="111" y="392"/>
                  </a:lnTo>
                  <a:lnTo>
                    <a:pt x="39" y="464"/>
                  </a:lnTo>
                  <a:lnTo>
                    <a:pt x="39" y="500"/>
                  </a:lnTo>
                  <a:lnTo>
                    <a:pt x="0" y="546"/>
                  </a:lnTo>
                  <a:lnTo>
                    <a:pt x="59" y="674"/>
                  </a:lnTo>
                  <a:lnTo>
                    <a:pt x="98" y="641"/>
                  </a:lnTo>
                  <a:lnTo>
                    <a:pt x="98" y="526"/>
                  </a:lnTo>
                  <a:lnTo>
                    <a:pt x="62" y="490"/>
                  </a:lnTo>
                  <a:lnTo>
                    <a:pt x="98" y="464"/>
                  </a:lnTo>
                  <a:lnTo>
                    <a:pt x="203" y="431"/>
                  </a:lnTo>
                  <a:lnTo>
                    <a:pt x="233" y="481"/>
                  </a:lnTo>
                  <a:lnTo>
                    <a:pt x="255" y="517"/>
                  </a:lnTo>
                  <a:lnTo>
                    <a:pt x="298" y="451"/>
                  </a:lnTo>
                  <a:lnTo>
                    <a:pt x="298" y="412"/>
                  </a:lnTo>
                  <a:lnTo>
                    <a:pt x="347" y="431"/>
                  </a:lnTo>
                  <a:lnTo>
                    <a:pt x="370" y="409"/>
                  </a:lnTo>
                  <a:lnTo>
                    <a:pt x="407" y="363"/>
                  </a:lnTo>
                  <a:lnTo>
                    <a:pt x="422" y="422"/>
                  </a:lnTo>
                  <a:lnTo>
                    <a:pt x="458" y="359"/>
                  </a:lnTo>
                  <a:lnTo>
                    <a:pt x="433" y="320"/>
                  </a:lnTo>
                  <a:lnTo>
                    <a:pt x="407" y="222"/>
                  </a:lnTo>
                  <a:lnTo>
                    <a:pt x="445" y="189"/>
                  </a:lnTo>
                  <a:lnTo>
                    <a:pt x="430" y="75"/>
                  </a:lnTo>
                  <a:lnTo>
                    <a:pt x="370"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2" name="Freeform 170">
              <a:extLst>
                <a:ext uri="{FF2B5EF4-FFF2-40B4-BE49-F238E27FC236}">
                  <a16:creationId xmlns:a16="http://schemas.microsoft.com/office/drawing/2014/main" id="{58265DC2-4011-0A7E-0A65-D5E1DC3CC40C}"/>
                </a:ext>
              </a:extLst>
            </p:cNvPr>
            <p:cNvSpPr>
              <a:spLocks/>
            </p:cNvSpPr>
            <p:nvPr/>
          </p:nvSpPr>
          <p:spPr bwMode="auto">
            <a:xfrm>
              <a:off x="-998538" y="3035301"/>
              <a:ext cx="60325" cy="52388"/>
            </a:xfrm>
            <a:custGeom>
              <a:avLst/>
              <a:gdLst>
                <a:gd name="T0" fmla="*/ 85 w 115"/>
                <a:gd name="T1" fmla="*/ 0 h 98"/>
                <a:gd name="T2" fmla="*/ 0 w 115"/>
                <a:gd name="T3" fmla="*/ 30 h 98"/>
                <a:gd name="T4" fmla="*/ 43 w 115"/>
                <a:gd name="T5" fmla="*/ 98 h 98"/>
                <a:gd name="T6" fmla="*/ 85 w 115"/>
                <a:gd name="T7" fmla="*/ 49 h 98"/>
                <a:gd name="T8" fmla="*/ 115 w 115"/>
                <a:gd name="T9" fmla="*/ 49 h 98"/>
                <a:gd name="T10" fmla="*/ 85 w 115"/>
                <a:gd name="T11" fmla="*/ 0 h 98"/>
              </a:gdLst>
              <a:ahLst/>
              <a:cxnLst>
                <a:cxn ang="0">
                  <a:pos x="T0" y="T1"/>
                </a:cxn>
                <a:cxn ang="0">
                  <a:pos x="T2" y="T3"/>
                </a:cxn>
                <a:cxn ang="0">
                  <a:pos x="T4" y="T5"/>
                </a:cxn>
                <a:cxn ang="0">
                  <a:pos x="T6" y="T7"/>
                </a:cxn>
                <a:cxn ang="0">
                  <a:pos x="T8" y="T9"/>
                </a:cxn>
                <a:cxn ang="0">
                  <a:pos x="T10" y="T11"/>
                </a:cxn>
              </a:cxnLst>
              <a:rect l="0" t="0" r="r" b="b"/>
              <a:pathLst>
                <a:path w="115" h="98">
                  <a:moveTo>
                    <a:pt x="85" y="0"/>
                  </a:moveTo>
                  <a:lnTo>
                    <a:pt x="0" y="30"/>
                  </a:lnTo>
                  <a:lnTo>
                    <a:pt x="43" y="98"/>
                  </a:lnTo>
                  <a:lnTo>
                    <a:pt x="85" y="49"/>
                  </a:lnTo>
                  <a:lnTo>
                    <a:pt x="115" y="49"/>
                  </a:lnTo>
                  <a:lnTo>
                    <a:pt x="85"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3" name="Freeform 171">
              <a:extLst>
                <a:ext uri="{FF2B5EF4-FFF2-40B4-BE49-F238E27FC236}">
                  <a16:creationId xmlns:a16="http://schemas.microsoft.com/office/drawing/2014/main" id="{08D9AD38-2A71-7E53-3A29-B7B4920FFE9F}"/>
                </a:ext>
              </a:extLst>
            </p:cNvPr>
            <p:cNvSpPr>
              <a:spLocks/>
            </p:cNvSpPr>
            <p:nvPr/>
          </p:nvSpPr>
          <p:spPr bwMode="auto">
            <a:xfrm>
              <a:off x="-2428875" y="3124201"/>
              <a:ext cx="657225" cy="636588"/>
            </a:xfrm>
            <a:custGeom>
              <a:avLst/>
              <a:gdLst>
                <a:gd name="T0" fmla="*/ 857 w 1244"/>
                <a:gd name="T1" fmla="*/ 364 h 1203"/>
                <a:gd name="T2" fmla="*/ 922 w 1244"/>
                <a:gd name="T3" fmla="*/ 353 h 1203"/>
                <a:gd name="T4" fmla="*/ 1048 w 1244"/>
                <a:gd name="T5" fmla="*/ 403 h 1203"/>
                <a:gd name="T6" fmla="*/ 1033 w 1244"/>
                <a:gd name="T7" fmla="*/ 504 h 1203"/>
                <a:gd name="T8" fmla="*/ 1055 w 1244"/>
                <a:gd name="T9" fmla="*/ 465 h 1203"/>
                <a:gd name="T10" fmla="*/ 1097 w 1244"/>
                <a:gd name="T11" fmla="*/ 527 h 1203"/>
                <a:gd name="T12" fmla="*/ 1131 w 1244"/>
                <a:gd name="T13" fmla="*/ 465 h 1203"/>
                <a:gd name="T14" fmla="*/ 1182 w 1244"/>
                <a:gd name="T15" fmla="*/ 301 h 1203"/>
                <a:gd name="T16" fmla="*/ 1206 w 1244"/>
                <a:gd name="T17" fmla="*/ 224 h 1203"/>
                <a:gd name="T18" fmla="*/ 1114 w 1244"/>
                <a:gd name="T19" fmla="*/ 187 h 1203"/>
                <a:gd name="T20" fmla="*/ 1015 w 1244"/>
                <a:gd name="T21" fmla="*/ 310 h 1203"/>
                <a:gd name="T22" fmla="*/ 872 w 1244"/>
                <a:gd name="T23" fmla="*/ 252 h 1203"/>
                <a:gd name="T24" fmla="*/ 840 w 1244"/>
                <a:gd name="T25" fmla="*/ 333 h 1203"/>
                <a:gd name="T26" fmla="*/ 631 w 1244"/>
                <a:gd name="T27" fmla="*/ 291 h 1203"/>
                <a:gd name="T28" fmla="*/ 502 w 1244"/>
                <a:gd name="T29" fmla="*/ 141 h 1203"/>
                <a:gd name="T30" fmla="*/ 400 w 1244"/>
                <a:gd name="T31" fmla="*/ 18 h 1203"/>
                <a:gd name="T32" fmla="*/ 247 w 1244"/>
                <a:gd name="T33" fmla="*/ 31 h 1203"/>
                <a:gd name="T34" fmla="*/ 223 w 1244"/>
                <a:gd name="T35" fmla="*/ 79 h 1203"/>
                <a:gd name="T36" fmla="*/ 136 w 1244"/>
                <a:gd name="T37" fmla="*/ 271 h 1203"/>
                <a:gd name="T38" fmla="*/ 29 w 1244"/>
                <a:gd name="T39" fmla="*/ 324 h 1203"/>
                <a:gd name="T40" fmla="*/ 116 w 1244"/>
                <a:gd name="T41" fmla="*/ 442 h 1203"/>
                <a:gd name="T42" fmla="*/ 0 w 1244"/>
                <a:gd name="T43" fmla="*/ 482 h 1203"/>
                <a:gd name="T44" fmla="*/ 37 w 1244"/>
                <a:gd name="T45" fmla="*/ 517 h 1203"/>
                <a:gd name="T46" fmla="*/ 57 w 1244"/>
                <a:gd name="T47" fmla="*/ 549 h 1203"/>
                <a:gd name="T48" fmla="*/ 116 w 1244"/>
                <a:gd name="T49" fmla="*/ 627 h 1203"/>
                <a:gd name="T50" fmla="*/ 192 w 1244"/>
                <a:gd name="T51" fmla="*/ 533 h 1203"/>
                <a:gd name="T52" fmla="*/ 272 w 1244"/>
                <a:gd name="T53" fmla="*/ 869 h 1203"/>
                <a:gd name="T54" fmla="*/ 452 w 1244"/>
                <a:gd name="T55" fmla="*/ 1203 h 1203"/>
                <a:gd name="T56" fmla="*/ 553 w 1244"/>
                <a:gd name="T57" fmla="*/ 1105 h 1203"/>
                <a:gd name="T58" fmla="*/ 570 w 1244"/>
                <a:gd name="T59" fmla="*/ 850 h 1203"/>
                <a:gd name="T60" fmla="*/ 766 w 1244"/>
                <a:gd name="T61" fmla="*/ 668 h 1203"/>
                <a:gd name="T62" fmla="*/ 876 w 1244"/>
                <a:gd name="T63" fmla="*/ 553 h 1203"/>
                <a:gd name="T64" fmla="*/ 872 w 1244"/>
                <a:gd name="T65" fmla="*/ 422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4" h="1203">
                  <a:moveTo>
                    <a:pt x="896" y="383"/>
                  </a:moveTo>
                  <a:lnTo>
                    <a:pt x="857" y="364"/>
                  </a:lnTo>
                  <a:lnTo>
                    <a:pt x="872" y="337"/>
                  </a:lnTo>
                  <a:lnTo>
                    <a:pt x="922" y="353"/>
                  </a:lnTo>
                  <a:lnTo>
                    <a:pt x="950" y="389"/>
                  </a:lnTo>
                  <a:lnTo>
                    <a:pt x="1048" y="403"/>
                  </a:lnTo>
                  <a:lnTo>
                    <a:pt x="1002" y="465"/>
                  </a:lnTo>
                  <a:lnTo>
                    <a:pt x="1033" y="504"/>
                  </a:lnTo>
                  <a:lnTo>
                    <a:pt x="1038" y="482"/>
                  </a:lnTo>
                  <a:lnTo>
                    <a:pt x="1055" y="465"/>
                  </a:lnTo>
                  <a:lnTo>
                    <a:pt x="1075" y="556"/>
                  </a:lnTo>
                  <a:lnTo>
                    <a:pt x="1097" y="527"/>
                  </a:lnTo>
                  <a:lnTo>
                    <a:pt x="1097" y="465"/>
                  </a:lnTo>
                  <a:lnTo>
                    <a:pt x="1131" y="465"/>
                  </a:lnTo>
                  <a:lnTo>
                    <a:pt x="1131" y="413"/>
                  </a:lnTo>
                  <a:lnTo>
                    <a:pt x="1182" y="301"/>
                  </a:lnTo>
                  <a:lnTo>
                    <a:pt x="1244" y="262"/>
                  </a:lnTo>
                  <a:lnTo>
                    <a:pt x="1206" y="224"/>
                  </a:lnTo>
                  <a:lnTo>
                    <a:pt x="1186" y="178"/>
                  </a:lnTo>
                  <a:lnTo>
                    <a:pt x="1114" y="187"/>
                  </a:lnTo>
                  <a:lnTo>
                    <a:pt x="1003" y="262"/>
                  </a:lnTo>
                  <a:lnTo>
                    <a:pt x="1015" y="310"/>
                  </a:lnTo>
                  <a:lnTo>
                    <a:pt x="886" y="311"/>
                  </a:lnTo>
                  <a:lnTo>
                    <a:pt x="872" y="252"/>
                  </a:lnTo>
                  <a:lnTo>
                    <a:pt x="840" y="253"/>
                  </a:lnTo>
                  <a:lnTo>
                    <a:pt x="840" y="333"/>
                  </a:lnTo>
                  <a:lnTo>
                    <a:pt x="753" y="324"/>
                  </a:lnTo>
                  <a:lnTo>
                    <a:pt x="631" y="291"/>
                  </a:lnTo>
                  <a:lnTo>
                    <a:pt x="491" y="224"/>
                  </a:lnTo>
                  <a:lnTo>
                    <a:pt x="502" y="141"/>
                  </a:lnTo>
                  <a:lnTo>
                    <a:pt x="432" y="119"/>
                  </a:lnTo>
                  <a:lnTo>
                    <a:pt x="400" y="18"/>
                  </a:lnTo>
                  <a:lnTo>
                    <a:pt x="315" y="0"/>
                  </a:lnTo>
                  <a:lnTo>
                    <a:pt x="247" y="31"/>
                  </a:lnTo>
                  <a:lnTo>
                    <a:pt x="266" y="37"/>
                  </a:lnTo>
                  <a:lnTo>
                    <a:pt x="223" y="79"/>
                  </a:lnTo>
                  <a:lnTo>
                    <a:pt x="214" y="135"/>
                  </a:lnTo>
                  <a:lnTo>
                    <a:pt x="136" y="271"/>
                  </a:lnTo>
                  <a:lnTo>
                    <a:pt x="71" y="262"/>
                  </a:lnTo>
                  <a:lnTo>
                    <a:pt x="29" y="324"/>
                  </a:lnTo>
                  <a:lnTo>
                    <a:pt x="97" y="387"/>
                  </a:lnTo>
                  <a:lnTo>
                    <a:pt x="116" y="442"/>
                  </a:lnTo>
                  <a:lnTo>
                    <a:pt x="26" y="458"/>
                  </a:lnTo>
                  <a:lnTo>
                    <a:pt x="0" y="482"/>
                  </a:lnTo>
                  <a:lnTo>
                    <a:pt x="9" y="485"/>
                  </a:lnTo>
                  <a:lnTo>
                    <a:pt x="37" y="517"/>
                  </a:lnTo>
                  <a:lnTo>
                    <a:pt x="99" y="511"/>
                  </a:lnTo>
                  <a:lnTo>
                    <a:pt x="57" y="549"/>
                  </a:lnTo>
                  <a:lnTo>
                    <a:pt x="22" y="542"/>
                  </a:lnTo>
                  <a:lnTo>
                    <a:pt x="116" y="627"/>
                  </a:lnTo>
                  <a:lnTo>
                    <a:pt x="176" y="589"/>
                  </a:lnTo>
                  <a:lnTo>
                    <a:pt x="192" y="533"/>
                  </a:lnTo>
                  <a:lnTo>
                    <a:pt x="214" y="703"/>
                  </a:lnTo>
                  <a:lnTo>
                    <a:pt x="272" y="869"/>
                  </a:lnTo>
                  <a:lnTo>
                    <a:pt x="345" y="1029"/>
                  </a:lnTo>
                  <a:lnTo>
                    <a:pt x="452" y="1203"/>
                  </a:lnTo>
                  <a:lnTo>
                    <a:pt x="482" y="1191"/>
                  </a:lnTo>
                  <a:lnTo>
                    <a:pt x="553" y="1105"/>
                  </a:lnTo>
                  <a:lnTo>
                    <a:pt x="570" y="961"/>
                  </a:lnTo>
                  <a:lnTo>
                    <a:pt x="570" y="850"/>
                  </a:lnTo>
                  <a:lnTo>
                    <a:pt x="689" y="758"/>
                  </a:lnTo>
                  <a:lnTo>
                    <a:pt x="766" y="668"/>
                  </a:lnTo>
                  <a:lnTo>
                    <a:pt x="837" y="612"/>
                  </a:lnTo>
                  <a:lnTo>
                    <a:pt x="876" y="553"/>
                  </a:lnTo>
                  <a:lnTo>
                    <a:pt x="927" y="563"/>
                  </a:lnTo>
                  <a:lnTo>
                    <a:pt x="872" y="422"/>
                  </a:lnTo>
                  <a:lnTo>
                    <a:pt x="896" y="38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4" name="Freeform 172">
              <a:extLst>
                <a:ext uri="{FF2B5EF4-FFF2-40B4-BE49-F238E27FC236}">
                  <a16:creationId xmlns:a16="http://schemas.microsoft.com/office/drawing/2014/main" id="{6CB58B8B-757B-E6D6-74D5-457485D5B7B9}"/>
                </a:ext>
              </a:extLst>
            </p:cNvPr>
            <p:cNvSpPr>
              <a:spLocks/>
            </p:cNvSpPr>
            <p:nvPr/>
          </p:nvSpPr>
          <p:spPr bwMode="auto">
            <a:xfrm>
              <a:off x="-2170113" y="3206751"/>
              <a:ext cx="185738" cy="93663"/>
            </a:xfrm>
            <a:custGeom>
              <a:avLst/>
              <a:gdLst>
                <a:gd name="T0" fmla="*/ 288 w 349"/>
                <a:gd name="T1" fmla="*/ 85 h 179"/>
                <a:gd name="T2" fmla="*/ 238 w 349"/>
                <a:gd name="T3" fmla="*/ 85 h 179"/>
                <a:gd name="T4" fmla="*/ 212 w 349"/>
                <a:gd name="T5" fmla="*/ 70 h 179"/>
                <a:gd name="T6" fmla="*/ 131 w 349"/>
                <a:gd name="T7" fmla="*/ 21 h 179"/>
                <a:gd name="T8" fmla="*/ 50 w 349"/>
                <a:gd name="T9" fmla="*/ 0 h 179"/>
                <a:gd name="T10" fmla="*/ 10 w 349"/>
                <a:gd name="T11" fmla="*/ 0 h 179"/>
                <a:gd name="T12" fmla="*/ 0 w 349"/>
                <a:gd name="T13" fmla="*/ 70 h 179"/>
                <a:gd name="T14" fmla="*/ 140 w 349"/>
                <a:gd name="T15" fmla="*/ 137 h 179"/>
                <a:gd name="T16" fmla="*/ 262 w 349"/>
                <a:gd name="T17" fmla="*/ 170 h 179"/>
                <a:gd name="T18" fmla="*/ 349 w 349"/>
                <a:gd name="T19" fmla="*/ 179 h 179"/>
                <a:gd name="T20" fmla="*/ 349 w 349"/>
                <a:gd name="T21" fmla="*/ 108 h 179"/>
                <a:gd name="T22" fmla="*/ 329 w 349"/>
                <a:gd name="T23" fmla="*/ 108 h 179"/>
                <a:gd name="T24" fmla="*/ 288 w 349"/>
                <a:gd name="T25" fmla="*/ 8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9" h="179">
                  <a:moveTo>
                    <a:pt x="288" y="85"/>
                  </a:moveTo>
                  <a:lnTo>
                    <a:pt x="238" y="85"/>
                  </a:lnTo>
                  <a:lnTo>
                    <a:pt x="212" y="70"/>
                  </a:lnTo>
                  <a:lnTo>
                    <a:pt x="131" y="21"/>
                  </a:lnTo>
                  <a:lnTo>
                    <a:pt x="50" y="0"/>
                  </a:lnTo>
                  <a:lnTo>
                    <a:pt x="10" y="0"/>
                  </a:lnTo>
                  <a:lnTo>
                    <a:pt x="0" y="70"/>
                  </a:lnTo>
                  <a:lnTo>
                    <a:pt x="140" y="137"/>
                  </a:lnTo>
                  <a:lnTo>
                    <a:pt x="262" y="170"/>
                  </a:lnTo>
                  <a:lnTo>
                    <a:pt x="349" y="179"/>
                  </a:lnTo>
                  <a:lnTo>
                    <a:pt x="349" y="108"/>
                  </a:lnTo>
                  <a:lnTo>
                    <a:pt x="329" y="108"/>
                  </a:lnTo>
                  <a:lnTo>
                    <a:pt x="288"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5" name="Freeform 173">
              <a:extLst>
                <a:ext uri="{FF2B5EF4-FFF2-40B4-BE49-F238E27FC236}">
                  <a16:creationId xmlns:a16="http://schemas.microsoft.com/office/drawing/2014/main" id="{08272E05-C0E9-7431-3D0C-955B2EB12043}"/>
                </a:ext>
              </a:extLst>
            </p:cNvPr>
            <p:cNvSpPr>
              <a:spLocks/>
            </p:cNvSpPr>
            <p:nvPr/>
          </p:nvSpPr>
          <p:spPr bwMode="auto">
            <a:xfrm>
              <a:off x="-2368550" y="3006726"/>
              <a:ext cx="166688" cy="138113"/>
            </a:xfrm>
            <a:custGeom>
              <a:avLst/>
              <a:gdLst>
                <a:gd name="T0" fmla="*/ 277 w 313"/>
                <a:gd name="T1" fmla="*/ 158 h 259"/>
                <a:gd name="T2" fmla="*/ 221 w 313"/>
                <a:gd name="T3" fmla="*/ 96 h 259"/>
                <a:gd name="T4" fmla="*/ 150 w 313"/>
                <a:gd name="T5" fmla="*/ 67 h 259"/>
                <a:gd name="T6" fmla="*/ 115 w 313"/>
                <a:gd name="T7" fmla="*/ 0 h 259"/>
                <a:gd name="T8" fmla="*/ 68 w 313"/>
                <a:gd name="T9" fmla="*/ 0 h 259"/>
                <a:gd name="T10" fmla="*/ 68 w 313"/>
                <a:gd name="T11" fmla="*/ 17 h 259"/>
                <a:gd name="T12" fmla="*/ 10 w 313"/>
                <a:gd name="T13" fmla="*/ 46 h 259"/>
                <a:gd name="T14" fmla="*/ 4 w 313"/>
                <a:gd name="T15" fmla="*/ 47 h 259"/>
                <a:gd name="T16" fmla="*/ 0 w 313"/>
                <a:gd name="T17" fmla="*/ 73 h 259"/>
                <a:gd name="T18" fmla="*/ 68 w 313"/>
                <a:gd name="T19" fmla="*/ 119 h 259"/>
                <a:gd name="T20" fmla="*/ 43 w 313"/>
                <a:gd name="T21" fmla="*/ 154 h 259"/>
                <a:gd name="T22" fmla="*/ 53 w 313"/>
                <a:gd name="T23" fmla="*/ 219 h 259"/>
                <a:gd name="T24" fmla="*/ 85 w 313"/>
                <a:gd name="T25" fmla="*/ 242 h 259"/>
                <a:gd name="T26" fmla="*/ 131 w 313"/>
                <a:gd name="T27" fmla="*/ 253 h 259"/>
                <a:gd name="T28" fmla="*/ 199 w 313"/>
                <a:gd name="T29" fmla="*/ 222 h 259"/>
                <a:gd name="T30" fmla="*/ 284 w 313"/>
                <a:gd name="T31" fmla="*/ 240 h 259"/>
                <a:gd name="T32" fmla="*/ 290 w 313"/>
                <a:gd name="T33" fmla="*/ 259 h 259"/>
                <a:gd name="T34" fmla="*/ 313 w 313"/>
                <a:gd name="T35" fmla="*/ 240 h 259"/>
                <a:gd name="T36" fmla="*/ 277 w 313"/>
                <a:gd name="T37" fmla="*/ 1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59">
                  <a:moveTo>
                    <a:pt x="277" y="158"/>
                  </a:moveTo>
                  <a:lnTo>
                    <a:pt x="221" y="96"/>
                  </a:lnTo>
                  <a:lnTo>
                    <a:pt x="150" y="67"/>
                  </a:lnTo>
                  <a:lnTo>
                    <a:pt x="115" y="0"/>
                  </a:lnTo>
                  <a:lnTo>
                    <a:pt x="68" y="0"/>
                  </a:lnTo>
                  <a:lnTo>
                    <a:pt x="68" y="17"/>
                  </a:lnTo>
                  <a:lnTo>
                    <a:pt x="10" y="46"/>
                  </a:lnTo>
                  <a:lnTo>
                    <a:pt x="4" y="47"/>
                  </a:lnTo>
                  <a:lnTo>
                    <a:pt x="0" y="73"/>
                  </a:lnTo>
                  <a:lnTo>
                    <a:pt x="68" y="119"/>
                  </a:lnTo>
                  <a:lnTo>
                    <a:pt x="43" y="154"/>
                  </a:lnTo>
                  <a:lnTo>
                    <a:pt x="53" y="219"/>
                  </a:lnTo>
                  <a:lnTo>
                    <a:pt x="85" y="242"/>
                  </a:lnTo>
                  <a:lnTo>
                    <a:pt x="131" y="253"/>
                  </a:lnTo>
                  <a:lnTo>
                    <a:pt x="199" y="222"/>
                  </a:lnTo>
                  <a:lnTo>
                    <a:pt x="284" y="240"/>
                  </a:lnTo>
                  <a:lnTo>
                    <a:pt x="290" y="259"/>
                  </a:lnTo>
                  <a:lnTo>
                    <a:pt x="313" y="240"/>
                  </a:lnTo>
                  <a:lnTo>
                    <a:pt x="277" y="15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6" name="Freeform 174">
              <a:extLst>
                <a:ext uri="{FF2B5EF4-FFF2-40B4-BE49-F238E27FC236}">
                  <a16:creationId xmlns:a16="http://schemas.microsoft.com/office/drawing/2014/main" id="{5C30D627-959F-62ED-6CFE-957465DFB71E}"/>
                </a:ext>
              </a:extLst>
            </p:cNvPr>
            <p:cNvSpPr>
              <a:spLocks/>
            </p:cNvSpPr>
            <p:nvPr/>
          </p:nvSpPr>
          <p:spPr bwMode="auto">
            <a:xfrm>
              <a:off x="-1976438" y="3303589"/>
              <a:ext cx="117475" cy="144463"/>
            </a:xfrm>
            <a:custGeom>
              <a:avLst/>
              <a:gdLst>
                <a:gd name="T0" fmla="*/ 218 w 221"/>
                <a:gd name="T1" fmla="*/ 219 h 275"/>
                <a:gd name="T2" fmla="*/ 198 w 221"/>
                <a:gd name="T3" fmla="*/ 128 h 275"/>
                <a:gd name="T4" fmla="*/ 181 w 221"/>
                <a:gd name="T5" fmla="*/ 145 h 275"/>
                <a:gd name="T6" fmla="*/ 176 w 221"/>
                <a:gd name="T7" fmla="*/ 167 h 275"/>
                <a:gd name="T8" fmla="*/ 145 w 221"/>
                <a:gd name="T9" fmla="*/ 128 h 275"/>
                <a:gd name="T10" fmla="*/ 191 w 221"/>
                <a:gd name="T11" fmla="*/ 66 h 275"/>
                <a:gd name="T12" fmla="*/ 93 w 221"/>
                <a:gd name="T13" fmla="*/ 52 h 275"/>
                <a:gd name="T14" fmla="*/ 65 w 221"/>
                <a:gd name="T15" fmla="*/ 16 h 275"/>
                <a:gd name="T16" fmla="*/ 15 w 221"/>
                <a:gd name="T17" fmla="*/ 0 h 275"/>
                <a:gd name="T18" fmla="*/ 0 w 221"/>
                <a:gd name="T19" fmla="*/ 27 h 275"/>
                <a:gd name="T20" fmla="*/ 39 w 221"/>
                <a:gd name="T21" fmla="*/ 46 h 275"/>
                <a:gd name="T22" fmla="*/ 15 w 221"/>
                <a:gd name="T23" fmla="*/ 85 h 275"/>
                <a:gd name="T24" fmla="*/ 70 w 221"/>
                <a:gd name="T25" fmla="*/ 226 h 275"/>
                <a:gd name="T26" fmla="*/ 74 w 221"/>
                <a:gd name="T27" fmla="*/ 226 h 275"/>
                <a:gd name="T28" fmla="*/ 124 w 221"/>
                <a:gd name="T29" fmla="*/ 184 h 275"/>
                <a:gd name="T30" fmla="*/ 163 w 221"/>
                <a:gd name="T31" fmla="*/ 179 h 275"/>
                <a:gd name="T32" fmla="*/ 188 w 221"/>
                <a:gd name="T33" fmla="*/ 248 h 275"/>
                <a:gd name="T34" fmla="*/ 210 w 221"/>
                <a:gd name="T35" fmla="*/ 275 h 275"/>
                <a:gd name="T36" fmla="*/ 221 w 221"/>
                <a:gd name="T37" fmla="*/ 216 h 275"/>
                <a:gd name="T38" fmla="*/ 218 w 221"/>
                <a:gd name="T39" fmla="*/ 2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 h="275">
                  <a:moveTo>
                    <a:pt x="218" y="219"/>
                  </a:moveTo>
                  <a:lnTo>
                    <a:pt x="198" y="128"/>
                  </a:lnTo>
                  <a:lnTo>
                    <a:pt x="181" y="145"/>
                  </a:lnTo>
                  <a:lnTo>
                    <a:pt x="176" y="167"/>
                  </a:lnTo>
                  <a:lnTo>
                    <a:pt x="145" y="128"/>
                  </a:lnTo>
                  <a:lnTo>
                    <a:pt x="191" y="66"/>
                  </a:lnTo>
                  <a:lnTo>
                    <a:pt x="93" y="52"/>
                  </a:lnTo>
                  <a:lnTo>
                    <a:pt x="65" y="16"/>
                  </a:lnTo>
                  <a:lnTo>
                    <a:pt x="15" y="0"/>
                  </a:lnTo>
                  <a:lnTo>
                    <a:pt x="0" y="27"/>
                  </a:lnTo>
                  <a:lnTo>
                    <a:pt x="39" y="46"/>
                  </a:lnTo>
                  <a:lnTo>
                    <a:pt x="15" y="85"/>
                  </a:lnTo>
                  <a:lnTo>
                    <a:pt x="70" y="226"/>
                  </a:lnTo>
                  <a:lnTo>
                    <a:pt x="74" y="226"/>
                  </a:lnTo>
                  <a:lnTo>
                    <a:pt x="124" y="184"/>
                  </a:lnTo>
                  <a:lnTo>
                    <a:pt x="163" y="179"/>
                  </a:lnTo>
                  <a:lnTo>
                    <a:pt x="188" y="248"/>
                  </a:lnTo>
                  <a:lnTo>
                    <a:pt x="210" y="275"/>
                  </a:lnTo>
                  <a:lnTo>
                    <a:pt x="221" y="216"/>
                  </a:lnTo>
                  <a:lnTo>
                    <a:pt x="218" y="2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7" name="Freeform 175">
              <a:extLst>
                <a:ext uri="{FF2B5EF4-FFF2-40B4-BE49-F238E27FC236}">
                  <a16:creationId xmlns:a16="http://schemas.microsoft.com/office/drawing/2014/main" id="{1DF9C654-B4FD-2D9C-BB54-0686E3F580A1}"/>
                </a:ext>
              </a:extLst>
            </p:cNvPr>
            <p:cNvSpPr>
              <a:spLocks/>
            </p:cNvSpPr>
            <p:nvPr/>
          </p:nvSpPr>
          <p:spPr bwMode="auto">
            <a:xfrm>
              <a:off x="-1865313" y="3251201"/>
              <a:ext cx="206375" cy="471488"/>
            </a:xfrm>
            <a:custGeom>
              <a:avLst/>
              <a:gdLst>
                <a:gd name="T0" fmla="*/ 334 w 390"/>
                <a:gd name="T1" fmla="*/ 700 h 891"/>
                <a:gd name="T2" fmla="*/ 294 w 390"/>
                <a:gd name="T3" fmla="*/ 648 h 891"/>
                <a:gd name="T4" fmla="*/ 301 w 390"/>
                <a:gd name="T5" fmla="*/ 578 h 891"/>
                <a:gd name="T6" fmla="*/ 243 w 390"/>
                <a:gd name="T7" fmla="*/ 494 h 891"/>
                <a:gd name="T8" fmla="*/ 268 w 390"/>
                <a:gd name="T9" fmla="*/ 439 h 891"/>
                <a:gd name="T10" fmla="*/ 340 w 390"/>
                <a:gd name="T11" fmla="*/ 386 h 891"/>
                <a:gd name="T12" fmla="*/ 390 w 390"/>
                <a:gd name="T13" fmla="*/ 326 h 891"/>
                <a:gd name="T14" fmla="*/ 298 w 390"/>
                <a:gd name="T15" fmla="*/ 298 h 891"/>
                <a:gd name="T16" fmla="*/ 315 w 390"/>
                <a:gd name="T17" fmla="*/ 272 h 891"/>
                <a:gd name="T18" fmla="*/ 287 w 390"/>
                <a:gd name="T19" fmla="*/ 226 h 891"/>
                <a:gd name="T20" fmla="*/ 239 w 390"/>
                <a:gd name="T21" fmla="*/ 212 h 891"/>
                <a:gd name="T22" fmla="*/ 216 w 390"/>
                <a:gd name="T23" fmla="*/ 186 h 891"/>
                <a:gd name="T24" fmla="*/ 255 w 390"/>
                <a:gd name="T25" fmla="*/ 88 h 891"/>
                <a:gd name="T26" fmla="*/ 210 w 390"/>
                <a:gd name="T27" fmla="*/ 0 h 891"/>
                <a:gd name="T28" fmla="*/ 168 w 390"/>
                <a:gd name="T29" fmla="*/ 14 h 891"/>
                <a:gd name="T30" fmla="*/ 177 w 390"/>
                <a:gd name="T31" fmla="*/ 23 h 891"/>
                <a:gd name="T32" fmla="*/ 115 w 390"/>
                <a:gd name="T33" fmla="*/ 62 h 891"/>
                <a:gd name="T34" fmla="*/ 64 w 390"/>
                <a:gd name="T35" fmla="*/ 174 h 891"/>
                <a:gd name="T36" fmla="*/ 64 w 390"/>
                <a:gd name="T37" fmla="*/ 226 h 891"/>
                <a:gd name="T38" fmla="*/ 30 w 390"/>
                <a:gd name="T39" fmla="*/ 226 h 891"/>
                <a:gd name="T40" fmla="*/ 30 w 390"/>
                <a:gd name="T41" fmla="*/ 288 h 891"/>
                <a:gd name="T42" fmla="*/ 11 w 390"/>
                <a:gd name="T43" fmla="*/ 314 h 891"/>
                <a:gd name="T44" fmla="*/ 0 w 390"/>
                <a:gd name="T45" fmla="*/ 373 h 891"/>
                <a:gd name="T46" fmla="*/ 21 w 390"/>
                <a:gd name="T47" fmla="*/ 396 h 891"/>
                <a:gd name="T48" fmla="*/ 67 w 390"/>
                <a:gd name="T49" fmla="*/ 431 h 891"/>
                <a:gd name="T50" fmla="*/ 47 w 390"/>
                <a:gd name="T51" fmla="*/ 447 h 891"/>
                <a:gd name="T52" fmla="*/ 67 w 390"/>
                <a:gd name="T53" fmla="*/ 473 h 891"/>
                <a:gd name="T54" fmla="*/ 89 w 390"/>
                <a:gd name="T55" fmla="*/ 450 h 891"/>
                <a:gd name="T56" fmla="*/ 119 w 390"/>
                <a:gd name="T57" fmla="*/ 535 h 891"/>
                <a:gd name="T58" fmla="*/ 101 w 390"/>
                <a:gd name="T59" fmla="*/ 602 h 891"/>
                <a:gd name="T60" fmla="*/ 119 w 390"/>
                <a:gd name="T61" fmla="*/ 612 h 891"/>
                <a:gd name="T62" fmla="*/ 216 w 390"/>
                <a:gd name="T63" fmla="*/ 565 h 891"/>
                <a:gd name="T64" fmla="*/ 216 w 390"/>
                <a:gd name="T65" fmla="*/ 532 h 891"/>
                <a:gd name="T66" fmla="*/ 268 w 390"/>
                <a:gd name="T67" fmla="*/ 634 h 891"/>
                <a:gd name="T68" fmla="*/ 302 w 390"/>
                <a:gd name="T69" fmla="*/ 726 h 891"/>
                <a:gd name="T70" fmla="*/ 320 w 390"/>
                <a:gd name="T71" fmla="*/ 804 h 891"/>
                <a:gd name="T72" fmla="*/ 308 w 390"/>
                <a:gd name="T73" fmla="*/ 863 h 891"/>
                <a:gd name="T74" fmla="*/ 308 w 390"/>
                <a:gd name="T75" fmla="*/ 891 h 891"/>
                <a:gd name="T76" fmla="*/ 349 w 390"/>
                <a:gd name="T77" fmla="*/ 803 h 891"/>
                <a:gd name="T78" fmla="*/ 343 w 390"/>
                <a:gd name="T79" fmla="*/ 759 h 891"/>
                <a:gd name="T80" fmla="*/ 334 w 390"/>
                <a:gd name="T81" fmla="*/ 70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0" h="891">
                  <a:moveTo>
                    <a:pt x="334" y="700"/>
                  </a:moveTo>
                  <a:lnTo>
                    <a:pt x="294" y="648"/>
                  </a:lnTo>
                  <a:lnTo>
                    <a:pt x="301" y="578"/>
                  </a:lnTo>
                  <a:lnTo>
                    <a:pt x="243" y="494"/>
                  </a:lnTo>
                  <a:lnTo>
                    <a:pt x="268" y="439"/>
                  </a:lnTo>
                  <a:lnTo>
                    <a:pt x="340" y="386"/>
                  </a:lnTo>
                  <a:lnTo>
                    <a:pt x="390" y="326"/>
                  </a:lnTo>
                  <a:lnTo>
                    <a:pt x="298" y="298"/>
                  </a:lnTo>
                  <a:lnTo>
                    <a:pt x="315" y="272"/>
                  </a:lnTo>
                  <a:lnTo>
                    <a:pt x="287" y="226"/>
                  </a:lnTo>
                  <a:lnTo>
                    <a:pt x="239" y="212"/>
                  </a:lnTo>
                  <a:lnTo>
                    <a:pt x="216" y="186"/>
                  </a:lnTo>
                  <a:lnTo>
                    <a:pt x="255" y="88"/>
                  </a:lnTo>
                  <a:lnTo>
                    <a:pt x="210" y="0"/>
                  </a:lnTo>
                  <a:lnTo>
                    <a:pt x="168" y="14"/>
                  </a:lnTo>
                  <a:lnTo>
                    <a:pt x="177" y="23"/>
                  </a:lnTo>
                  <a:lnTo>
                    <a:pt x="115" y="62"/>
                  </a:lnTo>
                  <a:lnTo>
                    <a:pt x="64" y="174"/>
                  </a:lnTo>
                  <a:lnTo>
                    <a:pt x="64" y="226"/>
                  </a:lnTo>
                  <a:lnTo>
                    <a:pt x="30" y="226"/>
                  </a:lnTo>
                  <a:lnTo>
                    <a:pt x="30" y="288"/>
                  </a:lnTo>
                  <a:lnTo>
                    <a:pt x="11" y="314"/>
                  </a:lnTo>
                  <a:lnTo>
                    <a:pt x="0" y="373"/>
                  </a:lnTo>
                  <a:lnTo>
                    <a:pt x="21" y="396"/>
                  </a:lnTo>
                  <a:lnTo>
                    <a:pt x="67" y="431"/>
                  </a:lnTo>
                  <a:lnTo>
                    <a:pt x="47" y="447"/>
                  </a:lnTo>
                  <a:lnTo>
                    <a:pt x="67" y="473"/>
                  </a:lnTo>
                  <a:lnTo>
                    <a:pt x="89" y="450"/>
                  </a:lnTo>
                  <a:lnTo>
                    <a:pt x="119" y="535"/>
                  </a:lnTo>
                  <a:lnTo>
                    <a:pt x="101" y="602"/>
                  </a:lnTo>
                  <a:lnTo>
                    <a:pt x="119" y="612"/>
                  </a:lnTo>
                  <a:lnTo>
                    <a:pt x="216" y="565"/>
                  </a:lnTo>
                  <a:lnTo>
                    <a:pt x="216" y="532"/>
                  </a:lnTo>
                  <a:lnTo>
                    <a:pt x="268" y="634"/>
                  </a:lnTo>
                  <a:lnTo>
                    <a:pt x="302" y="726"/>
                  </a:lnTo>
                  <a:lnTo>
                    <a:pt x="320" y="804"/>
                  </a:lnTo>
                  <a:lnTo>
                    <a:pt x="308" y="863"/>
                  </a:lnTo>
                  <a:lnTo>
                    <a:pt x="308" y="891"/>
                  </a:lnTo>
                  <a:lnTo>
                    <a:pt x="349" y="803"/>
                  </a:lnTo>
                  <a:lnTo>
                    <a:pt x="343" y="759"/>
                  </a:lnTo>
                  <a:lnTo>
                    <a:pt x="334" y="70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8" name="Freeform 176">
              <a:extLst>
                <a:ext uri="{FF2B5EF4-FFF2-40B4-BE49-F238E27FC236}">
                  <a16:creationId xmlns:a16="http://schemas.microsoft.com/office/drawing/2014/main" id="{DD2419BD-871D-9459-6CFB-3957FC6D68DA}"/>
                </a:ext>
              </a:extLst>
            </p:cNvPr>
            <p:cNvSpPr>
              <a:spLocks/>
            </p:cNvSpPr>
            <p:nvPr/>
          </p:nvSpPr>
          <p:spPr bwMode="auto">
            <a:xfrm>
              <a:off x="-1965325" y="3252789"/>
              <a:ext cx="73025" cy="36513"/>
            </a:xfrm>
            <a:custGeom>
              <a:avLst/>
              <a:gdLst>
                <a:gd name="T0" fmla="*/ 36 w 137"/>
                <a:gd name="T1" fmla="*/ 0 h 68"/>
                <a:gd name="T2" fmla="*/ 0 w 137"/>
                <a:gd name="T3" fmla="*/ 32 h 68"/>
                <a:gd name="T4" fmla="*/ 8 w 137"/>
                <a:gd name="T5" fmla="*/ 68 h 68"/>
                <a:gd name="T6" fmla="*/ 137 w 137"/>
                <a:gd name="T7" fmla="*/ 67 h 68"/>
                <a:gd name="T8" fmla="*/ 125 w 137"/>
                <a:gd name="T9" fmla="*/ 19 h 68"/>
                <a:gd name="T10" fmla="*/ 127 w 137"/>
                <a:gd name="T11" fmla="*/ 18 h 68"/>
                <a:gd name="T12" fmla="*/ 105 w 137"/>
                <a:gd name="T13" fmla="*/ 0 h 68"/>
                <a:gd name="T14" fmla="*/ 36 w 137"/>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68">
                  <a:moveTo>
                    <a:pt x="36" y="0"/>
                  </a:moveTo>
                  <a:lnTo>
                    <a:pt x="0" y="32"/>
                  </a:lnTo>
                  <a:lnTo>
                    <a:pt x="8" y="68"/>
                  </a:lnTo>
                  <a:lnTo>
                    <a:pt x="137" y="67"/>
                  </a:lnTo>
                  <a:lnTo>
                    <a:pt x="125" y="19"/>
                  </a:lnTo>
                  <a:lnTo>
                    <a:pt x="127" y="18"/>
                  </a:lnTo>
                  <a:lnTo>
                    <a:pt x="105" y="0"/>
                  </a:lnTo>
                  <a:lnTo>
                    <a:pt x="3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9" name="Freeform 177">
              <a:extLst>
                <a:ext uri="{FF2B5EF4-FFF2-40B4-BE49-F238E27FC236}">
                  <a16:creationId xmlns:a16="http://schemas.microsoft.com/office/drawing/2014/main" id="{403A2968-8BD3-2445-D69A-F7A41A3343AB}"/>
                </a:ext>
              </a:extLst>
            </p:cNvPr>
            <p:cNvSpPr>
              <a:spLocks/>
            </p:cNvSpPr>
            <p:nvPr/>
          </p:nvSpPr>
          <p:spPr bwMode="auto">
            <a:xfrm>
              <a:off x="-1611313" y="3600451"/>
              <a:ext cx="122238" cy="107950"/>
            </a:xfrm>
            <a:custGeom>
              <a:avLst/>
              <a:gdLst>
                <a:gd name="T0" fmla="*/ 187 w 229"/>
                <a:gd name="T1" fmla="*/ 181 h 202"/>
                <a:gd name="T2" fmla="*/ 166 w 229"/>
                <a:gd name="T3" fmla="*/ 142 h 202"/>
                <a:gd name="T4" fmla="*/ 229 w 229"/>
                <a:gd name="T5" fmla="*/ 87 h 202"/>
                <a:gd name="T6" fmla="*/ 211 w 229"/>
                <a:gd name="T7" fmla="*/ 23 h 202"/>
                <a:gd name="T8" fmla="*/ 166 w 229"/>
                <a:gd name="T9" fmla="*/ 0 h 202"/>
                <a:gd name="T10" fmla="*/ 166 w 229"/>
                <a:gd name="T11" fmla="*/ 39 h 202"/>
                <a:gd name="T12" fmla="*/ 107 w 229"/>
                <a:gd name="T13" fmla="*/ 8 h 202"/>
                <a:gd name="T14" fmla="*/ 33 w 229"/>
                <a:gd name="T15" fmla="*/ 8 h 202"/>
                <a:gd name="T16" fmla="*/ 0 w 229"/>
                <a:gd name="T17" fmla="*/ 55 h 202"/>
                <a:gd name="T18" fmla="*/ 11 w 229"/>
                <a:gd name="T19" fmla="*/ 127 h 202"/>
                <a:gd name="T20" fmla="*/ 48 w 229"/>
                <a:gd name="T21" fmla="*/ 172 h 202"/>
                <a:gd name="T22" fmla="*/ 71 w 229"/>
                <a:gd name="T23" fmla="*/ 202 h 202"/>
                <a:gd name="T24" fmla="*/ 105 w 229"/>
                <a:gd name="T25" fmla="*/ 202 h 202"/>
                <a:gd name="T26" fmla="*/ 123 w 229"/>
                <a:gd name="T27" fmla="*/ 181 h 202"/>
                <a:gd name="T28" fmla="*/ 187 w 229"/>
                <a:gd name="T29" fmla="*/ 18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202">
                  <a:moveTo>
                    <a:pt x="187" y="181"/>
                  </a:moveTo>
                  <a:lnTo>
                    <a:pt x="166" y="142"/>
                  </a:lnTo>
                  <a:lnTo>
                    <a:pt x="229" y="87"/>
                  </a:lnTo>
                  <a:lnTo>
                    <a:pt x="211" y="23"/>
                  </a:lnTo>
                  <a:lnTo>
                    <a:pt x="166" y="0"/>
                  </a:lnTo>
                  <a:lnTo>
                    <a:pt x="166" y="39"/>
                  </a:lnTo>
                  <a:lnTo>
                    <a:pt x="107" y="8"/>
                  </a:lnTo>
                  <a:lnTo>
                    <a:pt x="33" y="8"/>
                  </a:lnTo>
                  <a:lnTo>
                    <a:pt x="0" y="55"/>
                  </a:lnTo>
                  <a:lnTo>
                    <a:pt x="11" y="127"/>
                  </a:lnTo>
                  <a:lnTo>
                    <a:pt x="48" y="172"/>
                  </a:lnTo>
                  <a:lnTo>
                    <a:pt x="71" y="202"/>
                  </a:lnTo>
                  <a:lnTo>
                    <a:pt x="105" y="202"/>
                  </a:lnTo>
                  <a:lnTo>
                    <a:pt x="123" y="181"/>
                  </a:lnTo>
                  <a:lnTo>
                    <a:pt x="187" y="18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0" name="Freeform 178">
              <a:extLst>
                <a:ext uri="{FF2B5EF4-FFF2-40B4-BE49-F238E27FC236}">
                  <a16:creationId xmlns:a16="http://schemas.microsoft.com/office/drawing/2014/main" id="{EFE5B50C-AA0E-4913-F032-5040C9C3CD3F}"/>
                </a:ext>
              </a:extLst>
            </p:cNvPr>
            <p:cNvSpPr>
              <a:spLocks/>
            </p:cNvSpPr>
            <p:nvPr/>
          </p:nvSpPr>
          <p:spPr bwMode="auto">
            <a:xfrm>
              <a:off x="-1636713" y="3379789"/>
              <a:ext cx="185738" cy="373063"/>
            </a:xfrm>
            <a:custGeom>
              <a:avLst/>
              <a:gdLst>
                <a:gd name="T0" fmla="*/ 316 w 350"/>
                <a:gd name="T1" fmla="*/ 356 h 704"/>
                <a:gd name="T2" fmla="*/ 213 w 350"/>
                <a:gd name="T3" fmla="*/ 276 h 704"/>
                <a:gd name="T4" fmla="*/ 205 w 350"/>
                <a:gd name="T5" fmla="*/ 250 h 704"/>
                <a:gd name="T6" fmla="*/ 169 w 350"/>
                <a:gd name="T7" fmla="*/ 224 h 704"/>
                <a:gd name="T8" fmla="*/ 176 w 350"/>
                <a:gd name="T9" fmla="*/ 158 h 704"/>
                <a:gd name="T10" fmla="*/ 202 w 350"/>
                <a:gd name="T11" fmla="*/ 106 h 704"/>
                <a:gd name="T12" fmla="*/ 249 w 350"/>
                <a:gd name="T13" fmla="*/ 88 h 704"/>
                <a:gd name="T14" fmla="*/ 195 w 350"/>
                <a:gd name="T15" fmla="*/ 64 h 704"/>
                <a:gd name="T16" fmla="*/ 195 w 350"/>
                <a:gd name="T17" fmla="*/ 24 h 704"/>
                <a:gd name="T18" fmla="*/ 120 w 350"/>
                <a:gd name="T19" fmla="*/ 0 h 704"/>
                <a:gd name="T20" fmla="*/ 30 w 350"/>
                <a:gd name="T21" fmla="*/ 29 h 704"/>
                <a:gd name="T22" fmla="*/ 0 w 350"/>
                <a:gd name="T23" fmla="*/ 39 h 704"/>
                <a:gd name="T24" fmla="*/ 30 w 350"/>
                <a:gd name="T25" fmla="*/ 87 h 704"/>
                <a:gd name="T26" fmla="*/ 49 w 350"/>
                <a:gd name="T27" fmla="*/ 119 h 704"/>
                <a:gd name="T28" fmla="*/ 111 w 350"/>
                <a:gd name="T29" fmla="*/ 119 h 704"/>
                <a:gd name="T30" fmla="*/ 133 w 350"/>
                <a:gd name="T31" fmla="*/ 153 h 704"/>
                <a:gd name="T32" fmla="*/ 94 w 350"/>
                <a:gd name="T33" fmla="*/ 185 h 704"/>
                <a:gd name="T34" fmla="*/ 114 w 350"/>
                <a:gd name="T35" fmla="*/ 224 h 704"/>
                <a:gd name="T36" fmla="*/ 164 w 350"/>
                <a:gd name="T37" fmla="*/ 250 h 704"/>
                <a:gd name="T38" fmla="*/ 209 w 350"/>
                <a:gd name="T39" fmla="*/ 310 h 704"/>
                <a:gd name="T40" fmla="*/ 278 w 350"/>
                <a:gd name="T41" fmla="*/ 351 h 704"/>
                <a:gd name="T42" fmla="*/ 267 w 350"/>
                <a:gd name="T43" fmla="*/ 391 h 704"/>
                <a:gd name="T44" fmla="*/ 257 w 350"/>
                <a:gd name="T45" fmla="*/ 440 h 704"/>
                <a:gd name="T46" fmla="*/ 260 w 350"/>
                <a:gd name="T47" fmla="*/ 441 h 704"/>
                <a:gd name="T48" fmla="*/ 278 w 350"/>
                <a:gd name="T49" fmla="*/ 505 h 704"/>
                <a:gd name="T50" fmla="*/ 215 w 350"/>
                <a:gd name="T51" fmla="*/ 560 h 704"/>
                <a:gd name="T52" fmla="*/ 236 w 350"/>
                <a:gd name="T53" fmla="*/ 599 h 704"/>
                <a:gd name="T54" fmla="*/ 172 w 350"/>
                <a:gd name="T55" fmla="*/ 599 h 704"/>
                <a:gd name="T56" fmla="*/ 154 w 350"/>
                <a:gd name="T57" fmla="*/ 620 h 704"/>
                <a:gd name="T58" fmla="*/ 156 w 350"/>
                <a:gd name="T59" fmla="*/ 620 h 704"/>
                <a:gd name="T60" fmla="*/ 179 w 350"/>
                <a:gd name="T61" fmla="*/ 624 h 704"/>
                <a:gd name="T62" fmla="*/ 163 w 350"/>
                <a:gd name="T63" fmla="*/ 704 h 704"/>
                <a:gd name="T64" fmla="*/ 192 w 350"/>
                <a:gd name="T65" fmla="*/ 697 h 704"/>
                <a:gd name="T66" fmla="*/ 248 w 350"/>
                <a:gd name="T67" fmla="*/ 619 h 704"/>
                <a:gd name="T68" fmla="*/ 277 w 350"/>
                <a:gd name="T69" fmla="*/ 616 h 704"/>
                <a:gd name="T70" fmla="*/ 350 w 350"/>
                <a:gd name="T71" fmla="*/ 555 h 704"/>
                <a:gd name="T72" fmla="*/ 350 w 350"/>
                <a:gd name="T73" fmla="*/ 483 h 704"/>
                <a:gd name="T74" fmla="*/ 316 w 350"/>
                <a:gd name="T75" fmla="*/ 35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704">
                  <a:moveTo>
                    <a:pt x="316" y="356"/>
                  </a:moveTo>
                  <a:lnTo>
                    <a:pt x="213" y="276"/>
                  </a:lnTo>
                  <a:lnTo>
                    <a:pt x="205" y="250"/>
                  </a:lnTo>
                  <a:lnTo>
                    <a:pt x="169" y="224"/>
                  </a:lnTo>
                  <a:lnTo>
                    <a:pt x="176" y="158"/>
                  </a:lnTo>
                  <a:lnTo>
                    <a:pt x="202" y="106"/>
                  </a:lnTo>
                  <a:lnTo>
                    <a:pt x="249" y="88"/>
                  </a:lnTo>
                  <a:lnTo>
                    <a:pt x="195" y="64"/>
                  </a:lnTo>
                  <a:lnTo>
                    <a:pt x="195" y="24"/>
                  </a:lnTo>
                  <a:lnTo>
                    <a:pt x="120" y="0"/>
                  </a:lnTo>
                  <a:lnTo>
                    <a:pt x="30" y="29"/>
                  </a:lnTo>
                  <a:lnTo>
                    <a:pt x="0" y="39"/>
                  </a:lnTo>
                  <a:lnTo>
                    <a:pt x="30" y="87"/>
                  </a:lnTo>
                  <a:lnTo>
                    <a:pt x="49" y="119"/>
                  </a:lnTo>
                  <a:lnTo>
                    <a:pt x="111" y="119"/>
                  </a:lnTo>
                  <a:lnTo>
                    <a:pt x="133" y="153"/>
                  </a:lnTo>
                  <a:lnTo>
                    <a:pt x="94" y="185"/>
                  </a:lnTo>
                  <a:lnTo>
                    <a:pt x="114" y="224"/>
                  </a:lnTo>
                  <a:lnTo>
                    <a:pt x="164" y="250"/>
                  </a:lnTo>
                  <a:lnTo>
                    <a:pt x="209" y="310"/>
                  </a:lnTo>
                  <a:lnTo>
                    <a:pt x="278" y="351"/>
                  </a:lnTo>
                  <a:lnTo>
                    <a:pt x="267" y="391"/>
                  </a:lnTo>
                  <a:lnTo>
                    <a:pt x="257" y="440"/>
                  </a:lnTo>
                  <a:lnTo>
                    <a:pt x="260" y="441"/>
                  </a:lnTo>
                  <a:lnTo>
                    <a:pt x="278" y="505"/>
                  </a:lnTo>
                  <a:lnTo>
                    <a:pt x="215" y="560"/>
                  </a:lnTo>
                  <a:lnTo>
                    <a:pt x="236" y="599"/>
                  </a:lnTo>
                  <a:lnTo>
                    <a:pt x="172" y="599"/>
                  </a:lnTo>
                  <a:lnTo>
                    <a:pt x="154" y="620"/>
                  </a:lnTo>
                  <a:lnTo>
                    <a:pt x="156" y="620"/>
                  </a:lnTo>
                  <a:lnTo>
                    <a:pt x="179" y="624"/>
                  </a:lnTo>
                  <a:lnTo>
                    <a:pt x="163" y="704"/>
                  </a:lnTo>
                  <a:lnTo>
                    <a:pt x="192" y="697"/>
                  </a:lnTo>
                  <a:lnTo>
                    <a:pt x="248" y="619"/>
                  </a:lnTo>
                  <a:lnTo>
                    <a:pt x="277" y="616"/>
                  </a:lnTo>
                  <a:lnTo>
                    <a:pt x="350" y="555"/>
                  </a:lnTo>
                  <a:lnTo>
                    <a:pt x="350" y="483"/>
                  </a:lnTo>
                  <a:lnTo>
                    <a:pt x="316" y="35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1" name="Freeform 179">
              <a:extLst>
                <a:ext uri="{FF2B5EF4-FFF2-40B4-BE49-F238E27FC236}">
                  <a16:creationId xmlns:a16="http://schemas.microsoft.com/office/drawing/2014/main" id="{8B1D6AB5-D81B-4235-C088-E1669F205959}"/>
                </a:ext>
              </a:extLst>
            </p:cNvPr>
            <p:cNvSpPr>
              <a:spLocks/>
            </p:cNvSpPr>
            <p:nvPr/>
          </p:nvSpPr>
          <p:spPr bwMode="auto">
            <a:xfrm>
              <a:off x="-1162050" y="2906714"/>
              <a:ext cx="92075" cy="136525"/>
            </a:xfrm>
            <a:custGeom>
              <a:avLst/>
              <a:gdLst>
                <a:gd name="T0" fmla="*/ 33 w 175"/>
                <a:gd name="T1" fmla="*/ 96 h 257"/>
                <a:gd name="T2" fmla="*/ 10 w 175"/>
                <a:gd name="T3" fmla="*/ 110 h 257"/>
                <a:gd name="T4" fmla="*/ 48 w 175"/>
                <a:gd name="T5" fmla="*/ 168 h 257"/>
                <a:gd name="T6" fmla="*/ 35 w 175"/>
                <a:gd name="T7" fmla="*/ 207 h 257"/>
                <a:gd name="T8" fmla="*/ 61 w 175"/>
                <a:gd name="T9" fmla="*/ 257 h 257"/>
                <a:gd name="T10" fmla="*/ 118 w 175"/>
                <a:gd name="T11" fmla="*/ 211 h 257"/>
                <a:gd name="T12" fmla="*/ 175 w 175"/>
                <a:gd name="T13" fmla="*/ 177 h 257"/>
                <a:gd name="T14" fmla="*/ 131 w 175"/>
                <a:gd name="T15" fmla="*/ 63 h 257"/>
                <a:gd name="T16" fmla="*/ 88 w 175"/>
                <a:gd name="T17" fmla="*/ 0 h 257"/>
                <a:gd name="T18" fmla="*/ 0 w 175"/>
                <a:gd name="T19" fmla="*/ 49 h 257"/>
                <a:gd name="T20" fmla="*/ 33 w 175"/>
                <a:gd name="T21" fmla="*/ 9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57">
                  <a:moveTo>
                    <a:pt x="33" y="96"/>
                  </a:moveTo>
                  <a:lnTo>
                    <a:pt x="10" y="110"/>
                  </a:lnTo>
                  <a:lnTo>
                    <a:pt x="48" y="168"/>
                  </a:lnTo>
                  <a:lnTo>
                    <a:pt x="35" y="207"/>
                  </a:lnTo>
                  <a:lnTo>
                    <a:pt x="61" y="257"/>
                  </a:lnTo>
                  <a:lnTo>
                    <a:pt x="118" y="211"/>
                  </a:lnTo>
                  <a:lnTo>
                    <a:pt x="175" y="177"/>
                  </a:lnTo>
                  <a:lnTo>
                    <a:pt x="131" y="63"/>
                  </a:lnTo>
                  <a:lnTo>
                    <a:pt x="88" y="0"/>
                  </a:lnTo>
                  <a:lnTo>
                    <a:pt x="0" y="49"/>
                  </a:lnTo>
                  <a:lnTo>
                    <a:pt x="33" y="9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2" name="Freeform 180">
              <a:extLst>
                <a:ext uri="{FF2B5EF4-FFF2-40B4-BE49-F238E27FC236}">
                  <a16:creationId xmlns:a16="http://schemas.microsoft.com/office/drawing/2014/main" id="{91928BF0-E12C-3CAF-277F-6CC9FEF90C5D}"/>
                </a:ext>
              </a:extLst>
            </p:cNvPr>
            <p:cNvSpPr>
              <a:spLocks/>
            </p:cNvSpPr>
            <p:nvPr/>
          </p:nvSpPr>
          <p:spPr bwMode="auto">
            <a:xfrm>
              <a:off x="-1216025" y="2752726"/>
              <a:ext cx="114300" cy="187325"/>
            </a:xfrm>
            <a:custGeom>
              <a:avLst/>
              <a:gdLst>
                <a:gd name="T0" fmla="*/ 124 w 215"/>
                <a:gd name="T1" fmla="*/ 69 h 354"/>
                <a:gd name="T2" fmla="*/ 136 w 215"/>
                <a:gd name="T3" fmla="*/ 106 h 354"/>
                <a:gd name="T4" fmla="*/ 67 w 215"/>
                <a:gd name="T5" fmla="*/ 85 h 354"/>
                <a:gd name="T6" fmla="*/ 0 w 215"/>
                <a:gd name="T7" fmla="*/ 184 h 354"/>
                <a:gd name="T8" fmla="*/ 0 w 215"/>
                <a:gd name="T9" fmla="*/ 217 h 354"/>
                <a:gd name="T10" fmla="*/ 39 w 215"/>
                <a:gd name="T11" fmla="*/ 229 h 354"/>
                <a:gd name="T12" fmla="*/ 39 w 215"/>
                <a:gd name="T13" fmla="*/ 327 h 354"/>
                <a:gd name="T14" fmla="*/ 62 w 215"/>
                <a:gd name="T15" fmla="*/ 354 h 354"/>
                <a:gd name="T16" fmla="*/ 97 w 215"/>
                <a:gd name="T17" fmla="*/ 331 h 354"/>
                <a:gd name="T18" fmla="*/ 101 w 215"/>
                <a:gd name="T19" fmla="*/ 339 h 354"/>
                <a:gd name="T20" fmla="*/ 189 w 215"/>
                <a:gd name="T21" fmla="*/ 290 h 354"/>
                <a:gd name="T22" fmla="*/ 188 w 215"/>
                <a:gd name="T23" fmla="*/ 290 h 354"/>
                <a:gd name="T24" fmla="*/ 169 w 215"/>
                <a:gd name="T25" fmla="*/ 268 h 354"/>
                <a:gd name="T26" fmla="*/ 127 w 215"/>
                <a:gd name="T27" fmla="*/ 246 h 354"/>
                <a:gd name="T28" fmla="*/ 123 w 215"/>
                <a:gd name="T29" fmla="*/ 207 h 354"/>
                <a:gd name="T30" fmla="*/ 198 w 215"/>
                <a:gd name="T31" fmla="*/ 131 h 354"/>
                <a:gd name="T32" fmla="*/ 182 w 215"/>
                <a:gd name="T33" fmla="*/ 65 h 354"/>
                <a:gd name="T34" fmla="*/ 215 w 215"/>
                <a:gd name="T35" fmla="*/ 24 h 354"/>
                <a:gd name="T36" fmla="*/ 178 w 215"/>
                <a:gd name="T37" fmla="*/ 0 h 354"/>
                <a:gd name="T38" fmla="*/ 124 w 215"/>
                <a:gd name="T39" fmla="*/ 6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354">
                  <a:moveTo>
                    <a:pt x="124" y="69"/>
                  </a:moveTo>
                  <a:lnTo>
                    <a:pt x="136" y="106"/>
                  </a:lnTo>
                  <a:lnTo>
                    <a:pt x="67" y="85"/>
                  </a:lnTo>
                  <a:lnTo>
                    <a:pt x="0" y="184"/>
                  </a:lnTo>
                  <a:lnTo>
                    <a:pt x="0" y="217"/>
                  </a:lnTo>
                  <a:lnTo>
                    <a:pt x="39" y="229"/>
                  </a:lnTo>
                  <a:lnTo>
                    <a:pt x="39" y="327"/>
                  </a:lnTo>
                  <a:lnTo>
                    <a:pt x="62" y="354"/>
                  </a:lnTo>
                  <a:lnTo>
                    <a:pt x="97" y="331"/>
                  </a:lnTo>
                  <a:lnTo>
                    <a:pt x="101" y="339"/>
                  </a:lnTo>
                  <a:lnTo>
                    <a:pt x="189" y="290"/>
                  </a:lnTo>
                  <a:lnTo>
                    <a:pt x="188" y="290"/>
                  </a:lnTo>
                  <a:lnTo>
                    <a:pt x="169" y="268"/>
                  </a:lnTo>
                  <a:lnTo>
                    <a:pt x="127" y="246"/>
                  </a:lnTo>
                  <a:lnTo>
                    <a:pt x="123" y="207"/>
                  </a:lnTo>
                  <a:lnTo>
                    <a:pt x="198" y="131"/>
                  </a:lnTo>
                  <a:lnTo>
                    <a:pt x="182" y="65"/>
                  </a:lnTo>
                  <a:lnTo>
                    <a:pt x="215" y="24"/>
                  </a:lnTo>
                  <a:lnTo>
                    <a:pt x="178" y="0"/>
                  </a:lnTo>
                  <a:lnTo>
                    <a:pt x="124" y="6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3" name="Freeform 181">
              <a:extLst>
                <a:ext uri="{FF2B5EF4-FFF2-40B4-BE49-F238E27FC236}">
                  <a16:creationId xmlns:a16="http://schemas.microsoft.com/office/drawing/2014/main" id="{3AF26E6E-02B1-1429-41ED-C6E12693BCA9}"/>
                </a:ext>
              </a:extLst>
            </p:cNvPr>
            <p:cNvSpPr>
              <a:spLocks/>
            </p:cNvSpPr>
            <p:nvPr/>
          </p:nvSpPr>
          <p:spPr bwMode="auto">
            <a:xfrm>
              <a:off x="-2498725" y="2390776"/>
              <a:ext cx="1428750" cy="1060450"/>
            </a:xfrm>
            <a:custGeom>
              <a:avLst/>
              <a:gdLst>
                <a:gd name="T0" fmla="*/ 2702 w 2702"/>
                <a:gd name="T1" fmla="*/ 535 h 2006"/>
                <a:gd name="T2" fmla="*/ 2671 w 2702"/>
                <a:gd name="T3" fmla="*/ 292 h 2006"/>
                <a:gd name="T4" fmla="*/ 2534 w 2702"/>
                <a:gd name="T5" fmla="*/ 356 h 2006"/>
                <a:gd name="T6" fmla="*/ 2353 w 2702"/>
                <a:gd name="T7" fmla="*/ 229 h 2006"/>
                <a:gd name="T8" fmla="*/ 2133 w 2702"/>
                <a:gd name="T9" fmla="*/ 0 h 2006"/>
                <a:gd name="T10" fmla="*/ 1967 w 2702"/>
                <a:gd name="T11" fmla="*/ 68 h 2006"/>
                <a:gd name="T12" fmla="*/ 1993 w 2702"/>
                <a:gd name="T13" fmla="*/ 173 h 2006"/>
                <a:gd name="T14" fmla="*/ 1913 w 2702"/>
                <a:gd name="T15" fmla="*/ 279 h 2006"/>
                <a:gd name="T16" fmla="*/ 1988 w 2702"/>
                <a:gd name="T17" fmla="*/ 424 h 2006"/>
                <a:gd name="T18" fmla="*/ 2083 w 2702"/>
                <a:gd name="T19" fmla="*/ 487 h 2006"/>
                <a:gd name="T20" fmla="*/ 1962 w 2702"/>
                <a:gd name="T21" fmla="*/ 572 h 2006"/>
                <a:gd name="T22" fmla="*/ 1822 w 2702"/>
                <a:gd name="T23" fmla="*/ 614 h 2006"/>
                <a:gd name="T24" fmla="*/ 1817 w 2702"/>
                <a:gd name="T25" fmla="*/ 686 h 2006"/>
                <a:gd name="T26" fmla="*/ 1556 w 2702"/>
                <a:gd name="T27" fmla="*/ 852 h 2006"/>
                <a:gd name="T28" fmla="*/ 1325 w 2702"/>
                <a:gd name="T29" fmla="*/ 797 h 2006"/>
                <a:gd name="T30" fmla="*/ 1111 w 2702"/>
                <a:gd name="T31" fmla="*/ 722 h 2006"/>
                <a:gd name="T32" fmla="*/ 890 w 2702"/>
                <a:gd name="T33" fmla="*/ 648 h 2006"/>
                <a:gd name="T34" fmla="*/ 854 w 2702"/>
                <a:gd name="T35" fmla="*/ 516 h 2006"/>
                <a:gd name="T36" fmla="*/ 715 w 2702"/>
                <a:gd name="T37" fmla="*/ 437 h 2006"/>
                <a:gd name="T38" fmla="*/ 668 w 2702"/>
                <a:gd name="T39" fmla="*/ 556 h 2006"/>
                <a:gd name="T40" fmla="*/ 541 w 2702"/>
                <a:gd name="T41" fmla="*/ 669 h 2006"/>
                <a:gd name="T42" fmla="*/ 464 w 2702"/>
                <a:gd name="T43" fmla="*/ 709 h 2006"/>
                <a:gd name="T44" fmla="*/ 512 w 2702"/>
                <a:gd name="T45" fmla="*/ 824 h 2006"/>
                <a:gd name="T46" fmla="*/ 336 w 2702"/>
                <a:gd name="T47" fmla="*/ 843 h 2006"/>
                <a:gd name="T48" fmla="*/ 121 w 2702"/>
                <a:gd name="T49" fmla="*/ 863 h 2006"/>
                <a:gd name="T50" fmla="*/ 134 w 2702"/>
                <a:gd name="T51" fmla="*/ 958 h 2006"/>
                <a:gd name="T52" fmla="*/ 153 w 2702"/>
                <a:gd name="T53" fmla="*/ 977 h 2006"/>
                <a:gd name="T54" fmla="*/ 73 w 2702"/>
                <a:gd name="T55" fmla="*/ 1016 h 2006"/>
                <a:gd name="T56" fmla="*/ 19 w 2702"/>
                <a:gd name="T57" fmla="*/ 1170 h 2006"/>
                <a:gd name="T58" fmla="*/ 141 w 2702"/>
                <a:gd name="T59" fmla="*/ 1112 h 2006"/>
                <a:gd name="T60" fmla="*/ 210 w 2702"/>
                <a:gd name="T61" fmla="*/ 1205 h 2006"/>
                <a:gd name="T62" fmla="*/ 316 w 2702"/>
                <a:gd name="T63" fmla="*/ 1166 h 2006"/>
                <a:gd name="T64" fmla="*/ 469 w 2702"/>
                <a:gd name="T65" fmla="*/ 1262 h 2006"/>
                <a:gd name="T66" fmla="*/ 538 w 2702"/>
                <a:gd name="T67" fmla="*/ 1425 h 2006"/>
                <a:gd name="T68" fmla="*/ 633 w 2702"/>
                <a:gd name="T69" fmla="*/ 1542 h 2006"/>
                <a:gd name="T70" fmla="*/ 835 w 2702"/>
                <a:gd name="T71" fmla="*/ 1612 h 2006"/>
                <a:gd name="T72" fmla="*/ 952 w 2702"/>
                <a:gd name="T73" fmla="*/ 1650 h 2006"/>
                <a:gd name="T74" fmla="*/ 1004 w 2702"/>
                <a:gd name="T75" fmla="*/ 1640 h 2006"/>
                <a:gd name="T76" fmla="*/ 1115 w 2702"/>
                <a:gd name="T77" fmla="*/ 1631 h 2006"/>
                <a:gd name="T78" fmla="*/ 1318 w 2702"/>
                <a:gd name="T79" fmla="*/ 1566 h 2006"/>
                <a:gd name="T80" fmla="*/ 1409 w 2702"/>
                <a:gd name="T81" fmla="*/ 1627 h 2006"/>
                <a:gd name="T82" fmla="*/ 1438 w 2702"/>
                <a:gd name="T83" fmla="*/ 1839 h 2006"/>
                <a:gd name="T84" fmla="*/ 1497 w 2702"/>
                <a:gd name="T85" fmla="*/ 1925 h 2006"/>
                <a:gd name="T86" fmla="*/ 1610 w 2702"/>
                <a:gd name="T87" fmla="*/ 1970 h 2006"/>
                <a:gd name="T88" fmla="*/ 1750 w 2702"/>
                <a:gd name="T89" fmla="*/ 1870 h 2006"/>
                <a:gd name="T90" fmla="*/ 1879 w 2702"/>
                <a:gd name="T91" fmla="*/ 1958 h 2006"/>
                <a:gd name="T92" fmla="*/ 1980 w 2702"/>
                <a:gd name="T93" fmla="*/ 2006 h 2006"/>
                <a:gd name="T94" fmla="*/ 2119 w 2702"/>
                <a:gd name="T95" fmla="*/ 1919 h 2006"/>
                <a:gd name="T96" fmla="*/ 2366 w 2702"/>
                <a:gd name="T97" fmla="*/ 1683 h 2006"/>
                <a:gd name="T98" fmla="*/ 2376 w 2702"/>
                <a:gd name="T99" fmla="*/ 1468 h 2006"/>
                <a:gd name="T100" fmla="*/ 2405 w 2702"/>
                <a:gd name="T101" fmla="*/ 1366 h 2006"/>
                <a:gd name="T102" fmla="*/ 2276 w 2702"/>
                <a:gd name="T103" fmla="*/ 1159 h 2006"/>
                <a:gd name="T104" fmla="*/ 2383 w 2702"/>
                <a:gd name="T105" fmla="*/ 1055 h 2006"/>
                <a:gd name="T106" fmla="*/ 2263 w 2702"/>
                <a:gd name="T107" fmla="*/ 1055 h 2006"/>
                <a:gd name="T108" fmla="*/ 2205 w 2702"/>
                <a:gd name="T109" fmla="*/ 1043 h 2006"/>
                <a:gd name="T110" fmla="*/ 2146 w 2702"/>
                <a:gd name="T111" fmla="*/ 965 h 2006"/>
                <a:gd name="T112" fmla="*/ 2236 w 2702"/>
                <a:gd name="T113" fmla="*/ 906 h 2006"/>
                <a:gd name="T114" fmla="*/ 2293 w 2702"/>
                <a:gd name="T115" fmla="*/ 915 h 2006"/>
                <a:gd name="T116" fmla="*/ 2306 w 2702"/>
                <a:gd name="T117" fmla="*/ 987 h 2006"/>
                <a:gd name="T118" fmla="*/ 2420 w 2702"/>
                <a:gd name="T119" fmla="*/ 902 h 2006"/>
                <a:gd name="T120" fmla="*/ 2493 w 2702"/>
                <a:gd name="T121" fmla="*/ 771 h 2006"/>
                <a:gd name="T122" fmla="*/ 2604 w 2702"/>
                <a:gd name="T123" fmla="*/ 686 h 2006"/>
                <a:gd name="T124" fmla="*/ 2615 w 2702"/>
                <a:gd name="T125" fmla="*/ 552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2" h="2006">
                  <a:moveTo>
                    <a:pt x="2615" y="552"/>
                  </a:moveTo>
                  <a:lnTo>
                    <a:pt x="2641" y="526"/>
                  </a:lnTo>
                  <a:lnTo>
                    <a:pt x="2702" y="535"/>
                  </a:lnTo>
                  <a:lnTo>
                    <a:pt x="2693" y="383"/>
                  </a:lnTo>
                  <a:lnTo>
                    <a:pt x="2702" y="341"/>
                  </a:lnTo>
                  <a:lnTo>
                    <a:pt x="2671" y="292"/>
                  </a:lnTo>
                  <a:lnTo>
                    <a:pt x="2615" y="321"/>
                  </a:lnTo>
                  <a:lnTo>
                    <a:pt x="2592" y="367"/>
                  </a:lnTo>
                  <a:lnTo>
                    <a:pt x="2534" y="356"/>
                  </a:lnTo>
                  <a:lnTo>
                    <a:pt x="2511" y="281"/>
                  </a:lnTo>
                  <a:lnTo>
                    <a:pt x="2413" y="242"/>
                  </a:lnTo>
                  <a:lnTo>
                    <a:pt x="2353" y="229"/>
                  </a:lnTo>
                  <a:lnTo>
                    <a:pt x="2289" y="135"/>
                  </a:lnTo>
                  <a:lnTo>
                    <a:pt x="2213" y="26"/>
                  </a:lnTo>
                  <a:lnTo>
                    <a:pt x="2133" y="0"/>
                  </a:lnTo>
                  <a:lnTo>
                    <a:pt x="2057" y="0"/>
                  </a:lnTo>
                  <a:lnTo>
                    <a:pt x="1979" y="30"/>
                  </a:lnTo>
                  <a:lnTo>
                    <a:pt x="1967" y="68"/>
                  </a:lnTo>
                  <a:lnTo>
                    <a:pt x="2005" y="76"/>
                  </a:lnTo>
                  <a:lnTo>
                    <a:pt x="2005" y="122"/>
                  </a:lnTo>
                  <a:lnTo>
                    <a:pt x="1993" y="173"/>
                  </a:lnTo>
                  <a:lnTo>
                    <a:pt x="2002" y="242"/>
                  </a:lnTo>
                  <a:lnTo>
                    <a:pt x="1967" y="284"/>
                  </a:lnTo>
                  <a:lnTo>
                    <a:pt x="1913" y="279"/>
                  </a:lnTo>
                  <a:lnTo>
                    <a:pt x="1898" y="424"/>
                  </a:lnTo>
                  <a:lnTo>
                    <a:pt x="1933" y="424"/>
                  </a:lnTo>
                  <a:lnTo>
                    <a:pt x="1988" y="424"/>
                  </a:lnTo>
                  <a:lnTo>
                    <a:pt x="2015" y="395"/>
                  </a:lnTo>
                  <a:lnTo>
                    <a:pt x="2068" y="447"/>
                  </a:lnTo>
                  <a:lnTo>
                    <a:pt x="2083" y="487"/>
                  </a:lnTo>
                  <a:lnTo>
                    <a:pt x="2027" y="496"/>
                  </a:lnTo>
                  <a:lnTo>
                    <a:pt x="1983" y="533"/>
                  </a:lnTo>
                  <a:lnTo>
                    <a:pt x="1962" y="572"/>
                  </a:lnTo>
                  <a:lnTo>
                    <a:pt x="1913" y="588"/>
                  </a:lnTo>
                  <a:lnTo>
                    <a:pt x="1878" y="624"/>
                  </a:lnTo>
                  <a:lnTo>
                    <a:pt x="1822" y="614"/>
                  </a:lnTo>
                  <a:lnTo>
                    <a:pt x="1780" y="628"/>
                  </a:lnTo>
                  <a:lnTo>
                    <a:pt x="1780" y="669"/>
                  </a:lnTo>
                  <a:lnTo>
                    <a:pt x="1817" y="686"/>
                  </a:lnTo>
                  <a:lnTo>
                    <a:pt x="1768" y="767"/>
                  </a:lnTo>
                  <a:lnTo>
                    <a:pt x="1601" y="821"/>
                  </a:lnTo>
                  <a:lnTo>
                    <a:pt x="1556" y="852"/>
                  </a:lnTo>
                  <a:lnTo>
                    <a:pt x="1491" y="852"/>
                  </a:lnTo>
                  <a:lnTo>
                    <a:pt x="1395" y="808"/>
                  </a:lnTo>
                  <a:lnTo>
                    <a:pt x="1325" y="797"/>
                  </a:lnTo>
                  <a:lnTo>
                    <a:pt x="1242" y="808"/>
                  </a:lnTo>
                  <a:lnTo>
                    <a:pt x="1168" y="808"/>
                  </a:lnTo>
                  <a:lnTo>
                    <a:pt x="1111" y="722"/>
                  </a:lnTo>
                  <a:lnTo>
                    <a:pt x="1021" y="677"/>
                  </a:lnTo>
                  <a:lnTo>
                    <a:pt x="939" y="677"/>
                  </a:lnTo>
                  <a:lnTo>
                    <a:pt x="890" y="648"/>
                  </a:lnTo>
                  <a:lnTo>
                    <a:pt x="901" y="612"/>
                  </a:lnTo>
                  <a:lnTo>
                    <a:pt x="890" y="565"/>
                  </a:lnTo>
                  <a:lnTo>
                    <a:pt x="854" y="516"/>
                  </a:lnTo>
                  <a:lnTo>
                    <a:pt x="798" y="506"/>
                  </a:lnTo>
                  <a:lnTo>
                    <a:pt x="773" y="516"/>
                  </a:lnTo>
                  <a:lnTo>
                    <a:pt x="715" y="437"/>
                  </a:lnTo>
                  <a:lnTo>
                    <a:pt x="682" y="470"/>
                  </a:lnTo>
                  <a:lnTo>
                    <a:pt x="652" y="516"/>
                  </a:lnTo>
                  <a:lnTo>
                    <a:pt x="668" y="556"/>
                  </a:lnTo>
                  <a:lnTo>
                    <a:pt x="637" y="589"/>
                  </a:lnTo>
                  <a:lnTo>
                    <a:pt x="561" y="576"/>
                  </a:lnTo>
                  <a:lnTo>
                    <a:pt x="541" y="669"/>
                  </a:lnTo>
                  <a:lnTo>
                    <a:pt x="561" y="686"/>
                  </a:lnTo>
                  <a:lnTo>
                    <a:pt x="525" y="699"/>
                  </a:lnTo>
                  <a:lnTo>
                    <a:pt x="464" y="709"/>
                  </a:lnTo>
                  <a:lnTo>
                    <a:pt x="464" y="739"/>
                  </a:lnTo>
                  <a:lnTo>
                    <a:pt x="489" y="742"/>
                  </a:lnTo>
                  <a:lnTo>
                    <a:pt x="512" y="824"/>
                  </a:lnTo>
                  <a:lnTo>
                    <a:pt x="495" y="863"/>
                  </a:lnTo>
                  <a:lnTo>
                    <a:pt x="447" y="844"/>
                  </a:lnTo>
                  <a:lnTo>
                    <a:pt x="336" y="843"/>
                  </a:lnTo>
                  <a:lnTo>
                    <a:pt x="210" y="831"/>
                  </a:lnTo>
                  <a:lnTo>
                    <a:pt x="210" y="863"/>
                  </a:lnTo>
                  <a:lnTo>
                    <a:pt x="121" y="863"/>
                  </a:lnTo>
                  <a:lnTo>
                    <a:pt x="104" y="899"/>
                  </a:lnTo>
                  <a:lnTo>
                    <a:pt x="104" y="938"/>
                  </a:lnTo>
                  <a:lnTo>
                    <a:pt x="134" y="958"/>
                  </a:lnTo>
                  <a:lnTo>
                    <a:pt x="148" y="932"/>
                  </a:lnTo>
                  <a:lnTo>
                    <a:pt x="173" y="958"/>
                  </a:lnTo>
                  <a:lnTo>
                    <a:pt x="153" y="977"/>
                  </a:lnTo>
                  <a:lnTo>
                    <a:pt x="91" y="963"/>
                  </a:lnTo>
                  <a:lnTo>
                    <a:pt x="59" y="994"/>
                  </a:lnTo>
                  <a:lnTo>
                    <a:pt x="73" y="1016"/>
                  </a:lnTo>
                  <a:lnTo>
                    <a:pt x="0" y="1056"/>
                  </a:lnTo>
                  <a:lnTo>
                    <a:pt x="29" y="1112"/>
                  </a:lnTo>
                  <a:lnTo>
                    <a:pt x="19" y="1170"/>
                  </a:lnTo>
                  <a:lnTo>
                    <a:pt x="65" y="1183"/>
                  </a:lnTo>
                  <a:lnTo>
                    <a:pt x="112" y="1167"/>
                  </a:lnTo>
                  <a:lnTo>
                    <a:pt x="141" y="1112"/>
                  </a:lnTo>
                  <a:lnTo>
                    <a:pt x="173" y="1125"/>
                  </a:lnTo>
                  <a:lnTo>
                    <a:pt x="173" y="1205"/>
                  </a:lnTo>
                  <a:lnTo>
                    <a:pt x="210" y="1205"/>
                  </a:lnTo>
                  <a:lnTo>
                    <a:pt x="257" y="1153"/>
                  </a:lnTo>
                  <a:lnTo>
                    <a:pt x="316" y="1141"/>
                  </a:lnTo>
                  <a:lnTo>
                    <a:pt x="316" y="1166"/>
                  </a:lnTo>
                  <a:lnTo>
                    <a:pt x="363" y="1166"/>
                  </a:lnTo>
                  <a:lnTo>
                    <a:pt x="398" y="1233"/>
                  </a:lnTo>
                  <a:lnTo>
                    <a:pt x="469" y="1262"/>
                  </a:lnTo>
                  <a:lnTo>
                    <a:pt x="525" y="1324"/>
                  </a:lnTo>
                  <a:lnTo>
                    <a:pt x="561" y="1406"/>
                  </a:lnTo>
                  <a:lnTo>
                    <a:pt x="538" y="1425"/>
                  </a:lnTo>
                  <a:lnTo>
                    <a:pt x="564" y="1507"/>
                  </a:lnTo>
                  <a:lnTo>
                    <a:pt x="634" y="1529"/>
                  </a:lnTo>
                  <a:lnTo>
                    <a:pt x="633" y="1542"/>
                  </a:lnTo>
                  <a:lnTo>
                    <a:pt x="673" y="1542"/>
                  </a:lnTo>
                  <a:lnTo>
                    <a:pt x="754" y="1563"/>
                  </a:lnTo>
                  <a:lnTo>
                    <a:pt x="835" y="1612"/>
                  </a:lnTo>
                  <a:lnTo>
                    <a:pt x="861" y="1627"/>
                  </a:lnTo>
                  <a:lnTo>
                    <a:pt x="911" y="1627"/>
                  </a:lnTo>
                  <a:lnTo>
                    <a:pt x="952" y="1650"/>
                  </a:lnTo>
                  <a:lnTo>
                    <a:pt x="972" y="1650"/>
                  </a:lnTo>
                  <a:lnTo>
                    <a:pt x="972" y="1641"/>
                  </a:lnTo>
                  <a:lnTo>
                    <a:pt x="1004" y="1640"/>
                  </a:lnTo>
                  <a:lnTo>
                    <a:pt x="1010" y="1663"/>
                  </a:lnTo>
                  <a:lnTo>
                    <a:pt x="1046" y="1631"/>
                  </a:lnTo>
                  <a:lnTo>
                    <a:pt x="1115" y="1631"/>
                  </a:lnTo>
                  <a:lnTo>
                    <a:pt x="1137" y="1649"/>
                  </a:lnTo>
                  <a:lnTo>
                    <a:pt x="1246" y="1575"/>
                  </a:lnTo>
                  <a:lnTo>
                    <a:pt x="1318" y="1566"/>
                  </a:lnTo>
                  <a:lnTo>
                    <a:pt x="1338" y="1612"/>
                  </a:lnTo>
                  <a:lnTo>
                    <a:pt x="1367" y="1641"/>
                  </a:lnTo>
                  <a:lnTo>
                    <a:pt x="1409" y="1627"/>
                  </a:lnTo>
                  <a:lnTo>
                    <a:pt x="1454" y="1715"/>
                  </a:lnTo>
                  <a:lnTo>
                    <a:pt x="1415" y="1813"/>
                  </a:lnTo>
                  <a:lnTo>
                    <a:pt x="1438" y="1839"/>
                  </a:lnTo>
                  <a:lnTo>
                    <a:pt x="1486" y="1853"/>
                  </a:lnTo>
                  <a:lnTo>
                    <a:pt x="1514" y="1899"/>
                  </a:lnTo>
                  <a:lnTo>
                    <a:pt x="1497" y="1925"/>
                  </a:lnTo>
                  <a:lnTo>
                    <a:pt x="1589" y="1953"/>
                  </a:lnTo>
                  <a:lnTo>
                    <a:pt x="1579" y="1964"/>
                  </a:lnTo>
                  <a:lnTo>
                    <a:pt x="1610" y="1970"/>
                  </a:lnTo>
                  <a:lnTo>
                    <a:pt x="1610" y="1915"/>
                  </a:lnTo>
                  <a:lnTo>
                    <a:pt x="1660" y="1899"/>
                  </a:lnTo>
                  <a:lnTo>
                    <a:pt x="1750" y="1870"/>
                  </a:lnTo>
                  <a:lnTo>
                    <a:pt x="1825" y="1894"/>
                  </a:lnTo>
                  <a:lnTo>
                    <a:pt x="1825" y="1934"/>
                  </a:lnTo>
                  <a:lnTo>
                    <a:pt x="1879" y="1958"/>
                  </a:lnTo>
                  <a:lnTo>
                    <a:pt x="1926" y="1943"/>
                  </a:lnTo>
                  <a:lnTo>
                    <a:pt x="1966" y="1955"/>
                  </a:lnTo>
                  <a:lnTo>
                    <a:pt x="1980" y="2006"/>
                  </a:lnTo>
                  <a:lnTo>
                    <a:pt x="2006" y="2004"/>
                  </a:lnTo>
                  <a:lnTo>
                    <a:pt x="2006" y="1958"/>
                  </a:lnTo>
                  <a:lnTo>
                    <a:pt x="2119" y="1919"/>
                  </a:lnTo>
                  <a:lnTo>
                    <a:pt x="2252" y="1865"/>
                  </a:lnTo>
                  <a:lnTo>
                    <a:pt x="2311" y="1791"/>
                  </a:lnTo>
                  <a:lnTo>
                    <a:pt x="2366" y="1683"/>
                  </a:lnTo>
                  <a:lnTo>
                    <a:pt x="2413" y="1594"/>
                  </a:lnTo>
                  <a:lnTo>
                    <a:pt x="2438" y="1500"/>
                  </a:lnTo>
                  <a:lnTo>
                    <a:pt x="2376" y="1468"/>
                  </a:lnTo>
                  <a:lnTo>
                    <a:pt x="2422" y="1428"/>
                  </a:lnTo>
                  <a:lnTo>
                    <a:pt x="2371" y="1388"/>
                  </a:lnTo>
                  <a:lnTo>
                    <a:pt x="2405" y="1366"/>
                  </a:lnTo>
                  <a:lnTo>
                    <a:pt x="2319" y="1251"/>
                  </a:lnTo>
                  <a:lnTo>
                    <a:pt x="2265" y="1226"/>
                  </a:lnTo>
                  <a:lnTo>
                    <a:pt x="2276" y="1159"/>
                  </a:lnTo>
                  <a:lnTo>
                    <a:pt x="2328" y="1107"/>
                  </a:lnTo>
                  <a:lnTo>
                    <a:pt x="2380" y="1095"/>
                  </a:lnTo>
                  <a:lnTo>
                    <a:pt x="2383" y="1055"/>
                  </a:lnTo>
                  <a:lnTo>
                    <a:pt x="2317" y="1055"/>
                  </a:lnTo>
                  <a:lnTo>
                    <a:pt x="2291" y="1035"/>
                  </a:lnTo>
                  <a:lnTo>
                    <a:pt x="2263" y="1055"/>
                  </a:lnTo>
                  <a:lnTo>
                    <a:pt x="2243" y="1089"/>
                  </a:lnTo>
                  <a:lnTo>
                    <a:pt x="2217" y="1089"/>
                  </a:lnTo>
                  <a:lnTo>
                    <a:pt x="2205" y="1043"/>
                  </a:lnTo>
                  <a:lnTo>
                    <a:pt x="2182" y="1046"/>
                  </a:lnTo>
                  <a:lnTo>
                    <a:pt x="2142" y="1010"/>
                  </a:lnTo>
                  <a:lnTo>
                    <a:pt x="2146" y="965"/>
                  </a:lnTo>
                  <a:lnTo>
                    <a:pt x="2192" y="968"/>
                  </a:lnTo>
                  <a:lnTo>
                    <a:pt x="2204" y="912"/>
                  </a:lnTo>
                  <a:lnTo>
                    <a:pt x="2236" y="906"/>
                  </a:lnTo>
                  <a:lnTo>
                    <a:pt x="2265" y="843"/>
                  </a:lnTo>
                  <a:lnTo>
                    <a:pt x="2317" y="856"/>
                  </a:lnTo>
                  <a:lnTo>
                    <a:pt x="2293" y="915"/>
                  </a:lnTo>
                  <a:lnTo>
                    <a:pt x="2311" y="947"/>
                  </a:lnTo>
                  <a:lnTo>
                    <a:pt x="2291" y="974"/>
                  </a:lnTo>
                  <a:lnTo>
                    <a:pt x="2306" y="987"/>
                  </a:lnTo>
                  <a:lnTo>
                    <a:pt x="2337" y="958"/>
                  </a:lnTo>
                  <a:lnTo>
                    <a:pt x="2348" y="937"/>
                  </a:lnTo>
                  <a:lnTo>
                    <a:pt x="2420" y="902"/>
                  </a:lnTo>
                  <a:lnTo>
                    <a:pt x="2426" y="903"/>
                  </a:lnTo>
                  <a:lnTo>
                    <a:pt x="2426" y="870"/>
                  </a:lnTo>
                  <a:lnTo>
                    <a:pt x="2493" y="771"/>
                  </a:lnTo>
                  <a:lnTo>
                    <a:pt x="2562" y="792"/>
                  </a:lnTo>
                  <a:lnTo>
                    <a:pt x="2550" y="755"/>
                  </a:lnTo>
                  <a:lnTo>
                    <a:pt x="2604" y="686"/>
                  </a:lnTo>
                  <a:lnTo>
                    <a:pt x="2622" y="697"/>
                  </a:lnTo>
                  <a:lnTo>
                    <a:pt x="2641" y="669"/>
                  </a:lnTo>
                  <a:lnTo>
                    <a:pt x="2615" y="55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4" name="Freeform 182">
              <a:extLst>
                <a:ext uri="{FF2B5EF4-FFF2-40B4-BE49-F238E27FC236}">
                  <a16:creationId xmlns:a16="http://schemas.microsoft.com/office/drawing/2014/main" id="{6DA096B7-9DB7-ACE9-1AD0-1443B0A9924A}"/>
                </a:ext>
              </a:extLst>
            </p:cNvPr>
            <p:cNvSpPr>
              <a:spLocks/>
            </p:cNvSpPr>
            <p:nvPr/>
          </p:nvSpPr>
          <p:spPr bwMode="auto">
            <a:xfrm>
              <a:off x="-2116138" y="2506664"/>
              <a:ext cx="719138" cy="334963"/>
            </a:xfrm>
            <a:custGeom>
              <a:avLst/>
              <a:gdLst>
                <a:gd name="T0" fmla="*/ 1023 w 1359"/>
                <a:gd name="T1" fmla="*/ 104 h 633"/>
                <a:gd name="T2" fmla="*/ 850 w 1359"/>
                <a:gd name="T3" fmla="*/ 128 h 633"/>
                <a:gd name="T4" fmla="*/ 733 w 1359"/>
                <a:gd name="T5" fmla="*/ 78 h 633"/>
                <a:gd name="T6" fmla="*/ 601 w 1359"/>
                <a:gd name="T7" fmla="*/ 95 h 633"/>
                <a:gd name="T8" fmla="*/ 542 w 1359"/>
                <a:gd name="T9" fmla="*/ 23 h 633"/>
                <a:gd name="T10" fmla="*/ 398 w 1359"/>
                <a:gd name="T11" fmla="*/ 0 h 633"/>
                <a:gd name="T12" fmla="*/ 361 w 1359"/>
                <a:gd name="T13" fmla="*/ 52 h 633"/>
                <a:gd name="T14" fmla="*/ 398 w 1359"/>
                <a:gd name="T15" fmla="*/ 144 h 633"/>
                <a:gd name="T16" fmla="*/ 280 w 1359"/>
                <a:gd name="T17" fmla="*/ 156 h 633"/>
                <a:gd name="T18" fmla="*/ 182 w 1359"/>
                <a:gd name="T19" fmla="*/ 102 h 633"/>
                <a:gd name="T20" fmla="*/ 92 w 1359"/>
                <a:gd name="T21" fmla="*/ 124 h 633"/>
                <a:gd name="T22" fmla="*/ 30 w 1359"/>
                <a:gd name="T23" fmla="*/ 200 h 633"/>
                <a:gd name="T24" fmla="*/ 0 w 1359"/>
                <a:gd name="T25" fmla="*/ 229 h 633"/>
                <a:gd name="T26" fmla="*/ 49 w 1359"/>
                <a:gd name="T27" fmla="*/ 297 h 633"/>
                <a:gd name="T28" fmla="*/ 74 w 1359"/>
                <a:gd name="T29" fmla="*/ 287 h 633"/>
                <a:gd name="T30" fmla="*/ 130 w 1359"/>
                <a:gd name="T31" fmla="*/ 297 h 633"/>
                <a:gd name="T32" fmla="*/ 166 w 1359"/>
                <a:gd name="T33" fmla="*/ 346 h 633"/>
                <a:gd name="T34" fmla="*/ 177 w 1359"/>
                <a:gd name="T35" fmla="*/ 393 h 633"/>
                <a:gd name="T36" fmla="*/ 166 w 1359"/>
                <a:gd name="T37" fmla="*/ 429 h 633"/>
                <a:gd name="T38" fmla="*/ 215 w 1359"/>
                <a:gd name="T39" fmla="*/ 458 h 633"/>
                <a:gd name="T40" fmla="*/ 297 w 1359"/>
                <a:gd name="T41" fmla="*/ 458 h 633"/>
                <a:gd name="T42" fmla="*/ 387 w 1359"/>
                <a:gd name="T43" fmla="*/ 503 h 633"/>
                <a:gd name="T44" fmla="*/ 444 w 1359"/>
                <a:gd name="T45" fmla="*/ 589 h 633"/>
                <a:gd name="T46" fmla="*/ 518 w 1359"/>
                <a:gd name="T47" fmla="*/ 589 h 633"/>
                <a:gd name="T48" fmla="*/ 601 w 1359"/>
                <a:gd name="T49" fmla="*/ 578 h 633"/>
                <a:gd name="T50" fmla="*/ 671 w 1359"/>
                <a:gd name="T51" fmla="*/ 589 h 633"/>
                <a:gd name="T52" fmla="*/ 767 w 1359"/>
                <a:gd name="T53" fmla="*/ 633 h 633"/>
                <a:gd name="T54" fmla="*/ 832 w 1359"/>
                <a:gd name="T55" fmla="*/ 633 h 633"/>
                <a:gd name="T56" fmla="*/ 877 w 1359"/>
                <a:gd name="T57" fmla="*/ 602 h 633"/>
                <a:gd name="T58" fmla="*/ 1044 w 1359"/>
                <a:gd name="T59" fmla="*/ 548 h 633"/>
                <a:gd name="T60" fmla="*/ 1093 w 1359"/>
                <a:gd name="T61" fmla="*/ 467 h 633"/>
                <a:gd name="T62" fmla="*/ 1056 w 1359"/>
                <a:gd name="T63" fmla="*/ 450 h 633"/>
                <a:gd name="T64" fmla="*/ 1056 w 1359"/>
                <a:gd name="T65" fmla="*/ 409 h 633"/>
                <a:gd name="T66" fmla="*/ 1098 w 1359"/>
                <a:gd name="T67" fmla="*/ 395 h 633"/>
                <a:gd name="T68" fmla="*/ 1154 w 1359"/>
                <a:gd name="T69" fmla="*/ 405 h 633"/>
                <a:gd name="T70" fmla="*/ 1189 w 1359"/>
                <a:gd name="T71" fmla="*/ 369 h 633"/>
                <a:gd name="T72" fmla="*/ 1238 w 1359"/>
                <a:gd name="T73" fmla="*/ 353 h 633"/>
                <a:gd name="T74" fmla="*/ 1259 w 1359"/>
                <a:gd name="T75" fmla="*/ 314 h 633"/>
                <a:gd name="T76" fmla="*/ 1303 w 1359"/>
                <a:gd name="T77" fmla="*/ 277 h 633"/>
                <a:gd name="T78" fmla="*/ 1359 w 1359"/>
                <a:gd name="T79" fmla="*/ 268 h 633"/>
                <a:gd name="T80" fmla="*/ 1344 w 1359"/>
                <a:gd name="T81" fmla="*/ 228 h 633"/>
                <a:gd name="T82" fmla="*/ 1291 w 1359"/>
                <a:gd name="T83" fmla="*/ 176 h 633"/>
                <a:gd name="T84" fmla="*/ 1264 w 1359"/>
                <a:gd name="T85" fmla="*/ 205 h 633"/>
                <a:gd name="T86" fmla="*/ 1209 w 1359"/>
                <a:gd name="T87" fmla="*/ 205 h 633"/>
                <a:gd name="T88" fmla="*/ 1174 w 1359"/>
                <a:gd name="T89" fmla="*/ 205 h 633"/>
                <a:gd name="T90" fmla="*/ 1189 w 1359"/>
                <a:gd name="T91" fmla="*/ 68 h 633"/>
                <a:gd name="T92" fmla="*/ 1091 w 1359"/>
                <a:gd name="T93" fmla="*/ 43 h 633"/>
                <a:gd name="T94" fmla="*/ 1023 w 1359"/>
                <a:gd name="T95" fmla="*/ 10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9" h="633">
                  <a:moveTo>
                    <a:pt x="1023" y="104"/>
                  </a:moveTo>
                  <a:lnTo>
                    <a:pt x="850" y="128"/>
                  </a:lnTo>
                  <a:lnTo>
                    <a:pt x="733" y="78"/>
                  </a:lnTo>
                  <a:lnTo>
                    <a:pt x="601" y="95"/>
                  </a:lnTo>
                  <a:lnTo>
                    <a:pt x="542" y="23"/>
                  </a:lnTo>
                  <a:lnTo>
                    <a:pt x="398" y="0"/>
                  </a:lnTo>
                  <a:lnTo>
                    <a:pt x="361" y="52"/>
                  </a:lnTo>
                  <a:lnTo>
                    <a:pt x="398" y="144"/>
                  </a:lnTo>
                  <a:lnTo>
                    <a:pt x="280" y="156"/>
                  </a:lnTo>
                  <a:lnTo>
                    <a:pt x="182" y="102"/>
                  </a:lnTo>
                  <a:lnTo>
                    <a:pt x="92" y="124"/>
                  </a:lnTo>
                  <a:lnTo>
                    <a:pt x="30" y="200"/>
                  </a:lnTo>
                  <a:lnTo>
                    <a:pt x="0" y="229"/>
                  </a:lnTo>
                  <a:lnTo>
                    <a:pt x="49" y="297"/>
                  </a:lnTo>
                  <a:lnTo>
                    <a:pt x="74" y="287"/>
                  </a:lnTo>
                  <a:lnTo>
                    <a:pt x="130" y="297"/>
                  </a:lnTo>
                  <a:lnTo>
                    <a:pt x="166" y="346"/>
                  </a:lnTo>
                  <a:lnTo>
                    <a:pt x="177" y="393"/>
                  </a:lnTo>
                  <a:lnTo>
                    <a:pt x="166" y="429"/>
                  </a:lnTo>
                  <a:lnTo>
                    <a:pt x="215" y="458"/>
                  </a:lnTo>
                  <a:lnTo>
                    <a:pt x="297" y="458"/>
                  </a:lnTo>
                  <a:lnTo>
                    <a:pt x="387" y="503"/>
                  </a:lnTo>
                  <a:lnTo>
                    <a:pt x="444" y="589"/>
                  </a:lnTo>
                  <a:lnTo>
                    <a:pt x="518" y="589"/>
                  </a:lnTo>
                  <a:lnTo>
                    <a:pt x="601" y="578"/>
                  </a:lnTo>
                  <a:lnTo>
                    <a:pt x="671" y="589"/>
                  </a:lnTo>
                  <a:lnTo>
                    <a:pt x="767" y="633"/>
                  </a:lnTo>
                  <a:lnTo>
                    <a:pt x="832" y="633"/>
                  </a:lnTo>
                  <a:lnTo>
                    <a:pt x="877" y="602"/>
                  </a:lnTo>
                  <a:lnTo>
                    <a:pt x="1044" y="548"/>
                  </a:lnTo>
                  <a:lnTo>
                    <a:pt x="1093" y="467"/>
                  </a:lnTo>
                  <a:lnTo>
                    <a:pt x="1056" y="450"/>
                  </a:lnTo>
                  <a:lnTo>
                    <a:pt x="1056" y="409"/>
                  </a:lnTo>
                  <a:lnTo>
                    <a:pt x="1098" y="395"/>
                  </a:lnTo>
                  <a:lnTo>
                    <a:pt x="1154" y="405"/>
                  </a:lnTo>
                  <a:lnTo>
                    <a:pt x="1189" y="369"/>
                  </a:lnTo>
                  <a:lnTo>
                    <a:pt x="1238" y="353"/>
                  </a:lnTo>
                  <a:lnTo>
                    <a:pt x="1259" y="314"/>
                  </a:lnTo>
                  <a:lnTo>
                    <a:pt x="1303" y="277"/>
                  </a:lnTo>
                  <a:lnTo>
                    <a:pt x="1359" y="268"/>
                  </a:lnTo>
                  <a:lnTo>
                    <a:pt x="1344" y="228"/>
                  </a:lnTo>
                  <a:lnTo>
                    <a:pt x="1291" y="176"/>
                  </a:lnTo>
                  <a:lnTo>
                    <a:pt x="1264" y="205"/>
                  </a:lnTo>
                  <a:lnTo>
                    <a:pt x="1209" y="205"/>
                  </a:lnTo>
                  <a:lnTo>
                    <a:pt x="1174" y="205"/>
                  </a:lnTo>
                  <a:lnTo>
                    <a:pt x="1189" y="68"/>
                  </a:lnTo>
                  <a:lnTo>
                    <a:pt x="1091" y="43"/>
                  </a:lnTo>
                  <a:lnTo>
                    <a:pt x="1023" y="10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5" name="Freeform 183">
              <a:extLst>
                <a:ext uri="{FF2B5EF4-FFF2-40B4-BE49-F238E27FC236}">
                  <a16:creationId xmlns:a16="http://schemas.microsoft.com/office/drawing/2014/main" id="{0473F91E-0C7C-E58F-AE91-46C47BADD3E0}"/>
                </a:ext>
              </a:extLst>
            </p:cNvPr>
            <p:cNvSpPr>
              <a:spLocks/>
            </p:cNvSpPr>
            <p:nvPr/>
          </p:nvSpPr>
          <p:spPr bwMode="auto">
            <a:xfrm>
              <a:off x="-1849438" y="3629026"/>
              <a:ext cx="19050" cy="80963"/>
            </a:xfrm>
            <a:custGeom>
              <a:avLst/>
              <a:gdLst>
                <a:gd name="T0" fmla="*/ 34 w 34"/>
                <a:gd name="T1" fmla="*/ 0 h 153"/>
                <a:gd name="T2" fmla="*/ 13 w 34"/>
                <a:gd name="T3" fmla="*/ 26 h 153"/>
                <a:gd name="T4" fmla="*/ 0 w 34"/>
                <a:gd name="T5" fmla="*/ 137 h 153"/>
                <a:gd name="T6" fmla="*/ 17 w 34"/>
                <a:gd name="T7" fmla="*/ 153 h 153"/>
                <a:gd name="T8" fmla="*/ 17 w 34"/>
                <a:gd name="T9" fmla="*/ 97 h 153"/>
                <a:gd name="T10" fmla="*/ 34 w 34"/>
                <a:gd name="T11" fmla="*/ 46 h 153"/>
                <a:gd name="T12" fmla="*/ 34 w 34"/>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34" h="153">
                  <a:moveTo>
                    <a:pt x="34" y="0"/>
                  </a:moveTo>
                  <a:lnTo>
                    <a:pt x="13" y="26"/>
                  </a:lnTo>
                  <a:lnTo>
                    <a:pt x="0" y="137"/>
                  </a:lnTo>
                  <a:lnTo>
                    <a:pt x="17" y="153"/>
                  </a:lnTo>
                  <a:lnTo>
                    <a:pt x="17" y="97"/>
                  </a:lnTo>
                  <a:lnTo>
                    <a:pt x="34" y="46"/>
                  </a:lnTo>
                  <a:lnTo>
                    <a:pt x="34"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6" name="Freeform 184">
              <a:extLst>
                <a:ext uri="{FF2B5EF4-FFF2-40B4-BE49-F238E27FC236}">
                  <a16:creationId xmlns:a16="http://schemas.microsoft.com/office/drawing/2014/main" id="{B813E867-2E7A-7B98-3E5E-33B78B057CEE}"/>
                </a:ext>
              </a:extLst>
            </p:cNvPr>
            <p:cNvSpPr>
              <a:spLocks/>
            </p:cNvSpPr>
            <p:nvPr/>
          </p:nvSpPr>
          <p:spPr bwMode="auto">
            <a:xfrm>
              <a:off x="-1819275" y="3751264"/>
              <a:ext cx="20638" cy="50800"/>
            </a:xfrm>
            <a:custGeom>
              <a:avLst/>
              <a:gdLst>
                <a:gd name="T0" fmla="*/ 0 w 41"/>
                <a:gd name="T1" fmla="*/ 0 h 96"/>
                <a:gd name="T2" fmla="*/ 26 w 41"/>
                <a:gd name="T3" fmla="*/ 96 h 96"/>
                <a:gd name="T4" fmla="*/ 41 w 41"/>
                <a:gd name="T5" fmla="*/ 81 h 96"/>
                <a:gd name="T6" fmla="*/ 20 w 41"/>
                <a:gd name="T7" fmla="*/ 19 h 96"/>
                <a:gd name="T8" fmla="*/ 0 w 41"/>
                <a:gd name="T9" fmla="*/ 0 h 96"/>
              </a:gdLst>
              <a:ahLst/>
              <a:cxnLst>
                <a:cxn ang="0">
                  <a:pos x="T0" y="T1"/>
                </a:cxn>
                <a:cxn ang="0">
                  <a:pos x="T2" y="T3"/>
                </a:cxn>
                <a:cxn ang="0">
                  <a:pos x="T4" y="T5"/>
                </a:cxn>
                <a:cxn ang="0">
                  <a:pos x="T6" y="T7"/>
                </a:cxn>
                <a:cxn ang="0">
                  <a:pos x="T8" y="T9"/>
                </a:cxn>
              </a:cxnLst>
              <a:rect l="0" t="0" r="r" b="b"/>
              <a:pathLst>
                <a:path w="41" h="96">
                  <a:moveTo>
                    <a:pt x="0" y="0"/>
                  </a:moveTo>
                  <a:lnTo>
                    <a:pt x="26" y="96"/>
                  </a:lnTo>
                  <a:lnTo>
                    <a:pt x="41" y="81"/>
                  </a:lnTo>
                  <a:lnTo>
                    <a:pt x="20" y="19"/>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7" name="Freeform 185">
              <a:extLst>
                <a:ext uri="{FF2B5EF4-FFF2-40B4-BE49-F238E27FC236}">
                  <a16:creationId xmlns:a16="http://schemas.microsoft.com/office/drawing/2014/main" id="{0186DC4B-2742-98E4-7BF4-478796DDE1D3}"/>
                </a:ext>
              </a:extLst>
            </p:cNvPr>
            <p:cNvSpPr>
              <a:spLocks/>
            </p:cNvSpPr>
            <p:nvPr/>
          </p:nvSpPr>
          <p:spPr bwMode="auto">
            <a:xfrm>
              <a:off x="-1422400" y="3786189"/>
              <a:ext cx="217488" cy="160338"/>
            </a:xfrm>
            <a:custGeom>
              <a:avLst/>
              <a:gdLst>
                <a:gd name="T0" fmla="*/ 212 w 411"/>
                <a:gd name="T1" fmla="*/ 269 h 301"/>
                <a:gd name="T2" fmla="*/ 264 w 411"/>
                <a:gd name="T3" fmla="*/ 129 h 301"/>
                <a:gd name="T4" fmla="*/ 344 w 411"/>
                <a:gd name="T5" fmla="*/ 139 h 301"/>
                <a:gd name="T6" fmla="*/ 361 w 411"/>
                <a:gd name="T7" fmla="*/ 108 h 301"/>
                <a:gd name="T8" fmla="*/ 411 w 411"/>
                <a:gd name="T9" fmla="*/ 83 h 301"/>
                <a:gd name="T10" fmla="*/ 293 w 411"/>
                <a:gd name="T11" fmla="*/ 0 h 301"/>
                <a:gd name="T12" fmla="*/ 173 w 411"/>
                <a:gd name="T13" fmla="*/ 122 h 301"/>
                <a:gd name="T14" fmla="*/ 84 w 411"/>
                <a:gd name="T15" fmla="*/ 203 h 301"/>
                <a:gd name="T16" fmla="*/ 46 w 411"/>
                <a:gd name="T17" fmla="*/ 260 h 301"/>
                <a:gd name="T18" fmla="*/ 0 w 411"/>
                <a:gd name="T19" fmla="*/ 249 h 301"/>
                <a:gd name="T20" fmla="*/ 35 w 411"/>
                <a:gd name="T21" fmla="*/ 301 h 301"/>
                <a:gd name="T22" fmla="*/ 212 w 411"/>
                <a:gd name="T23" fmla="*/ 26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1" h="301">
                  <a:moveTo>
                    <a:pt x="212" y="269"/>
                  </a:moveTo>
                  <a:lnTo>
                    <a:pt x="264" y="129"/>
                  </a:lnTo>
                  <a:lnTo>
                    <a:pt x="344" y="139"/>
                  </a:lnTo>
                  <a:lnTo>
                    <a:pt x="361" y="108"/>
                  </a:lnTo>
                  <a:lnTo>
                    <a:pt x="411" y="83"/>
                  </a:lnTo>
                  <a:lnTo>
                    <a:pt x="293" y="0"/>
                  </a:lnTo>
                  <a:lnTo>
                    <a:pt x="173" y="122"/>
                  </a:lnTo>
                  <a:lnTo>
                    <a:pt x="84" y="203"/>
                  </a:lnTo>
                  <a:lnTo>
                    <a:pt x="46" y="260"/>
                  </a:lnTo>
                  <a:lnTo>
                    <a:pt x="0" y="249"/>
                  </a:lnTo>
                  <a:lnTo>
                    <a:pt x="35" y="301"/>
                  </a:lnTo>
                  <a:lnTo>
                    <a:pt x="212" y="2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8" name="Freeform 186">
              <a:extLst>
                <a:ext uri="{FF2B5EF4-FFF2-40B4-BE49-F238E27FC236}">
                  <a16:creationId xmlns:a16="http://schemas.microsoft.com/office/drawing/2014/main" id="{D1D96B1A-E30E-6619-8D0C-8D0B1996750F}"/>
                </a:ext>
              </a:extLst>
            </p:cNvPr>
            <p:cNvSpPr>
              <a:spLocks/>
            </p:cNvSpPr>
            <p:nvPr/>
          </p:nvSpPr>
          <p:spPr bwMode="auto">
            <a:xfrm>
              <a:off x="-1660525" y="3802064"/>
              <a:ext cx="106363" cy="127000"/>
            </a:xfrm>
            <a:custGeom>
              <a:avLst/>
              <a:gdLst>
                <a:gd name="T0" fmla="*/ 11 w 202"/>
                <a:gd name="T1" fmla="*/ 16 h 239"/>
                <a:gd name="T2" fmla="*/ 30 w 202"/>
                <a:gd name="T3" fmla="*/ 101 h 239"/>
                <a:gd name="T4" fmla="*/ 73 w 202"/>
                <a:gd name="T5" fmla="*/ 167 h 239"/>
                <a:gd name="T6" fmla="*/ 192 w 202"/>
                <a:gd name="T7" fmla="*/ 239 h 239"/>
                <a:gd name="T8" fmla="*/ 202 w 202"/>
                <a:gd name="T9" fmla="*/ 215 h 239"/>
                <a:gd name="T10" fmla="*/ 161 w 202"/>
                <a:gd name="T11" fmla="*/ 154 h 239"/>
                <a:gd name="T12" fmla="*/ 155 w 202"/>
                <a:gd name="T13" fmla="*/ 66 h 239"/>
                <a:gd name="T14" fmla="*/ 102 w 202"/>
                <a:gd name="T15" fmla="*/ 7 h 239"/>
                <a:gd name="T16" fmla="*/ 101 w 202"/>
                <a:gd name="T17" fmla="*/ 7 h 239"/>
                <a:gd name="T18" fmla="*/ 0 w 202"/>
                <a:gd name="T19" fmla="*/ 0 h 239"/>
                <a:gd name="T20" fmla="*/ 11 w 202"/>
                <a:gd name="T21" fmla="*/ 1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39">
                  <a:moveTo>
                    <a:pt x="11" y="16"/>
                  </a:moveTo>
                  <a:lnTo>
                    <a:pt x="30" y="101"/>
                  </a:lnTo>
                  <a:lnTo>
                    <a:pt x="73" y="167"/>
                  </a:lnTo>
                  <a:lnTo>
                    <a:pt x="192" y="239"/>
                  </a:lnTo>
                  <a:lnTo>
                    <a:pt x="202" y="215"/>
                  </a:lnTo>
                  <a:lnTo>
                    <a:pt x="161" y="154"/>
                  </a:lnTo>
                  <a:lnTo>
                    <a:pt x="155" y="66"/>
                  </a:lnTo>
                  <a:lnTo>
                    <a:pt x="102" y="7"/>
                  </a:lnTo>
                  <a:lnTo>
                    <a:pt x="101" y="7"/>
                  </a:lnTo>
                  <a:lnTo>
                    <a:pt x="0" y="0"/>
                  </a:lnTo>
                  <a:lnTo>
                    <a:pt x="11" y="1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9" name="Freeform 187">
              <a:extLst>
                <a:ext uri="{FF2B5EF4-FFF2-40B4-BE49-F238E27FC236}">
                  <a16:creationId xmlns:a16="http://schemas.microsoft.com/office/drawing/2014/main" id="{CFF3CE7A-01BD-AD68-234B-D236614FCE29}"/>
                </a:ext>
              </a:extLst>
            </p:cNvPr>
            <p:cNvSpPr>
              <a:spLocks/>
            </p:cNvSpPr>
            <p:nvPr/>
          </p:nvSpPr>
          <p:spPr bwMode="auto">
            <a:xfrm>
              <a:off x="-1736725" y="3454401"/>
              <a:ext cx="196850" cy="352425"/>
            </a:xfrm>
            <a:custGeom>
              <a:avLst/>
              <a:gdLst>
                <a:gd name="T0" fmla="*/ 326 w 370"/>
                <a:gd name="T1" fmla="*/ 196 h 666"/>
                <a:gd name="T2" fmla="*/ 313 w 370"/>
                <a:gd name="T3" fmla="*/ 137 h 666"/>
                <a:gd name="T4" fmla="*/ 270 w 370"/>
                <a:gd name="T5" fmla="*/ 98 h 666"/>
                <a:gd name="T6" fmla="*/ 257 w 370"/>
                <a:gd name="T7" fmla="*/ 127 h 666"/>
                <a:gd name="T8" fmla="*/ 221 w 370"/>
                <a:gd name="T9" fmla="*/ 117 h 666"/>
                <a:gd name="T10" fmla="*/ 158 w 370"/>
                <a:gd name="T11" fmla="*/ 137 h 666"/>
                <a:gd name="T12" fmla="*/ 158 w 370"/>
                <a:gd name="T13" fmla="*/ 56 h 666"/>
                <a:gd name="T14" fmla="*/ 134 w 370"/>
                <a:gd name="T15" fmla="*/ 56 h 666"/>
                <a:gd name="T16" fmla="*/ 100 w 370"/>
                <a:gd name="T17" fmla="*/ 0 h 666"/>
                <a:gd name="T18" fmla="*/ 97 w 370"/>
                <a:gd name="T19" fmla="*/ 3 h 666"/>
                <a:gd name="T20" fmla="*/ 25 w 370"/>
                <a:gd name="T21" fmla="*/ 56 h 666"/>
                <a:gd name="T22" fmla="*/ 0 w 370"/>
                <a:gd name="T23" fmla="*/ 111 h 666"/>
                <a:gd name="T24" fmla="*/ 58 w 370"/>
                <a:gd name="T25" fmla="*/ 195 h 666"/>
                <a:gd name="T26" fmla="*/ 51 w 370"/>
                <a:gd name="T27" fmla="*/ 265 h 666"/>
                <a:gd name="T28" fmla="*/ 91 w 370"/>
                <a:gd name="T29" fmla="*/ 317 h 666"/>
                <a:gd name="T30" fmla="*/ 100 w 370"/>
                <a:gd name="T31" fmla="*/ 376 h 666"/>
                <a:gd name="T32" fmla="*/ 106 w 370"/>
                <a:gd name="T33" fmla="*/ 420 h 666"/>
                <a:gd name="T34" fmla="*/ 65 w 370"/>
                <a:gd name="T35" fmla="*/ 508 h 666"/>
                <a:gd name="T36" fmla="*/ 65 w 370"/>
                <a:gd name="T37" fmla="*/ 581 h 666"/>
                <a:gd name="T38" fmla="*/ 77 w 370"/>
                <a:gd name="T39" fmla="*/ 575 h 666"/>
                <a:gd name="T40" fmla="*/ 142 w 370"/>
                <a:gd name="T41" fmla="*/ 659 h 666"/>
                <a:gd name="T42" fmla="*/ 243 w 370"/>
                <a:gd name="T43" fmla="*/ 666 h 666"/>
                <a:gd name="T44" fmla="*/ 182 w 370"/>
                <a:gd name="T45" fmla="*/ 633 h 666"/>
                <a:gd name="T46" fmla="*/ 153 w 370"/>
                <a:gd name="T47" fmla="*/ 607 h 666"/>
                <a:gd name="T48" fmla="*/ 165 w 370"/>
                <a:gd name="T49" fmla="*/ 597 h 666"/>
                <a:gd name="T50" fmla="*/ 149 w 370"/>
                <a:gd name="T51" fmla="*/ 559 h 666"/>
                <a:gd name="T52" fmla="*/ 119 w 370"/>
                <a:gd name="T53" fmla="*/ 525 h 666"/>
                <a:gd name="T54" fmla="*/ 100 w 370"/>
                <a:gd name="T55" fmla="*/ 509 h 666"/>
                <a:gd name="T56" fmla="*/ 114 w 370"/>
                <a:gd name="T57" fmla="*/ 446 h 666"/>
                <a:gd name="T58" fmla="*/ 130 w 370"/>
                <a:gd name="T59" fmla="*/ 381 h 666"/>
                <a:gd name="T60" fmla="*/ 132 w 370"/>
                <a:gd name="T61" fmla="*/ 335 h 666"/>
                <a:gd name="T62" fmla="*/ 169 w 370"/>
                <a:gd name="T63" fmla="*/ 335 h 666"/>
                <a:gd name="T64" fmla="*/ 169 w 370"/>
                <a:gd name="T65" fmla="*/ 373 h 666"/>
                <a:gd name="T66" fmla="*/ 246 w 370"/>
                <a:gd name="T67" fmla="*/ 402 h 666"/>
                <a:gd name="T68" fmla="*/ 248 w 370"/>
                <a:gd name="T69" fmla="*/ 405 h 666"/>
                <a:gd name="T70" fmla="*/ 237 w 370"/>
                <a:gd name="T71" fmla="*/ 333 h 666"/>
                <a:gd name="T72" fmla="*/ 270 w 370"/>
                <a:gd name="T73" fmla="*/ 286 h 666"/>
                <a:gd name="T74" fmla="*/ 344 w 370"/>
                <a:gd name="T75" fmla="*/ 286 h 666"/>
                <a:gd name="T76" fmla="*/ 357 w 370"/>
                <a:gd name="T77" fmla="*/ 293 h 666"/>
                <a:gd name="T78" fmla="*/ 370 w 370"/>
                <a:gd name="T79" fmla="*/ 232 h 666"/>
                <a:gd name="T80" fmla="*/ 326 w 370"/>
                <a:gd name="T81" fmla="*/ 1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666">
                  <a:moveTo>
                    <a:pt x="326" y="196"/>
                  </a:moveTo>
                  <a:lnTo>
                    <a:pt x="313" y="137"/>
                  </a:lnTo>
                  <a:lnTo>
                    <a:pt x="270" y="98"/>
                  </a:lnTo>
                  <a:lnTo>
                    <a:pt x="257" y="127"/>
                  </a:lnTo>
                  <a:lnTo>
                    <a:pt x="221" y="117"/>
                  </a:lnTo>
                  <a:lnTo>
                    <a:pt x="158" y="137"/>
                  </a:lnTo>
                  <a:lnTo>
                    <a:pt x="158" y="56"/>
                  </a:lnTo>
                  <a:lnTo>
                    <a:pt x="134" y="56"/>
                  </a:lnTo>
                  <a:lnTo>
                    <a:pt x="100" y="0"/>
                  </a:lnTo>
                  <a:lnTo>
                    <a:pt x="97" y="3"/>
                  </a:lnTo>
                  <a:lnTo>
                    <a:pt x="25" y="56"/>
                  </a:lnTo>
                  <a:lnTo>
                    <a:pt x="0" y="111"/>
                  </a:lnTo>
                  <a:lnTo>
                    <a:pt x="58" y="195"/>
                  </a:lnTo>
                  <a:lnTo>
                    <a:pt x="51" y="265"/>
                  </a:lnTo>
                  <a:lnTo>
                    <a:pt x="91" y="317"/>
                  </a:lnTo>
                  <a:lnTo>
                    <a:pt x="100" y="376"/>
                  </a:lnTo>
                  <a:lnTo>
                    <a:pt x="106" y="420"/>
                  </a:lnTo>
                  <a:lnTo>
                    <a:pt x="65" y="508"/>
                  </a:lnTo>
                  <a:lnTo>
                    <a:pt x="65" y="581"/>
                  </a:lnTo>
                  <a:lnTo>
                    <a:pt x="77" y="575"/>
                  </a:lnTo>
                  <a:lnTo>
                    <a:pt x="142" y="659"/>
                  </a:lnTo>
                  <a:lnTo>
                    <a:pt x="243" y="666"/>
                  </a:lnTo>
                  <a:lnTo>
                    <a:pt x="182" y="633"/>
                  </a:lnTo>
                  <a:lnTo>
                    <a:pt x="153" y="607"/>
                  </a:lnTo>
                  <a:lnTo>
                    <a:pt x="165" y="597"/>
                  </a:lnTo>
                  <a:lnTo>
                    <a:pt x="149" y="559"/>
                  </a:lnTo>
                  <a:lnTo>
                    <a:pt x="119" y="525"/>
                  </a:lnTo>
                  <a:lnTo>
                    <a:pt x="100" y="509"/>
                  </a:lnTo>
                  <a:lnTo>
                    <a:pt x="114" y="446"/>
                  </a:lnTo>
                  <a:lnTo>
                    <a:pt x="130" y="381"/>
                  </a:lnTo>
                  <a:lnTo>
                    <a:pt x="132" y="335"/>
                  </a:lnTo>
                  <a:lnTo>
                    <a:pt x="169" y="335"/>
                  </a:lnTo>
                  <a:lnTo>
                    <a:pt x="169" y="373"/>
                  </a:lnTo>
                  <a:lnTo>
                    <a:pt x="246" y="402"/>
                  </a:lnTo>
                  <a:lnTo>
                    <a:pt x="248" y="405"/>
                  </a:lnTo>
                  <a:lnTo>
                    <a:pt x="237" y="333"/>
                  </a:lnTo>
                  <a:lnTo>
                    <a:pt x="270" y="286"/>
                  </a:lnTo>
                  <a:lnTo>
                    <a:pt x="344" y="286"/>
                  </a:lnTo>
                  <a:lnTo>
                    <a:pt x="357" y="293"/>
                  </a:lnTo>
                  <a:lnTo>
                    <a:pt x="370" y="232"/>
                  </a:lnTo>
                  <a:lnTo>
                    <a:pt x="326" y="19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0" name="Freeform 188">
              <a:extLst>
                <a:ext uri="{FF2B5EF4-FFF2-40B4-BE49-F238E27FC236}">
                  <a16:creationId xmlns:a16="http://schemas.microsoft.com/office/drawing/2014/main" id="{033E77AC-A21B-24C4-38F2-55B22565FB5E}"/>
                </a:ext>
              </a:extLst>
            </p:cNvPr>
            <p:cNvSpPr>
              <a:spLocks/>
            </p:cNvSpPr>
            <p:nvPr/>
          </p:nvSpPr>
          <p:spPr bwMode="auto">
            <a:xfrm>
              <a:off x="-1682750" y="3400426"/>
              <a:ext cx="193675" cy="220663"/>
            </a:xfrm>
            <a:custGeom>
              <a:avLst/>
              <a:gdLst>
                <a:gd name="T0" fmla="*/ 366 w 366"/>
                <a:gd name="T1" fmla="*/ 312 h 418"/>
                <a:gd name="T2" fmla="*/ 297 w 366"/>
                <a:gd name="T3" fmla="*/ 271 h 418"/>
                <a:gd name="T4" fmla="*/ 252 w 366"/>
                <a:gd name="T5" fmla="*/ 211 h 418"/>
                <a:gd name="T6" fmla="*/ 202 w 366"/>
                <a:gd name="T7" fmla="*/ 185 h 418"/>
                <a:gd name="T8" fmla="*/ 182 w 366"/>
                <a:gd name="T9" fmla="*/ 146 h 418"/>
                <a:gd name="T10" fmla="*/ 221 w 366"/>
                <a:gd name="T11" fmla="*/ 114 h 418"/>
                <a:gd name="T12" fmla="*/ 199 w 366"/>
                <a:gd name="T13" fmla="*/ 80 h 418"/>
                <a:gd name="T14" fmla="*/ 137 w 366"/>
                <a:gd name="T15" fmla="*/ 80 h 418"/>
                <a:gd name="T16" fmla="*/ 118 w 366"/>
                <a:gd name="T17" fmla="*/ 48 h 418"/>
                <a:gd name="T18" fmla="*/ 88 w 366"/>
                <a:gd name="T19" fmla="*/ 0 h 418"/>
                <a:gd name="T20" fmla="*/ 68 w 366"/>
                <a:gd name="T21" fmla="*/ 6 h 418"/>
                <a:gd name="T22" fmla="*/ 68 w 366"/>
                <a:gd name="T23" fmla="*/ 61 h 418"/>
                <a:gd name="T24" fmla="*/ 37 w 366"/>
                <a:gd name="T25" fmla="*/ 55 h 418"/>
                <a:gd name="T26" fmla="*/ 0 w 366"/>
                <a:gd name="T27" fmla="*/ 101 h 418"/>
                <a:gd name="T28" fmla="*/ 34 w 366"/>
                <a:gd name="T29" fmla="*/ 157 h 418"/>
                <a:gd name="T30" fmla="*/ 58 w 366"/>
                <a:gd name="T31" fmla="*/ 157 h 418"/>
                <a:gd name="T32" fmla="*/ 58 w 366"/>
                <a:gd name="T33" fmla="*/ 238 h 418"/>
                <a:gd name="T34" fmla="*/ 121 w 366"/>
                <a:gd name="T35" fmla="*/ 218 h 418"/>
                <a:gd name="T36" fmla="*/ 157 w 366"/>
                <a:gd name="T37" fmla="*/ 228 h 418"/>
                <a:gd name="T38" fmla="*/ 170 w 366"/>
                <a:gd name="T39" fmla="*/ 199 h 418"/>
                <a:gd name="T40" fmla="*/ 213 w 366"/>
                <a:gd name="T41" fmla="*/ 238 h 418"/>
                <a:gd name="T42" fmla="*/ 226 w 366"/>
                <a:gd name="T43" fmla="*/ 297 h 418"/>
                <a:gd name="T44" fmla="*/ 270 w 366"/>
                <a:gd name="T45" fmla="*/ 333 h 418"/>
                <a:gd name="T46" fmla="*/ 257 w 366"/>
                <a:gd name="T47" fmla="*/ 394 h 418"/>
                <a:gd name="T48" fmla="*/ 303 w 366"/>
                <a:gd name="T49" fmla="*/ 418 h 418"/>
                <a:gd name="T50" fmla="*/ 303 w 366"/>
                <a:gd name="T51" fmla="*/ 379 h 418"/>
                <a:gd name="T52" fmla="*/ 345 w 366"/>
                <a:gd name="T53" fmla="*/ 401 h 418"/>
                <a:gd name="T54" fmla="*/ 355 w 366"/>
                <a:gd name="T55" fmla="*/ 352 h 418"/>
                <a:gd name="T56" fmla="*/ 366 w 366"/>
                <a:gd name="T57" fmla="*/ 3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6" h="418">
                  <a:moveTo>
                    <a:pt x="366" y="312"/>
                  </a:moveTo>
                  <a:lnTo>
                    <a:pt x="297" y="271"/>
                  </a:lnTo>
                  <a:lnTo>
                    <a:pt x="252" y="211"/>
                  </a:lnTo>
                  <a:lnTo>
                    <a:pt x="202" y="185"/>
                  </a:lnTo>
                  <a:lnTo>
                    <a:pt x="182" y="146"/>
                  </a:lnTo>
                  <a:lnTo>
                    <a:pt x="221" y="114"/>
                  </a:lnTo>
                  <a:lnTo>
                    <a:pt x="199" y="80"/>
                  </a:lnTo>
                  <a:lnTo>
                    <a:pt x="137" y="80"/>
                  </a:lnTo>
                  <a:lnTo>
                    <a:pt x="118" y="48"/>
                  </a:lnTo>
                  <a:lnTo>
                    <a:pt x="88" y="0"/>
                  </a:lnTo>
                  <a:lnTo>
                    <a:pt x="68" y="6"/>
                  </a:lnTo>
                  <a:lnTo>
                    <a:pt x="68" y="61"/>
                  </a:lnTo>
                  <a:lnTo>
                    <a:pt x="37" y="55"/>
                  </a:lnTo>
                  <a:lnTo>
                    <a:pt x="0" y="101"/>
                  </a:lnTo>
                  <a:lnTo>
                    <a:pt x="34" y="157"/>
                  </a:lnTo>
                  <a:lnTo>
                    <a:pt x="58" y="157"/>
                  </a:lnTo>
                  <a:lnTo>
                    <a:pt x="58" y="238"/>
                  </a:lnTo>
                  <a:lnTo>
                    <a:pt x="121" y="218"/>
                  </a:lnTo>
                  <a:lnTo>
                    <a:pt x="157" y="228"/>
                  </a:lnTo>
                  <a:lnTo>
                    <a:pt x="170" y="199"/>
                  </a:lnTo>
                  <a:lnTo>
                    <a:pt x="213" y="238"/>
                  </a:lnTo>
                  <a:lnTo>
                    <a:pt x="226" y="297"/>
                  </a:lnTo>
                  <a:lnTo>
                    <a:pt x="270" y="333"/>
                  </a:lnTo>
                  <a:lnTo>
                    <a:pt x="257" y="394"/>
                  </a:lnTo>
                  <a:lnTo>
                    <a:pt x="303" y="418"/>
                  </a:lnTo>
                  <a:lnTo>
                    <a:pt x="303" y="379"/>
                  </a:lnTo>
                  <a:lnTo>
                    <a:pt x="345" y="401"/>
                  </a:lnTo>
                  <a:lnTo>
                    <a:pt x="355" y="352"/>
                  </a:lnTo>
                  <a:lnTo>
                    <a:pt x="366" y="31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1" name="Freeform 189">
              <a:extLst>
                <a:ext uri="{FF2B5EF4-FFF2-40B4-BE49-F238E27FC236}">
                  <a16:creationId xmlns:a16="http://schemas.microsoft.com/office/drawing/2014/main" id="{1B9ECC28-1D81-D65D-DF68-8568764A8AFE}"/>
                </a:ext>
              </a:extLst>
            </p:cNvPr>
            <p:cNvSpPr>
              <a:spLocks/>
            </p:cNvSpPr>
            <p:nvPr/>
          </p:nvSpPr>
          <p:spPr bwMode="auto">
            <a:xfrm>
              <a:off x="-1482725" y="3460751"/>
              <a:ext cx="55563" cy="44450"/>
            </a:xfrm>
            <a:custGeom>
              <a:avLst/>
              <a:gdLst>
                <a:gd name="T0" fmla="*/ 104 w 104"/>
                <a:gd name="T1" fmla="*/ 0 h 85"/>
                <a:gd name="T2" fmla="*/ 33 w 104"/>
                <a:gd name="T3" fmla="*/ 0 h 85"/>
                <a:gd name="T4" fmla="*/ 0 w 104"/>
                <a:gd name="T5" fmla="*/ 30 h 85"/>
                <a:gd name="T6" fmla="*/ 20 w 104"/>
                <a:gd name="T7" fmla="*/ 85 h 85"/>
                <a:gd name="T8" fmla="*/ 59 w 104"/>
                <a:gd name="T9" fmla="*/ 85 h 85"/>
                <a:gd name="T10" fmla="*/ 88 w 104"/>
                <a:gd name="T11" fmla="*/ 67 h 85"/>
                <a:gd name="T12" fmla="*/ 104 w 104"/>
                <a:gd name="T13" fmla="*/ 22 h 85"/>
                <a:gd name="T14" fmla="*/ 104 w 104"/>
                <a:gd name="T15" fmla="*/ 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5">
                  <a:moveTo>
                    <a:pt x="104" y="0"/>
                  </a:moveTo>
                  <a:lnTo>
                    <a:pt x="33" y="0"/>
                  </a:lnTo>
                  <a:lnTo>
                    <a:pt x="0" y="30"/>
                  </a:lnTo>
                  <a:lnTo>
                    <a:pt x="20" y="85"/>
                  </a:lnTo>
                  <a:lnTo>
                    <a:pt x="59" y="85"/>
                  </a:lnTo>
                  <a:lnTo>
                    <a:pt x="88" y="67"/>
                  </a:lnTo>
                  <a:lnTo>
                    <a:pt x="104" y="22"/>
                  </a:lnTo>
                  <a:lnTo>
                    <a:pt x="10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2" name="Freeform 190">
              <a:extLst>
                <a:ext uri="{FF2B5EF4-FFF2-40B4-BE49-F238E27FC236}">
                  <a16:creationId xmlns:a16="http://schemas.microsoft.com/office/drawing/2014/main" id="{339BC6A4-C4D3-9715-2EF0-983B36E69592}"/>
                </a:ext>
              </a:extLst>
            </p:cNvPr>
            <p:cNvSpPr>
              <a:spLocks/>
            </p:cNvSpPr>
            <p:nvPr/>
          </p:nvSpPr>
          <p:spPr bwMode="auto">
            <a:xfrm>
              <a:off x="-3286125" y="3082926"/>
              <a:ext cx="53975" cy="26988"/>
            </a:xfrm>
            <a:custGeom>
              <a:avLst/>
              <a:gdLst>
                <a:gd name="T0" fmla="*/ 0 w 103"/>
                <a:gd name="T1" fmla="*/ 19 h 50"/>
                <a:gd name="T2" fmla="*/ 22 w 103"/>
                <a:gd name="T3" fmla="*/ 50 h 50"/>
                <a:gd name="T4" fmla="*/ 80 w 103"/>
                <a:gd name="T5" fmla="*/ 34 h 50"/>
                <a:gd name="T6" fmla="*/ 103 w 103"/>
                <a:gd name="T7" fmla="*/ 0 h 50"/>
                <a:gd name="T8" fmla="*/ 52 w 103"/>
                <a:gd name="T9" fmla="*/ 0 h 50"/>
                <a:gd name="T10" fmla="*/ 0 w 103"/>
                <a:gd name="T11" fmla="*/ 19 h 50"/>
              </a:gdLst>
              <a:ahLst/>
              <a:cxnLst>
                <a:cxn ang="0">
                  <a:pos x="T0" y="T1"/>
                </a:cxn>
                <a:cxn ang="0">
                  <a:pos x="T2" y="T3"/>
                </a:cxn>
                <a:cxn ang="0">
                  <a:pos x="T4" y="T5"/>
                </a:cxn>
                <a:cxn ang="0">
                  <a:pos x="T6" y="T7"/>
                </a:cxn>
                <a:cxn ang="0">
                  <a:pos x="T8" y="T9"/>
                </a:cxn>
                <a:cxn ang="0">
                  <a:pos x="T10" y="T11"/>
                </a:cxn>
              </a:cxnLst>
              <a:rect l="0" t="0" r="r" b="b"/>
              <a:pathLst>
                <a:path w="103" h="50">
                  <a:moveTo>
                    <a:pt x="0" y="19"/>
                  </a:moveTo>
                  <a:lnTo>
                    <a:pt x="22" y="50"/>
                  </a:lnTo>
                  <a:lnTo>
                    <a:pt x="80" y="34"/>
                  </a:lnTo>
                  <a:lnTo>
                    <a:pt x="103" y="0"/>
                  </a:lnTo>
                  <a:lnTo>
                    <a:pt x="52" y="0"/>
                  </a:lnTo>
                  <a:lnTo>
                    <a:pt x="0" y="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3" name="Rectangle 191">
              <a:extLst>
                <a:ext uri="{FF2B5EF4-FFF2-40B4-BE49-F238E27FC236}">
                  <a16:creationId xmlns:a16="http://schemas.microsoft.com/office/drawing/2014/main" id="{3B64E0D8-2B3A-0D8E-CC86-A96279FB702D}"/>
                </a:ext>
              </a:extLst>
            </p:cNvPr>
            <p:cNvSpPr>
              <a:spLocks noChangeArrowheads="1"/>
            </p:cNvSpPr>
            <p:nvPr/>
          </p:nvSpPr>
          <p:spPr bwMode="auto">
            <a:xfrm>
              <a:off x="-2760663" y="3651251"/>
              <a:ext cx="26988" cy="14288"/>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4" name="Freeform 192">
              <a:extLst>
                <a:ext uri="{FF2B5EF4-FFF2-40B4-BE49-F238E27FC236}">
                  <a16:creationId xmlns:a16="http://schemas.microsoft.com/office/drawing/2014/main" id="{0C9BFACC-3B0B-654F-1A83-D6A7C40CD9E1}"/>
                </a:ext>
              </a:extLst>
            </p:cNvPr>
            <p:cNvSpPr>
              <a:spLocks/>
            </p:cNvSpPr>
            <p:nvPr/>
          </p:nvSpPr>
          <p:spPr bwMode="auto">
            <a:xfrm>
              <a:off x="-3430588" y="2897189"/>
              <a:ext cx="420688" cy="177800"/>
            </a:xfrm>
            <a:custGeom>
              <a:avLst/>
              <a:gdLst>
                <a:gd name="T0" fmla="*/ 456 w 795"/>
                <a:gd name="T1" fmla="*/ 290 h 335"/>
                <a:gd name="T2" fmla="*/ 682 w 795"/>
                <a:gd name="T3" fmla="*/ 264 h 335"/>
                <a:gd name="T4" fmla="*/ 785 w 795"/>
                <a:gd name="T5" fmla="*/ 264 h 335"/>
                <a:gd name="T6" fmla="*/ 795 w 795"/>
                <a:gd name="T7" fmla="*/ 250 h 335"/>
                <a:gd name="T8" fmla="*/ 770 w 795"/>
                <a:gd name="T9" fmla="*/ 214 h 335"/>
                <a:gd name="T10" fmla="*/ 754 w 795"/>
                <a:gd name="T11" fmla="*/ 136 h 335"/>
                <a:gd name="T12" fmla="*/ 770 w 795"/>
                <a:gd name="T13" fmla="*/ 113 h 335"/>
                <a:gd name="T14" fmla="*/ 728 w 795"/>
                <a:gd name="T15" fmla="*/ 101 h 335"/>
                <a:gd name="T16" fmla="*/ 724 w 795"/>
                <a:gd name="T17" fmla="*/ 58 h 335"/>
                <a:gd name="T18" fmla="*/ 687 w 795"/>
                <a:gd name="T19" fmla="*/ 25 h 335"/>
                <a:gd name="T20" fmla="*/ 613 w 795"/>
                <a:gd name="T21" fmla="*/ 12 h 335"/>
                <a:gd name="T22" fmla="*/ 607 w 795"/>
                <a:gd name="T23" fmla="*/ 39 h 335"/>
                <a:gd name="T24" fmla="*/ 515 w 795"/>
                <a:gd name="T25" fmla="*/ 52 h 335"/>
                <a:gd name="T26" fmla="*/ 402 w 795"/>
                <a:gd name="T27" fmla="*/ 25 h 335"/>
                <a:gd name="T28" fmla="*/ 343 w 795"/>
                <a:gd name="T29" fmla="*/ 0 h 335"/>
                <a:gd name="T30" fmla="*/ 236 w 795"/>
                <a:gd name="T31" fmla="*/ 20 h 335"/>
                <a:gd name="T32" fmla="*/ 195 w 795"/>
                <a:gd name="T33" fmla="*/ 56 h 335"/>
                <a:gd name="T34" fmla="*/ 135 w 795"/>
                <a:gd name="T35" fmla="*/ 51 h 335"/>
                <a:gd name="T36" fmla="*/ 114 w 795"/>
                <a:gd name="T37" fmla="*/ 65 h 335"/>
                <a:gd name="T38" fmla="*/ 120 w 795"/>
                <a:gd name="T39" fmla="*/ 85 h 335"/>
                <a:gd name="T40" fmla="*/ 34 w 795"/>
                <a:gd name="T41" fmla="*/ 98 h 335"/>
                <a:gd name="T42" fmla="*/ 0 w 795"/>
                <a:gd name="T43" fmla="*/ 120 h 335"/>
                <a:gd name="T44" fmla="*/ 6 w 795"/>
                <a:gd name="T45" fmla="*/ 149 h 335"/>
                <a:gd name="T46" fmla="*/ 29 w 795"/>
                <a:gd name="T47" fmla="*/ 154 h 335"/>
                <a:gd name="T48" fmla="*/ 30 w 795"/>
                <a:gd name="T49" fmla="*/ 195 h 335"/>
                <a:gd name="T50" fmla="*/ 9 w 795"/>
                <a:gd name="T51" fmla="*/ 205 h 335"/>
                <a:gd name="T52" fmla="*/ 89 w 795"/>
                <a:gd name="T53" fmla="*/ 293 h 335"/>
                <a:gd name="T54" fmla="*/ 173 w 795"/>
                <a:gd name="T55" fmla="*/ 313 h 335"/>
                <a:gd name="T56" fmla="*/ 203 w 795"/>
                <a:gd name="T57" fmla="*/ 281 h 335"/>
                <a:gd name="T58" fmla="*/ 284 w 795"/>
                <a:gd name="T59" fmla="*/ 326 h 335"/>
                <a:gd name="T60" fmla="*/ 343 w 795"/>
                <a:gd name="T61" fmla="*/ 309 h 335"/>
                <a:gd name="T62" fmla="*/ 378 w 795"/>
                <a:gd name="T63" fmla="*/ 280 h 335"/>
                <a:gd name="T64" fmla="*/ 437 w 795"/>
                <a:gd name="T65" fmla="*/ 277 h 335"/>
                <a:gd name="T66" fmla="*/ 428 w 795"/>
                <a:gd name="T67" fmla="*/ 323 h 335"/>
                <a:gd name="T68" fmla="*/ 456 w 795"/>
                <a:gd name="T69" fmla="*/ 335 h 335"/>
                <a:gd name="T70" fmla="*/ 456 w 795"/>
                <a:gd name="T71" fmla="*/ 29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5" h="335">
                  <a:moveTo>
                    <a:pt x="456" y="290"/>
                  </a:moveTo>
                  <a:lnTo>
                    <a:pt x="682" y="264"/>
                  </a:lnTo>
                  <a:lnTo>
                    <a:pt x="785" y="264"/>
                  </a:lnTo>
                  <a:lnTo>
                    <a:pt x="795" y="250"/>
                  </a:lnTo>
                  <a:lnTo>
                    <a:pt x="770" y="214"/>
                  </a:lnTo>
                  <a:lnTo>
                    <a:pt x="754" y="136"/>
                  </a:lnTo>
                  <a:lnTo>
                    <a:pt x="770" y="113"/>
                  </a:lnTo>
                  <a:lnTo>
                    <a:pt x="728" y="101"/>
                  </a:lnTo>
                  <a:lnTo>
                    <a:pt x="724" y="58"/>
                  </a:lnTo>
                  <a:lnTo>
                    <a:pt x="687" y="25"/>
                  </a:lnTo>
                  <a:lnTo>
                    <a:pt x="613" y="12"/>
                  </a:lnTo>
                  <a:lnTo>
                    <a:pt x="607" y="39"/>
                  </a:lnTo>
                  <a:lnTo>
                    <a:pt x="515" y="52"/>
                  </a:lnTo>
                  <a:lnTo>
                    <a:pt x="402" y="25"/>
                  </a:lnTo>
                  <a:lnTo>
                    <a:pt x="343" y="0"/>
                  </a:lnTo>
                  <a:lnTo>
                    <a:pt x="236" y="20"/>
                  </a:lnTo>
                  <a:lnTo>
                    <a:pt x="195" y="56"/>
                  </a:lnTo>
                  <a:lnTo>
                    <a:pt x="135" y="51"/>
                  </a:lnTo>
                  <a:lnTo>
                    <a:pt x="114" y="65"/>
                  </a:lnTo>
                  <a:lnTo>
                    <a:pt x="120" y="85"/>
                  </a:lnTo>
                  <a:lnTo>
                    <a:pt x="34" y="98"/>
                  </a:lnTo>
                  <a:lnTo>
                    <a:pt x="0" y="120"/>
                  </a:lnTo>
                  <a:lnTo>
                    <a:pt x="6" y="149"/>
                  </a:lnTo>
                  <a:lnTo>
                    <a:pt x="29" y="154"/>
                  </a:lnTo>
                  <a:lnTo>
                    <a:pt x="30" y="195"/>
                  </a:lnTo>
                  <a:lnTo>
                    <a:pt x="9" y="205"/>
                  </a:lnTo>
                  <a:lnTo>
                    <a:pt x="89" y="293"/>
                  </a:lnTo>
                  <a:lnTo>
                    <a:pt x="173" y="313"/>
                  </a:lnTo>
                  <a:lnTo>
                    <a:pt x="203" y="281"/>
                  </a:lnTo>
                  <a:lnTo>
                    <a:pt x="284" y="326"/>
                  </a:lnTo>
                  <a:lnTo>
                    <a:pt x="343" y="309"/>
                  </a:lnTo>
                  <a:lnTo>
                    <a:pt x="378" y="280"/>
                  </a:lnTo>
                  <a:lnTo>
                    <a:pt x="437" y="277"/>
                  </a:lnTo>
                  <a:lnTo>
                    <a:pt x="428" y="323"/>
                  </a:lnTo>
                  <a:lnTo>
                    <a:pt x="456" y="335"/>
                  </a:lnTo>
                  <a:lnTo>
                    <a:pt x="456" y="29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5" name="Freeform 193">
              <a:extLst>
                <a:ext uri="{FF2B5EF4-FFF2-40B4-BE49-F238E27FC236}">
                  <a16:creationId xmlns:a16="http://schemas.microsoft.com/office/drawing/2014/main" id="{151A6E43-7478-09AC-DF3B-4FF1DDCE4E4E}"/>
                </a:ext>
              </a:extLst>
            </p:cNvPr>
            <p:cNvSpPr>
              <a:spLocks/>
            </p:cNvSpPr>
            <p:nvPr/>
          </p:nvSpPr>
          <p:spPr bwMode="auto">
            <a:xfrm>
              <a:off x="-3054350" y="2916239"/>
              <a:ext cx="82550" cy="66675"/>
            </a:xfrm>
            <a:custGeom>
              <a:avLst/>
              <a:gdLst>
                <a:gd name="T0" fmla="*/ 138 w 156"/>
                <a:gd name="T1" fmla="*/ 126 h 126"/>
                <a:gd name="T2" fmla="*/ 156 w 156"/>
                <a:gd name="T3" fmla="*/ 100 h 126"/>
                <a:gd name="T4" fmla="*/ 109 w 156"/>
                <a:gd name="T5" fmla="*/ 65 h 126"/>
                <a:gd name="T6" fmla="*/ 65 w 156"/>
                <a:gd name="T7" fmla="*/ 0 h 126"/>
                <a:gd name="T8" fmla="*/ 60 w 156"/>
                <a:gd name="T9" fmla="*/ 5 h 126"/>
                <a:gd name="T10" fmla="*/ 0 w 156"/>
                <a:gd name="T11" fmla="*/ 12 h 126"/>
                <a:gd name="T12" fmla="*/ 12 w 156"/>
                <a:gd name="T13" fmla="*/ 22 h 126"/>
                <a:gd name="T14" fmla="*/ 16 w 156"/>
                <a:gd name="T15" fmla="*/ 65 h 126"/>
                <a:gd name="T16" fmla="*/ 58 w 156"/>
                <a:gd name="T17" fmla="*/ 77 h 126"/>
                <a:gd name="T18" fmla="*/ 47 w 156"/>
                <a:gd name="T19" fmla="*/ 94 h 126"/>
                <a:gd name="T20" fmla="*/ 67 w 156"/>
                <a:gd name="T21" fmla="*/ 88 h 126"/>
                <a:gd name="T22" fmla="*/ 78 w 156"/>
                <a:gd name="T23" fmla="*/ 100 h 126"/>
                <a:gd name="T24" fmla="*/ 94 w 156"/>
                <a:gd name="T25" fmla="*/ 88 h 126"/>
                <a:gd name="T26" fmla="*/ 138 w 156"/>
                <a:gd name="T2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126">
                  <a:moveTo>
                    <a:pt x="138" y="126"/>
                  </a:moveTo>
                  <a:lnTo>
                    <a:pt x="156" y="100"/>
                  </a:lnTo>
                  <a:lnTo>
                    <a:pt x="109" y="65"/>
                  </a:lnTo>
                  <a:lnTo>
                    <a:pt x="65" y="0"/>
                  </a:lnTo>
                  <a:lnTo>
                    <a:pt x="60" y="5"/>
                  </a:lnTo>
                  <a:lnTo>
                    <a:pt x="0" y="12"/>
                  </a:lnTo>
                  <a:lnTo>
                    <a:pt x="12" y="22"/>
                  </a:lnTo>
                  <a:lnTo>
                    <a:pt x="16" y="65"/>
                  </a:lnTo>
                  <a:lnTo>
                    <a:pt x="58" y="77"/>
                  </a:lnTo>
                  <a:lnTo>
                    <a:pt x="47" y="94"/>
                  </a:lnTo>
                  <a:lnTo>
                    <a:pt x="67" y="88"/>
                  </a:lnTo>
                  <a:lnTo>
                    <a:pt x="78" y="100"/>
                  </a:lnTo>
                  <a:lnTo>
                    <a:pt x="94" y="88"/>
                  </a:lnTo>
                  <a:lnTo>
                    <a:pt x="138" y="1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6" name="Freeform 194">
              <a:extLst>
                <a:ext uri="{FF2B5EF4-FFF2-40B4-BE49-F238E27FC236}">
                  <a16:creationId xmlns:a16="http://schemas.microsoft.com/office/drawing/2014/main" id="{F758703E-04A4-5B13-3D28-34895EF330C3}"/>
                </a:ext>
              </a:extLst>
            </p:cNvPr>
            <p:cNvSpPr>
              <a:spLocks/>
            </p:cNvSpPr>
            <p:nvPr/>
          </p:nvSpPr>
          <p:spPr bwMode="auto">
            <a:xfrm>
              <a:off x="-3019425" y="2892426"/>
              <a:ext cx="122238" cy="107950"/>
            </a:xfrm>
            <a:custGeom>
              <a:avLst/>
              <a:gdLst>
                <a:gd name="T0" fmla="*/ 208 w 230"/>
                <a:gd name="T1" fmla="*/ 69 h 205"/>
                <a:gd name="T2" fmla="*/ 163 w 230"/>
                <a:gd name="T3" fmla="*/ 0 h 205"/>
                <a:gd name="T4" fmla="*/ 117 w 230"/>
                <a:gd name="T5" fmla="*/ 35 h 205"/>
                <a:gd name="T6" fmla="*/ 70 w 230"/>
                <a:gd name="T7" fmla="*/ 2 h 205"/>
                <a:gd name="T8" fmla="*/ 58 w 230"/>
                <a:gd name="T9" fmla="*/ 15 h 205"/>
                <a:gd name="T10" fmla="*/ 78 w 230"/>
                <a:gd name="T11" fmla="*/ 51 h 205"/>
                <a:gd name="T12" fmla="*/ 18 w 230"/>
                <a:gd name="T13" fmla="*/ 32 h 205"/>
                <a:gd name="T14" fmla="*/ 0 w 230"/>
                <a:gd name="T15" fmla="*/ 46 h 205"/>
                <a:gd name="T16" fmla="*/ 44 w 230"/>
                <a:gd name="T17" fmla="*/ 111 h 205"/>
                <a:gd name="T18" fmla="*/ 91 w 230"/>
                <a:gd name="T19" fmla="*/ 146 h 205"/>
                <a:gd name="T20" fmla="*/ 73 w 230"/>
                <a:gd name="T21" fmla="*/ 172 h 205"/>
                <a:gd name="T22" fmla="*/ 29 w 230"/>
                <a:gd name="T23" fmla="*/ 134 h 205"/>
                <a:gd name="T24" fmla="*/ 13 w 230"/>
                <a:gd name="T25" fmla="*/ 146 h 205"/>
                <a:gd name="T26" fmla="*/ 49 w 230"/>
                <a:gd name="T27" fmla="*/ 180 h 205"/>
                <a:gd name="T28" fmla="*/ 94 w 230"/>
                <a:gd name="T29" fmla="*/ 179 h 205"/>
                <a:gd name="T30" fmla="*/ 142 w 230"/>
                <a:gd name="T31" fmla="*/ 134 h 205"/>
                <a:gd name="T32" fmla="*/ 168 w 230"/>
                <a:gd name="T33" fmla="*/ 172 h 205"/>
                <a:gd name="T34" fmla="*/ 168 w 230"/>
                <a:gd name="T35" fmla="*/ 198 h 205"/>
                <a:gd name="T36" fmla="*/ 186 w 230"/>
                <a:gd name="T37" fmla="*/ 205 h 205"/>
                <a:gd name="T38" fmla="*/ 198 w 230"/>
                <a:gd name="T39" fmla="*/ 111 h 205"/>
                <a:gd name="T40" fmla="*/ 230 w 230"/>
                <a:gd name="T41" fmla="*/ 87 h 205"/>
                <a:gd name="T42" fmla="*/ 208 w 230"/>
                <a:gd name="T43" fmla="*/ 6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 h="205">
                  <a:moveTo>
                    <a:pt x="208" y="69"/>
                  </a:moveTo>
                  <a:lnTo>
                    <a:pt x="163" y="0"/>
                  </a:lnTo>
                  <a:lnTo>
                    <a:pt x="117" y="35"/>
                  </a:lnTo>
                  <a:lnTo>
                    <a:pt x="70" y="2"/>
                  </a:lnTo>
                  <a:lnTo>
                    <a:pt x="58" y="15"/>
                  </a:lnTo>
                  <a:lnTo>
                    <a:pt x="78" y="51"/>
                  </a:lnTo>
                  <a:lnTo>
                    <a:pt x="18" y="32"/>
                  </a:lnTo>
                  <a:lnTo>
                    <a:pt x="0" y="46"/>
                  </a:lnTo>
                  <a:lnTo>
                    <a:pt x="44" y="111"/>
                  </a:lnTo>
                  <a:lnTo>
                    <a:pt x="91" y="146"/>
                  </a:lnTo>
                  <a:lnTo>
                    <a:pt x="73" y="172"/>
                  </a:lnTo>
                  <a:lnTo>
                    <a:pt x="29" y="134"/>
                  </a:lnTo>
                  <a:lnTo>
                    <a:pt x="13" y="146"/>
                  </a:lnTo>
                  <a:lnTo>
                    <a:pt x="49" y="180"/>
                  </a:lnTo>
                  <a:lnTo>
                    <a:pt x="94" y="179"/>
                  </a:lnTo>
                  <a:lnTo>
                    <a:pt x="142" y="134"/>
                  </a:lnTo>
                  <a:lnTo>
                    <a:pt x="168" y="172"/>
                  </a:lnTo>
                  <a:lnTo>
                    <a:pt x="168" y="198"/>
                  </a:lnTo>
                  <a:lnTo>
                    <a:pt x="186" y="205"/>
                  </a:lnTo>
                  <a:lnTo>
                    <a:pt x="198" y="111"/>
                  </a:lnTo>
                  <a:lnTo>
                    <a:pt x="230" y="87"/>
                  </a:lnTo>
                  <a:lnTo>
                    <a:pt x="208"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7" name="Freeform 195">
              <a:extLst>
                <a:ext uri="{FF2B5EF4-FFF2-40B4-BE49-F238E27FC236}">
                  <a16:creationId xmlns:a16="http://schemas.microsoft.com/office/drawing/2014/main" id="{329D9145-7CDE-FEDD-375E-FC716AD1C3BA}"/>
                </a:ext>
              </a:extLst>
            </p:cNvPr>
            <p:cNvSpPr>
              <a:spLocks/>
            </p:cNvSpPr>
            <p:nvPr/>
          </p:nvSpPr>
          <p:spPr bwMode="auto">
            <a:xfrm>
              <a:off x="-3243263" y="3141664"/>
              <a:ext cx="49213" cy="109538"/>
            </a:xfrm>
            <a:custGeom>
              <a:avLst/>
              <a:gdLst>
                <a:gd name="T0" fmla="*/ 95 w 95"/>
                <a:gd name="T1" fmla="*/ 24 h 206"/>
                <a:gd name="T2" fmla="*/ 84 w 95"/>
                <a:gd name="T3" fmla="*/ 0 h 206"/>
                <a:gd name="T4" fmla="*/ 45 w 95"/>
                <a:gd name="T5" fmla="*/ 6 h 206"/>
                <a:gd name="T6" fmla="*/ 41 w 95"/>
                <a:gd name="T7" fmla="*/ 29 h 206"/>
                <a:gd name="T8" fmla="*/ 0 w 95"/>
                <a:gd name="T9" fmla="*/ 88 h 206"/>
                <a:gd name="T10" fmla="*/ 54 w 95"/>
                <a:gd name="T11" fmla="*/ 206 h 206"/>
                <a:gd name="T12" fmla="*/ 61 w 95"/>
                <a:gd name="T13" fmla="*/ 177 h 206"/>
                <a:gd name="T14" fmla="*/ 74 w 95"/>
                <a:gd name="T15" fmla="*/ 46 h 206"/>
                <a:gd name="T16" fmla="*/ 95 w 95"/>
                <a:gd name="T17" fmla="*/ 2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06">
                  <a:moveTo>
                    <a:pt x="95" y="24"/>
                  </a:moveTo>
                  <a:lnTo>
                    <a:pt x="84" y="0"/>
                  </a:lnTo>
                  <a:lnTo>
                    <a:pt x="45" y="6"/>
                  </a:lnTo>
                  <a:lnTo>
                    <a:pt x="41" y="29"/>
                  </a:lnTo>
                  <a:lnTo>
                    <a:pt x="0" y="88"/>
                  </a:lnTo>
                  <a:lnTo>
                    <a:pt x="54" y="206"/>
                  </a:lnTo>
                  <a:lnTo>
                    <a:pt x="61" y="177"/>
                  </a:lnTo>
                  <a:lnTo>
                    <a:pt x="74" y="46"/>
                  </a:lnTo>
                  <a:lnTo>
                    <a:pt x="95" y="2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8" name="Freeform 196">
              <a:extLst>
                <a:ext uri="{FF2B5EF4-FFF2-40B4-BE49-F238E27FC236}">
                  <a16:creationId xmlns:a16="http://schemas.microsoft.com/office/drawing/2014/main" id="{5B83A4AB-B6B5-5FD4-287C-3EBB8D8148C0}"/>
                </a:ext>
              </a:extLst>
            </p:cNvPr>
            <p:cNvSpPr>
              <a:spLocks/>
            </p:cNvSpPr>
            <p:nvPr/>
          </p:nvSpPr>
          <p:spPr bwMode="auto">
            <a:xfrm>
              <a:off x="-3219450" y="3100389"/>
              <a:ext cx="34925" cy="46038"/>
            </a:xfrm>
            <a:custGeom>
              <a:avLst/>
              <a:gdLst>
                <a:gd name="T0" fmla="*/ 17 w 68"/>
                <a:gd name="T1" fmla="*/ 0 h 85"/>
                <a:gd name="T2" fmla="*/ 0 w 68"/>
                <a:gd name="T3" fmla="*/ 84 h 85"/>
                <a:gd name="T4" fmla="*/ 39 w 68"/>
                <a:gd name="T5" fmla="*/ 78 h 85"/>
                <a:gd name="T6" fmla="*/ 42 w 68"/>
                <a:gd name="T7" fmla="*/ 85 h 85"/>
                <a:gd name="T8" fmla="*/ 68 w 68"/>
                <a:gd name="T9" fmla="*/ 26 h 85"/>
                <a:gd name="T10" fmla="*/ 17 w 68"/>
                <a:gd name="T11" fmla="*/ 0 h 85"/>
              </a:gdLst>
              <a:ahLst/>
              <a:cxnLst>
                <a:cxn ang="0">
                  <a:pos x="T0" y="T1"/>
                </a:cxn>
                <a:cxn ang="0">
                  <a:pos x="T2" y="T3"/>
                </a:cxn>
                <a:cxn ang="0">
                  <a:pos x="T4" y="T5"/>
                </a:cxn>
                <a:cxn ang="0">
                  <a:pos x="T6" y="T7"/>
                </a:cxn>
                <a:cxn ang="0">
                  <a:pos x="T8" y="T9"/>
                </a:cxn>
                <a:cxn ang="0">
                  <a:pos x="T10" y="T11"/>
                </a:cxn>
              </a:cxnLst>
              <a:rect l="0" t="0" r="r" b="b"/>
              <a:pathLst>
                <a:path w="68" h="85">
                  <a:moveTo>
                    <a:pt x="17" y="0"/>
                  </a:moveTo>
                  <a:lnTo>
                    <a:pt x="0" y="84"/>
                  </a:lnTo>
                  <a:lnTo>
                    <a:pt x="39" y="78"/>
                  </a:lnTo>
                  <a:lnTo>
                    <a:pt x="42" y="85"/>
                  </a:lnTo>
                  <a:lnTo>
                    <a:pt x="68" y="26"/>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9" name="Freeform 197">
              <a:extLst>
                <a:ext uri="{FF2B5EF4-FFF2-40B4-BE49-F238E27FC236}">
                  <a16:creationId xmlns:a16="http://schemas.microsoft.com/office/drawing/2014/main" id="{18F467CC-63E3-1AA1-80C3-1E7127AA3F33}"/>
                </a:ext>
              </a:extLst>
            </p:cNvPr>
            <p:cNvSpPr>
              <a:spLocks/>
            </p:cNvSpPr>
            <p:nvPr/>
          </p:nvSpPr>
          <p:spPr bwMode="auto">
            <a:xfrm>
              <a:off x="-3211513" y="3135314"/>
              <a:ext cx="95250" cy="115888"/>
            </a:xfrm>
            <a:custGeom>
              <a:avLst/>
              <a:gdLst>
                <a:gd name="T0" fmla="*/ 89 w 180"/>
                <a:gd name="T1" fmla="*/ 192 h 219"/>
                <a:gd name="T2" fmla="*/ 118 w 180"/>
                <a:gd name="T3" fmla="*/ 192 h 219"/>
                <a:gd name="T4" fmla="*/ 147 w 180"/>
                <a:gd name="T5" fmla="*/ 147 h 219"/>
                <a:gd name="T6" fmla="*/ 95 w 180"/>
                <a:gd name="T7" fmla="*/ 99 h 219"/>
                <a:gd name="T8" fmla="*/ 180 w 180"/>
                <a:gd name="T9" fmla="*/ 63 h 219"/>
                <a:gd name="T10" fmla="*/ 151 w 180"/>
                <a:gd name="T11" fmla="*/ 0 h 219"/>
                <a:gd name="T12" fmla="*/ 68 w 180"/>
                <a:gd name="T13" fmla="*/ 59 h 219"/>
                <a:gd name="T14" fmla="*/ 30 w 180"/>
                <a:gd name="T15" fmla="*/ 42 h 219"/>
                <a:gd name="T16" fmla="*/ 13 w 180"/>
                <a:gd name="T17" fmla="*/ 59 h 219"/>
                <a:gd name="T18" fmla="*/ 0 w 180"/>
                <a:gd name="T19" fmla="*/ 190 h 219"/>
                <a:gd name="T20" fmla="*/ 1 w 180"/>
                <a:gd name="T21" fmla="*/ 187 h 219"/>
                <a:gd name="T22" fmla="*/ 1 w 180"/>
                <a:gd name="T23" fmla="*/ 209 h 219"/>
                <a:gd name="T24" fmla="*/ 52 w 180"/>
                <a:gd name="T25" fmla="*/ 219 h 219"/>
                <a:gd name="T26" fmla="*/ 89 w 180"/>
                <a:gd name="T27"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219">
                  <a:moveTo>
                    <a:pt x="89" y="192"/>
                  </a:moveTo>
                  <a:lnTo>
                    <a:pt x="118" y="192"/>
                  </a:lnTo>
                  <a:lnTo>
                    <a:pt x="147" y="147"/>
                  </a:lnTo>
                  <a:lnTo>
                    <a:pt x="95" y="99"/>
                  </a:lnTo>
                  <a:lnTo>
                    <a:pt x="180" y="63"/>
                  </a:lnTo>
                  <a:lnTo>
                    <a:pt x="151" y="0"/>
                  </a:lnTo>
                  <a:lnTo>
                    <a:pt x="68" y="59"/>
                  </a:lnTo>
                  <a:lnTo>
                    <a:pt x="30" y="42"/>
                  </a:lnTo>
                  <a:lnTo>
                    <a:pt x="13" y="59"/>
                  </a:lnTo>
                  <a:lnTo>
                    <a:pt x="0" y="190"/>
                  </a:lnTo>
                  <a:lnTo>
                    <a:pt x="1" y="187"/>
                  </a:lnTo>
                  <a:lnTo>
                    <a:pt x="1" y="209"/>
                  </a:lnTo>
                  <a:lnTo>
                    <a:pt x="52" y="219"/>
                  </a:lnTo>
                  <a:lnTo>
                    <a:pt x="89" y="19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0" name="Freeform 198">
              <a:extLst>
                <a:ext uri="{FF2B5EF4-FFF2-40B4-BE49-F238E27FC236}">
                  <a16:creationId xmlns:a16="http://schemas.microsoft.com/office/drawing/2014/main" id="{CFAEA8B7-4031-8AD4-FE3B-088C48F876A0}"/>
                </a:ext>
              </a:extLst>
            </p:cNvPr>
            <p:cNvSpPr>
              <a:spLocks/>
            </p:cNvSpPr>
            <p:nvPr/>
          </p:nvSpPr>
          <p:spPr bwMode="auto">
            <a:xfrm>
              <a:off x="-3211513" y="3036889"/>
              <a:ext cx="152400" cy="130175"/>
            </a:xfrm>
            <a:custGeom>
              <a:avLst/>
              <a:gdLst>
                <a:gd name="T0" fmla="*/ 240 w 286"/>
                <a:gd name="T1" fmla="*/ 63 h 245"/>
                <a:gd name="T2" fmla="*/ 240 w 286"/>
                <a:gd name="T3" fmla="*/ 39 h 245"/>
                <a:gd name="T4" fmla="*/ 286 w 286"/>
                <a:gd name="T5" fmla="*/ 17 h 245"/>
                <a:gd name="T6" fmla="*/ 286 w 286"/>
                <a:gd name="T7" fmla="*/ 0 h 245"/>
                <a:gd name="T8" fmla="*/ 267 w 286"/>
                <a:gd name="T9" fmla="*/ 0 h 245"/>
                <a:gd name="T10" fmla="*/ 41 w 286"/>
                <a:gd name="T11" fmla="*/ 26 h 245"/>
                <a:gd name="T12" fmla="*/ 41 w 286"/>
                <a:gd name="T13" fmla="*/ 71 h 245"/>
                <a:gd name="T14" fmla="*/ 13 w 286"/>
                <a:gd name="T15" fmla="*/ 59 h 245"/>
                <a:gd name="T16" fmla="*/ 10 w 286"/>
                <a:gd name="T17" fmla="*/ 72 h 245"/>
                <a:gd name="T18" fmla="*/ 0 w 286"/>
                <a:gd name="T19" fmla="*/ 121 h 245"/>
                <a:gd name="T20" fmla="*/ 51 w 286"/>
                <a:gd name="T21" fmla="*/ 147 h 245"/>
                <a:gd name="T22" fmla="*/ 25 w 286"/>
                <a:gd name="T23" fmla="*/ 206 h 245"/>
                <a:gd name="T24" fmla="*/ 33 w 286"/>
                <a:gd name="T25" fmla="*/ 223 h 245"/>
                <a:gd name="T26" fmla="*/ 29 w 286"/>
                <a:gd name="T27" fmla="*/ 228 h 245"/>
                <a:gd name="T28" fmla="*/ 67 w 286"/>
                <a:gd name="T29" fmla="*/ 245 h 245"/>
                <a:gd name="T30" fmla="*/ 150 w 286"/>
                <a:gd name="T31" fmla="*/ 186 h 245"/>
                <a:gd name="T32" fmla="*/ 153 w 286"/>
                <a:gd name="T33" fmla="*/ 192 h 245"/>
                <a:gd name="T34" fmla="*/ 240 w 286"/>
                <a:gd name="T35" fmla="*/ 127 h 245"/>
                <a:gd name="T36" fmla="*/ 240 w 286"/>
                <a:gd name="T37"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6" h="245">
                  <a:moveTo>
                    <a:pt x="240" y="63"/>
                  </a:moveTo>
                  <a:lnTo>
                    <a:pt x="240" y="39"/>
                  </a:lnTo>
                  <a:lnTo>
                    <a:pt x="286" y="17"/>
                  </a:lnTo>
                  <a:lnTo>
                    <a:pt x="286" y="0"/>
                  </a:lnTo>
                  <a:lnTo>
                    <a:pt x="267" y="0"/>
                  </a:lnTo>
                  <a:lnTo>
                    <a:pt x="41" y="26"/>
                  </a:lnTo>
                  <a:lnTo>
                    <a:pt x="41" y="71"/>
                  </a:lnTo>
                  <a:lnTo>
                    <a:pt x="13" y="59"/>
                  </a:lnTo>
                  <a:lnTo>
                    <a:pt x="10" y="72"/>
                  </a:lnTo>
                  <a:lnTo>
                    <a:pt x="0" y="121"/>
                  </a:lnTo>
                  <a:lnTo>
                    <a:pt x="51" y="147"/>
                  </a:lnTo>
                  <a:lnTo>
                    <a:pt x="25" y="206"/>
                  </a:lnTo>
                  <a:lnTo>
                    <a:pt x="33" y="223"/>
                  </a:lnTo>
                  <a:lnTo>
                    <a:pt x="29" y="228"/>
                  </a:lnTo>
                  <a:lnTo>
                    <a:pt x="67" y="245"/>
                  </a:lnTo>
                  <a:lnTo>
                    <a:pt x="150" y="186"/>
                  </a:lnTo>
                  <a:lnTo>
                    <a:pt x="153" y="192"/>
                  </a:lnTo>
                  <a:lnTo>
                    <a:pt x="240" y="127"/>
                  </a:lnTo>
                  <a:lnTo>
                    <a:pt x="240" y="6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1" name="Freeform 199">
              <a:extLst>
                <a:ext uri="{FF2B5EF4-FFF2-40B4-BE49-F238E27FC236}">
                  <a16:creationId xmlns:a16="http://schemas.microsoft.com/office/drawing/2014/main" id="{78F51075-0AC3-DA42-F1DF-C435F92D1AD8}"/>
                </a:ext>
              </a:extLst>
            </p:cNvPr>
            <p:cNvSpPr>
              <a:spLocks/>
            </p:cNvSpPr>
            <p:nvPr/>
          </p:nvSpPr>
          <p:spPr bwMode="auto">
            <a:xfrm>
              <a:off x="-3130550" y="3036889"/>
              <a:ext cx="227013" cy="214313"/>
            </a:xfrm>
            <a:custGeom>
              <a:avLst/>
              <a:gdLst>
                <a:gd name="T0" fmla="*/ 260 w 427"/>
                <a:gd name="T1" fmla="*/ 405 h 405"/>
                <a:gd name="T2" fmla="*/ 354 w 427"/>
                <a:gd name="T3" fmla="*/ 405 h 405"/>
                <a:gd name="T4" fmla="*/ 371 w 427"/>
                <a:gd name="T5" fmla="*/ 353 h 405"/>
                <a:gd name="T6" fmla="*/ 417 w 427"/>
                <a:gd name="T7" fmla="*/ 362 h 405"/>
                <a:gd name="T8" fmla="*/ 424 w 427"/>
                <a:gd name="T9" fmla="*/ 341 h 405"/>
                <a:gd name="T10" fmla="*/ 427 w 427"/>
                <a:gd name="T11" fmla="*/ 341 h 405"/>
                <a:gd name="T12" fmla="*/ 394 w 427"/>
                <a:gd name="T13" fmla="*/ 297 h 405"/>
                <a:gd name="T14" fmla="*/ 394 w 427"/>
                <a:gd name="T15" fmla="*/ 255 h 405"/>
                <a:gd name="T16" fmla="*/ 338 w 427"/>
                <a:gd name="T17" fmla="*/ 210 h 405"/>
                <a:gd name="T18" fmla="*/ 282 w 427"/>
                <a:gd name="T19" fmla="*/ 167 h 405"/>
                <a:gd name="T20" fmla="*/ 283 w 427"/>
                <a:gd name="T21" fmla="*/ 127 h 405"/>
                <a:gd name="T22" fmla="*/ 300 w 427"/>
                <a:gd name="T23" fmla="*/ 107 h 405"/>
                <a:gd name="T24" fmla="*/ 312 w 427"/>
                <a:gd name="T25" fmla="*/ 71 h 405"/>
                <a:gd name="T26" fmla="*/ 261 w 427"/>
                <a:gd name="T27" fmla="*/ 50 h 405"/>
                <a:gd name="T28" fmla="*/ 218 w 427"/>
                <a:gd name="T29" fmla="*/ 0 h 405"/>
                <a:gd name="T30" fmla="*/ 217 w 427"/>
                <a:gd name="T31" fmla="*/ 0 h 405"/>
                <a:gd name="T32" fmla="*/ 133 w 427"/>
                <a:gd name="T33" fmla="*/ 0 h 405"/>
                <a:gd name="T34" fmla="*/ 133 w 427"/>
                <a:gd name="T35" fmla="*/ 17 h 405"/>
                <a:gd name="T36" fmla="*/ 87 w 427"/>
                <a:gd name="T37" fmla="*/ 39 h 405"/>
                <a:gd name="T38" fmla="*/ 87 w 427"/>
                <a:gd name="T39" fmla="*/ 63 h 405"/>
                <a:gd name="T40" fmla="*/ 87 w 427"/>
                <a:gd name="T41" fmla="*/ 127 h 405"/>
                <a:gd name="T42" fmla="*/ 0 w 427"/>
                <a:gd name="T43" fmla="*/ 192 h 405"/>
                <a:gd name="T44" fmla="*/ 25 w 427"/>
                <a:gd name="T45" fmla="*/ 245 h 405"/>
                <a:gd name="T46" fmla="*/ 58 w 427"/>
                <a:gd name="T47" fmla="*/ 245 h 405"/>
                <a:gd name="T48" fmla="*/ 260 w 427"/>
                <a:gd name="T4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405">
                  <a:moveTo>
                    <a:pt x="260" y="405"/>
                  </a:moveTo>
                  <a:lnTo>
                    <a:pt x="354" y="405"/>
                  </a:lnTo>
                  <a:lnTo>
                    <a:pt x="371" y="353"/>
                  </a:lnTo>
                  <a:lnTo>
                    <a:pt x="417" y="362"/>
                  </a:lnTo>
                  <a:lnTo>
                    <a:pt x="424" y="341"/>
                  </a:lnTo>
                  <a:lnTo>
                    <a:pt x="427" y="341"/>
                  </a:lnTo>
                  <a:lnTo>
                    <a:pt x="394" y="297"/>
                  </a:lnTo>
                  <a:lnTo>
                    <a:pt x="394" y="255"/>
                  </a:lnTo>
                  <a:lnTo>
                    <a:pt x="338" y="210"/>
                  </a:lnTo>
                  <a:lnTo>
                    <a:pt x="282" y="167"/>
                  </a:lnTo>
                  <a:lnTo>
                    <a:pt x="283" y="127"/>
                  </a:lnTo>
                  <a:lnTo>
                    <a:pt x="300" y="107"/>
                  </a:lnTo>
                  <a:lnTo>
                    <a:pt x="312" y="71"/>
                  </a:lnTo>
                  <a:lnTo>
                    <a:pt x="261" y="50"/>
                  </a:lnTo>
                  <a:lnTo>
                    <a:pt x="218" y="0"/>
                  </a:lnTo>
                  <a:lnTo>
                    <a:pt x="217" y="0"/>
                  </a:lnTo>
                  <a:lnTo>
                    <a:pt x="133" y="0"/>
                  </a:lnTo>
                  <a:lnTo>
                    <a:pt x="133" y="17"/>
                  </a:lnTo>
                  <a:lnTo>
                    <a:pt x="87" y="39"/>
                  </a:lnTo>
                  <a:lnTo>
                    <a:pt x="87" y="63"/>
                  </a:lnTo>
                  <a:lnTo>
                    <a:pt x="87" y="127"/>
                  </a:lnTo>
                  <a:lnTo>
                    <a:pt x="0" y="192"/>
                  </a:lnTo>
                  <a:lnTo>
                    <a:pt x="25" y="245"/>
                  </a:lnTo>
                  <a:lnTo>
                    <a:pt x="58" y="245"/>
                  </a:lnTo>
                  <a:lnTo>
                    <a:pt x="260" y="4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2" name="Freeform 200">
              <a:extLst>
                <a:ext uri="{FF2B5EF4-FFF2-40B4-BE49-F238E27FC236}">
                  <a16:creationId xmlns:a16="http://schemas.microsoft.com/office/drawing/2014/main" id="{4820CE62-18C1-3AA4-75F6-71B249CE6ACB}"/>
                </a:ext>
              </a:extLst>
            </p:cNvPr>
            <p:cNvSpPr>
              <a:spLocks/>
            </p:cNvSpPr>
            <p:nvPr/>
          </p:nvSpPr>
          <p:spPr bwMode="auto">
            <a:xfrm>
              <a:off x="-2943225" y="3224214"/>
              <a:ext cx="39688" cy="39688"/>
            </a:xfrm>
            <a:custGeom>
              <a:avLst/>
              <a:gdLst>
                <a:gd name="T0" fmla="*/ 75 w 75"/>
                <a:gd name="T1" fmla="*/ 61 h 75"/>
                <a:gd name="T2" fmla="*/ 75 w 75"/>
                <a:gd name="T3" fmla="*/ 61 h 75"/>
                <a:gd name="T4" fmla="*/ 54 w 75"/>
                <a:gd name="T5" fmla="*/ 32 h 75"/>
                <a:gd name="T6" fmla="*/ 63 w 75"/>
                <a:gd name="T7" fmla="*/ 9 h 75"/>
                <a:gd name="T8" fmla="*/ 17 w 75"/>
                <a:gd name="T9" fmla="*/ 0 h 75"/>
                <a:gd name="T10" fmla="*/ 0 w 75"/>
                <a:gd name="T11" fmla="*/ 52 h 75"/>
                <a:gd name="T12" fmla="*/ 47 w 75"/>
                <a:gd name="T13" fmla="*/ 75 h 75"/>
                <a:gd name="T14" fmla="*/ 75 w 75"/>
                <a:gd name="T15" fmla="*/ 61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5">
                  <a:moveTo>
                    <a:pt x="75" y="61"/>
                  </a:moveTo>
                  <a:lnTo>
                    <a:pt x="75" y="61"/>
                  </a:lnTo>
                  <a:lnTo>
                    <a:pt x="54" y="32"/>
                  </a:lnTo>
                  <a:lnTo>
                    <a:pt x="63" y="9"/>
                  </a:lnTo>
                  <a:lnTo>
                    <a:pt x="17" y="0"/>
                  </a:lnTo>
                  <a:lnTo>
                    <a:pt x="0" y="52"/>
                  </a:lnTo>
                  <a:lnTo>
                    <a:pt x="47" y="75"/>
                  </a:lnTo>
                  <a:lnTo>
                    <a:pt x="75" y="6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3" name="Freeform 201">
              <a:extLst>
                <a:ext uri="{FF2B5EF4-FFF2-40B4-BE49-F238E27FC236}">
                  <a16:creationId xmlns:a16="http://schemas.microsoft.com/office/drawing/2014/main" id="{F1AB0A3F-B284-EDC2-3AE0-147166B9D30C}"/>
                </a:ext>
              </a:extLst>
            </p:cNvPr>
            <p:cNvSpPr>
              <a:spLocks/>
            </p:cNvSpPr>
            <p:nvPr/>
          </p:nvSpPr>
          <p:spPr bwMode="auto">
            <a:xfrm>
              <a:off x="-2840038" y="3317876"/>
              <a:ext cx="17463" cy="41275"/>
            </a:xfrm>
            <a:custGeom>
              <a:avLst/>
              <a:gdLst>
                <a:gd name="T0" fmla="*/ 30 w 35"/>
                <a:gd name="T1" fmla="*/ 39 h 78"/>
                <a:gd name="T2" fmla="*/ 27 w 35"/>
                <a:gd name="T3" fmla="*/ 13 h 78"/>
                <a:gd name="T4" fmla="*/ 1 w 35"/>
                <a:gd name="T5" fmla="*/ 0 h 78"/>
                <a:gd name="T6" fmla="*/ 0 w 35"/>
                <a:gd name="T7" fmla="*/ 61 h 78"/>
                <a:gd name="T8" fmla="*/ 35 w 35"/>
                <a:gd name="T9" fmla="*/ 78 h 78"/>
                <a:gd name="T10" fmla="*/ 30 w 35"/>
                <a:gd name="T11" fmla="*/ 39 h 78"/>
              </a:gdLst>
              <a:ahLst/>
              <a:cxnLst>
                <a:cxn ang="0">
                  <a:pos x="T0" y="T1"/>
                </a:cxn>
                <a:cxn ang="0">
                  <a:pos x="T2" y="T3"/>
                </a:cxn>
                <a:cxn ang="0">
                  <a:pos x="T4" y="T5"/>
                </a:cxn>
                <a:cxn ang="0">
                  <a:pos x="T6" y="T7"/>
                </a:cxn>
                <a:cxn ang="0">
                  <a:pos x="T8" y="T9"/>
                </a:cxn>
                <a:cxn ang="0">
                  <a:pos x="T10" y="T11"/>
                </a:cxn>
              </a:cxnLst>
              <a:rect l="0" t="0" r="r" b="b"/>
              <a:pathLst>
                <a:path w="35" h="78">
                  <a:moveTo>
                    <a:pt x="30" y="39"/>
                  </a:moveTo>
                  <a:lnTo>
                    <a:pt x="27" y="13"/>
                  </a:lnTo>
                  <a:lnTo>
                    <a:pt x="1" y="0"/>
                  </a:lnTo>
                  <a:lnTo>
                    <a:pt x="0" y="61"/>
                  </a:lnTo>
                  <a:lnTo>
                    <a:pt x="35" y="78"/>
                  </a:lnTo>
                  <a:lnTo>
                    <a:pt x="30"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4" name="Freeform 202">
              <a:extLst>
                <a:ext uri="{FF2B5EF4-FFF2-40B4-BE49-F238E27FC236}">
                  <a16:creationId xmlns:a16="http://schemas.microsoft.com/office/drawing/2014/main" id="{B33C5E4D-57DB-77A8-9013-992668B8E9D2}"/>
                </a:ext>
              </a:extLst>
            </p:cNvPr>
            <p:cNvSpPr>
              <a:spLocks/>
            </p:cNvSpPr>
            <p:nvPr/>
          </p:nvSpPr>
          <p:spPr bwMode="auto">
            <a:xfrm>
              <a:off x="-3211513" y="3167064"/>
              <a:ext cx="477838" cy="407988"/>
            </a:xfrm>
            <a:custGeom>
              <a:avLst/>
              <a:gdLst>
                <a:gd name="T0" fmla="*/ 753 w 903"/>
                <a:gd name="T1" fmla="*/ 385 h 772"/>
                <a:gd name="T2" fmla="*/ 739 w 903"/>
                <a:gd name="T3" fmla="*/ 386 h 772"/>
                <a:gd name="T4" fmla="*/ 735 w 903"/>
                <a:gd name="T5" fmla="*/ 363 h 772"/>
                <a:gd name="T6" fmla="*/ 700 w 903"/>
                <a:gd name="T7" fmla="*/ 346 h 772"/>
                <a:gd name="T8" fmla="*/ 699 w 903"/>
                <a:gd name="T9" fmla="*/ 353 h 772"/>
                <a:gd name="T10" fmla="*/ 658 w 903"/>
                <a:gd name="T11" fmla="*/ 262 h 772"/>
                <a:gd name="T12" fmla="*/ 582 w 903"/>
                <a:gd name="T13" fmla="*/ 169 h 772"/>
                <a:gd name="T14" fmla="*/ 554 w 903"/>
                <a:gd name="T15" fmla="*/ 183 h 772"/>
                <a:gd name="T16" fmla="*/ 507 w 903"/>
                <a:gd name="T17" fmla="*/ 160 h 772"/>
                <a:gd name="T18" fmla="*/ 507 w 903"/>
                <a:gd name="T19" fmla="*/ 160 h 772"/>
                <a:gd name="T20" fmla="*/ 413 w 903"/>
                <a:gd name="T21" fmla="*/ 160 h 772"/>
                <a:gd name="T22" fmla="*/ 211 w 903"/>
                <a:gd name="T23" fmla="*/ 0 h 772"/>
                <a:gd name="T24" fmla="*/ 178 w 903"/>
                <a:gd name="T25" fmla="*/ 0 h 772"/>
                <a:gd name="T26" fmla="*/ 179 w 903"/>
                <a:gd name="T27" fmla="*/ 4 h 772"/>
                <a:gd name="T28" fmla="*/ 94 w 903"/>
                <a:gd name="T29" fmla="*/ 40 h 772"/>
                <a:gd name="T30" fmla="*/ 146 w 903"/>
                <a:gd name="T31" fmla="*/ 88 h 772"/>
                <a:gd name="T32" fmla="*/ 117 w 903"/>
                <a:gd name="T33" fmla="*/ 133 h 772"/>
                <a:gd name="T34" fmla="*/ 88 w 903"/>
                <a:gd name="T35" fmla="*/ 133 h 772"/>
                <a:gd name="T36" fmla="*/ 51 w 903"/>
                <a:gd name="T37" fmla="*/ 160 h 772"/>
                <a:gd name="T38" fmla="*/ 0 w 903"/>
                <a:gd name="T39" fmla="*/ 150 h 772"/>
                <a:gd name="T40" fmla="*/ 0 w 903"/>
                <a:gd name="T41" fmla="*/ 203 h 772"/>
                <a:gd name="T42" fmla="*/ 90 w 903"/>
                <a:gd name="T43" fmla="*/ 324 h 772"/>
                <a:gd name="T44" fmla="*/ 123 w 903"/>
                <a:gd name="T45" fmla="*/ 390 h 772"/>
                <a:gd name="T46" fmla="*/ 162 w 903"/>
                <a:gd name="T47" fmla="*/ 399 h 772"/>
                <a:gd name="T48" fmla="*/ 192 w 903"/>
                <a:gd name="T49" fmla="*/ 480 h 772"/>
                <a:gd name="T50" fmla="*/ 201 w 903"/>
                <a:gd name="T51" fmla="*/ 529 h 772"/>
                <a:gd name="T52" fmla="*/ 282 w 903"/>
                <a:gd name="T53" fmla="*/ 607 h 772"/>
                <a:gd name="T54" fmla="*/ 336 w 903"/>
                <a:gd name="T55" fmla="*/ 692 h 772"/>
                <a:gd name="T56" fmla="*/ 364 w 903"/>
                <a:gd name="T57" fmla="*/ 754 h 772"/>
                <a:gd name="T58" fmla="*/ 400 w 903"/>
                <a:gd name="T59" fmla="*/ 738 h 772"/>
                <a:gd name="T60" fmla="*/ 400 w 903"/>
                <a:gd name="T61" fmla="*/ 692 h 772"/>
                <a:gd name="T62" fmla="*/ 527 w 903"/>
                <a:gd name="T63" fmla="*/ 725 h 772"/>
                <a:gd name="T64" fmla="*/ 534 w 903"/>
                <a:gd name="T65" fmla="*/ 772 h 772"/>
                <a:gd name="T66" fmla="*/ 615 w 903"/>
                <a:gd name="T67" fmla="*/ 669 h 772"/>
                <a:gd name="T68" fmla="*/ 902 w 903"/>
                <a:gd name="T69" fmla="*/ 588 h 772"/>
                <a:gd name="T70" fmla="*/ 902 w 903"/>
                <a:gd name="T71" fmla="*/ 451 h 772"/>
                <a:gd name="T72" fmla="*/ 903 w 903"/>
                <a:gd name="T73" fmla="*/ 448 h 772"/>
                <a:gd name="T74" fmla="*/ 753 w 903"/>
                <a:gd name="T75" fmla="*/ 448 h 772"/>
                <a:gd name="T76" fmla="*/ 753 w 903"/>
                <a:gd name="T77" fmla="*/ 38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3" h="772">
                  <a:moveTo>
                    <a:pt x="753" y="385"/>
                  </a:moveTo>
                  <a:lnTo>
                    <a:pt x="739" y="386"/>
                  </a:lnTo>
                  <a:lnTo>
                    <a:pt x="735" y="363"/>
                  </a:lnTo>
                  <a:lnTo>
                    <a:pt x="700" y="346"/>
                  </a:lnTo>
                  <a:lnTo>
                    <a:pt x="699" y="353"/>
                  </a:lnTo>
                  <a:lnTo>
                    <a:pt x="658" y="262"/>
                  </a:lnTo>
                  <a:lnTo>
                    <a:pt x="582" y="169"/>
                  </a:lnTo>
                  <a:lnTo>
                    <a:pt x="554" y="183"/>
                  </a:lnTo>
                  <a:lnTo>
                    <a:pt x="507" y="160"/>
                  </a:lnTo>
                  <a:lnTo>
                    <a:pt x="507" y="160"/>
                  </a:lnTo>
                  <a:lnTo>
                    <a:pt x="413" y="160"/>
                  </a:lnTo>
                  <a:lnTo>
                    <a:pt x="211" y="0"/>
                  </a:lnTo>
                  <a:lnTo>
                    <a:pt x="178" y="0"/>
                  </a:lnTo>
                  <a:lnTo>
                    <a:pt x="179" y="4"/>
                  </a:lnTo>
                  <a:lnTo>
                    <a:pt x="94" y="40"/>
                  </a:lnTo>
                  <a:lnTo>
                    <a:pt x="146" y="88"/>
                  </a:lnTo>
                  <a:lnTo>
                    <a:pt x="117" y="133"/>
                  </a:lnTo>
                  <a:lnTo>
                    <a:pt x="88" y="133"/>
                  </a:lnTo>
                  <a:lnTo>
                    <a:pt x="51" y="160"/>
                  </a:lnTo>
                  <a:lnTo>
                    <a:pt x="0" y="150"/>
                  </a:lnTo>
                  <a:lnTo>
                    <a:pt x="0" y="203"/>
                  </a:lnTo>
                  <a:lnTo>
                    <a:pt x="90" y="324"/>
                  </a:lnTo>
                  <a:lnTo>
                    <a:pt x="123" y="390"/>
                  </a:lnTo>
                  <a:lnTo>
                    <a:pt x="162" y="399"/>
                  </a:lnTo>
                  <a:lnTo>
                    <a:pt x="192" y="480"/>
                  </a:lnTo>
                  <a:lnTo>
                    <a:pt x="201" y="529"/>
                  </a:lnTo>
                  <a:lnTo>
                    <a:pt x="282" y="607"/>
                  </a:lnTo>
                  <a:lnTo>
                    <a:pt x="336" y="692"/>
                  </a:lnTo>
                  <a:lnTo>
                    <a:pt x="364" y="754"/>
                  </a:lnTo>
                  <a:lnTo>
                    <a:pt x="400" y="738"/>
                  </a:lnTo>
                  <a:lnTo>
                    <a:pt x="400" y="692"/>
                  </a:lnTo>
                  <a:lnTo>
                    <a:pt x="527" y="725"/>
                  </a:lnTo>
                  <a:lnTo>
                    <a:pt x="534" y="772"/>
                  </a:lnTo>
                  <a:lnTo>
                    <a:pt x="615" y="669"/>
                  </a:lnTo>
                  <a:lnTo>
                    <a:pt x="902" y="588"/>
                  </a:lnTo>
                  <a:lnTo>
                    <a:pt x="902" y="451"/>
                  </a:lnTo>
                  <a:lnTo>
                    <a:pt x="903" y="448"/>
                  </a:lnTo>
                  <a:lnTo>
                    <a:pt x="753" y="448"/>
                  </a:lnTo>
                  <a:lnTo>
                    <a:pt x="753" y="3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5" name="Freeform 203">
              <a:extLst>
                <a:ext uri="{FF2B5EF4-FFF2-40B4-BE49-F238E27FC236}">
                  <a16:creationId xmlns:a16="http://schemas.microsoft.com/office/drawing/2014/main" id="{74E090C8-04E8-D152-355D-45CD932ECA51}"/>
                </a:ext>
              </a:extLst>
            </p:cNvPr>
            <p:cNvSpPr>
              <a:spLocks/>
            </p:cNvSpPr>
            <p:nvPr/>
          </p:nvSpPr>
          <p:spPr bwMode="auto">
            <a:xfrm>
              <a:off x="-2813050" y="3311526"/>
              <a:ext cx="107950" cy="92075"/>
            </a:xfrm>
            <a:custGeom>
              <a:avLst/>
              <a:gdLst>
                <a:gd name="T0" fmla="*/ 182 w 204"/>
                <a:gd name="T1" fmla="*/ 0 h 174"/>
                <a:gd name="T2" fmla="*/ 101 w 204"/>
                <a:gd name="T3" fmla="*/ 104 h 174"/>
                <a:gd name="T4" fmla="*/ 0 w 204"/>
                <a:gd name="T5" fmla="*/ 111 h 174"/>
                <a:gd name="T6" fmla="*/ 0 w 204"/>
                <a:gd name="T7" fmla="*/ 174 h 174"/>
                <a:gd name="T8" fmla="*/ 150 w 204"/>
                <a:gd name="T9" fmla="*/ 174 h 174"/>
                <a:gd name="T10" fmla="*/ 204 w 204"/>
                <a:gd name="T11" fmla="*/ 60 h 174"/>
                <a:gd name="T12" fmla="*/ 182 w 204"/>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204" h="174">
                  <a:moveTo>
                    <a:pt x="182" y="0"/>
                  </a:moveTo>
                  <a:lnTo>
                    <a:pt x="101" y="104"/>
                  </a:lnTo>
                  <a:lnTo>
                    <a:pt x="0" y="111"/>
                  </a:lnTo>
                  <a:lnTo>
                    <a:pt x="0" y="174"/>
                  </a:lnTo>
                  <a:lnTo>
                    <a:pt x="150" y="174"/>
                  </a:lnTo>
                  <a:lnTo>
                    <a:pt x="204" y="60"/>
                  </a:lnTo>
                  <a:lnTo>
                    <a:pt x="18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6" name="Freeform 204">
              <a:extLst>
                <a:ext uri="{FF2B5EF4-FFF2-40B4-BE49-F238E27FC236}">
                  <a16:creationId xmlns:a16="http://schemas.microsoft.com/office/drawing/2014/main" id="{D41BAB24-D484-1118-38CC-549474D28748}"/>
                </a:ext>
              </a:extLst>
            </p:cNvPr>
            <p:cNvSpPr>
              <a:spLocks/>
            </p:cNvSpPr>
            <p:nvPr/>
          </p:nvSpPr>
          <p:spPr bwMode="auto">
            <a:xfrm>
              <a:off x="-3017838" y="3497264"/>
              <a:ext cx="246063" cy="155575"/>
            </a:xfrm>
            <a:custGeom>
              <a:avLst/>
              <a:gdLst>
                <a:gd name="T0" fmla="*/ 251 w 467"/>
                <a:gd name="T1" fmla="*/ 44 h 294"/>
                <a:gd name="T2" fmla="*/ 170 w 467"/>
                <a:gd name="T3" fmla="*/ 147 h 294"/>
                <a:gd name="T4" fmla="*/ 163 w 467"/>
                <a:gd name="T5" fmla="*/ 100 h 294"/>
                <a:gd name="T6" fmla="*/ 36 w 467"/>
                <a:gd name="T7" fmla="*/ 67 h 294"/>
                <a:gd name="T8" fmla="*/ 36 w 467"/>
                <a:gd name="T9" fmla="*/ 113 h 294"/>
                <a:gd name="T10" fmla="*/ 0 w 467"/>
                <a:gd name="T11" fmla="*/ 129 h 294"/>
                <a:gd name="T12" fmla="*/ 11 w 467"/>
                <a:gd name="T13" fmla="*/ 156 h 294"/>
                <a:gd name="T14" fmla="*/ 52 w 467"/>
                <a:gd name="T15" fmla="*/ 294 h 294"/>
                <a:gd name="T16" fmla="*/ 120 w 467"/>
                <a:gd name="T17" fmla="*/ 281 h 294"/>
                <a:gd name="T18" fmla="*/ 146 w 467"/>
                <a:gd name="T19" fmla="*/ 253 h 294"/>
                <a:gd name="T20" fmla="*/ 192 w 467"/>
                <a:gd name="T21" fmla="*/ 270 h 294"/>
                <a:gd name="T22" fmla="*/ 241 w 467"/>
                <a:gd name="T23" fmla="*/ 235 h 294"/>
                <a:gd name="T24" fmla="*/ 324 w 467"/>
                <a:gd name="T25" fmla="*/ 196 h 294"/>
                <a:gd name="T26" fmla="*/ 435 w 467"/>
                <a:gd name="T27" fmla="*/ 165 h 294"/>
                <a:gd name="T28" fmla="*/ 435 w 467"/>
                <a:gd name="T29" fmla="*/ 124 h 294"/>
                <a:gd name="T30" fmla="*/ 467 w 467"/>
                <a:gd name="T31" fmla="*/ 113 h 294"/>
                <a:gd name="T32" fmla="*/ 405 w 467"/>
                <a:gd name="T33" fmla="*/ 0 h 294"/>
                <a:gd name="T34" fmla="*/ 251 w 467"/>
                <a:gd name="T35" fmla="*/ 4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294">
                  <a:moveTo>
                    <a:pt x="251" y="44"/>
                  </a:moveTo>
                  <a:lnTo>
                    <a:pt x="170" y="147"/>
                  </a:lnTo>
                  <a:lnTo>
                    <a:pt x="163" y="100"/>
                  </a:lnTo>
                  <a:lnTo>
                    <a:pt x="36" y="67"/>
                  </a:lnTo>
                  <a:lnTo>
                    <a:pt x="36" y="113"/>
                  </a:lnTo>
                  <a:lnTo>
                    <a:pt x="0" y="129"/>
                  </a:lnTo>
                  <a:lnTo>
                    <a:pt x="11" y="156"/>
                  </a:lnTo>
                  <a:lnTo>
                    <a:pt x="52" y="294"/>
                  </a:lnTo>
                  <a:lnTo>
                    <a:pt x="120" y="281"/>
                  </a:lnTo>
                  <a:lnTo>
                    <a:pt x="146" y="253"/>
                  </a:lnTo>
                  <a:lnTo>
                    <a:pt x="192" y="270"/>
                  </a:lnTo>
                  <a:lnTo>
                    <a:pt x="241" y="235"/>
                  </a:lnTo>
                  <a:lnTo>
                    <a:pt x="324" y="196"/>
                  </a:lnTo>
                  <a:lnTo>
                    <a:pt x="435" y="165"/>
                  </a:lnTo>
                  <a:lnTo>
                    <a:pt x="435" y="124"/>
                  </a:lnTo>
                  <a:lnTo>
                    <a:pt x="467" y="113"/>
                  </a:lnTo>
                  <a:lnTo>
                    <a:pt x="405" y="0"/>
                  </a:lnTo>
                  <a:lnTo>
                    <a:pt x="251" y="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7" name="Freeform 206">
              <a:extLst>
                <a:ext uri="{FF2B5EF4-FFF2-40B4-BE49-F238E27FC236}">
                  <a16:creationId xmlns:a16="http://schemas.microsoft.com/office/drawing/2014/main" id="{BFBEEFCC-A79F-D829-833C-575A1AF5CBFD}"/>
                </a:ext>
              </a:extLst>
            </p:cNvPr>
            <p:cNvSpPr>
              <a:spLocks/>
            </p:cNvSpPr>
            <p:nvPr/>
          </p:nvSpPr>
          <p:spPr bwMode="auto">
            <a:xfrm>
              <a:off x="-2803525" y="3343276"/>
              <a:ext cx="179388" cy="214313"/>
            </a:xfrm>
            <a:custGeom>
              <a:avLst/>
              <a:gdLst>
                <a:gd name="T0" fmla="*/ 281 w 339"/>
                <a:gd name="T1" fmla="*/ 69 h 404"/>
                <a:gd name="T2" fmla="*/ 208 w 339"/>
                <a:gd name="T3" fmla="*/ 56 h 404"/>
                <a:gd name="T4" fmla="*/ 188 w 339"/>
                <a:gd name="T5" fmla="*/ 0 h 404"/>
                <a:gd name="T6" fmla="*/ 133 w 339"/>
                <a:gd name="T7" fmla="*/ 117 h 404"/>
                <a:gd name="T8" fmla="*/ 133 w 339"/>
                <a:gd name="T9" fmla="*/ 254 h 404"/>
                <a:gd name="T10" fmla="*/ 0 w 339"/>
                <a:gd name="T11" fmla="*/ 291 h 404"/>
                <a:gd name="T12" fmla="*/ 62 w 339"/>
                <a:gd name="T13" fmla="*/ 404 h 404"/>
                <a:gd name="T14" fmla="*/ 124 w 339"/>
                <a:gd name="T15" fmla="*/ 384 h 404"/>
                <a:gd name="T16" fmla="*/ 157 w 339"/>
                <a:gd name="T17" fmla="*/ 375 h 404"/>
                <a:gd name="T18" fmla="*/ 170 w 339"/>
                <a:gd name="T19" fmla="*/ 348 h 404"/>
                <a:gd name="T20" fmla="*/ 205 w 339"/>
                <a:gd name="T21" fmla="*/ 339 h 404"/>
                <a:gd name="T22" fmla="*/ 222 w 339"/>
                <a:gd name="T23" fmla="*/ 299 h 404"/>
                <a:gd name="T24" fmla="*/ 263 w 339"/>
                <a:gd name="T25" fmla="*/ 297 h 404"/>
                <a:gd name="T26" fmla="*/ 263 w 339"/>
                <a:gd name="T27" fmla="*/ 238 h 404"/>
                <a:gd name="T28" fmla="*/ 289 w 339"/>
                <a:gd name="T29" fmla="*/ 212 h 404"/>
                <a:gd name="T30" fmla="*/ 339 w 339"/>
                <a:gd name="T31" fmla="*/ 130 h 404"/>
                <a:gd name="T32" fmla="*/ 281 w 339"/>
                <a:gd name="T33" fmla="*/ 6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404">
                  <a:moveTo>
                    <a:pt x="281" y="69"/>
                  </a:moveTo>
                  <a:lnTo>
                    <a:pt x="208" y="56"/>
                  </a:lnTo>
                  <a:lnTo>
                    <a:pt x="188" y="0"/>
                  </a:lnTo>
                  <a:lnTo>
                    <a:pt x="133" y="117"/>
                  </a:lnTo>
                  <a:lnTo>
                    <a:pt x="133" y="254"/>
                  </a:lnTo>
                  <a:lnTo>
                    <a:pt x="0" y="291"/>
                  </a:lnTo>
                  <a:lnTo>
                    <a:pt x="62" y="404"/>
                  </a:lnTo>
                  <a:lnTo>
                    <a:pt x="124" y="384"/>
                  </a:lnTo>
                  <a:lnTo>
                    <a:pt x="157" y="375"/>
                  </a:lnTo>
                  <a:lnTo>
                    <a:pt x="170" y="348"/>
                  </a:lnTo>
                  <a:lnTo>
                    <a:pt x="205" y="339"/>
                  </a:lnTo>
                  <a:lnTo>
                    <a:pt x="222" y="299"/>
                  </a:lnTo>
                  <a:lnTo>
                    <a:pt x="263" y="297"/>
                  </a:lnTo>
                  <a:lnTo>
                    <a:pt x="263" y="238"/>
                  </a:lnTo>
                  <a:lnTo>
                    <a:pt x="289" y="212"/>
                  </a:lnTo>
                  <a:lnTo>
                    <a:pt x="339" y="130"/>
                  </a:lnTo>
                  <a:lnTo>
                    <a:pt x="281"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8" name="Freeform 207">
              <a:extLst>
                <a:ext uri="{FF2B5EF4-FFF2-40B4-BE49-F238E27FC236}">
                  <a16:creationId xmlns:a16="http://schemas.microsoft.com/office/drawing/2014/main" id="{D505BD09-01E0-A42C-B216-45F34AB0D9DC}"/>
                </a:ext>
              </a:extLst>
            </p:cNvPr>
            <p:cNvSpPr>
              <a:spLocks/>
            </p:cNvSpPr>
            <p:nvPr/>
          </p:nvSpPr>
          <p:spPr bwMode="auto">
            <a:xfrm>
              <a:off x="-3032125" y="2962276"/>
              <a:ext cx="479425" cy="381000"/>
            </a:xfrm>
            <a:custGeom>
              <a:avLst/>
              <a:gdLst>
                <a:gd name="T0" fmla="*/ 906 w 906"/>
                <a:gd name="T1" fmla="*/ 639 h 719"/>
                <a:gd name="T2" fmla="*/ 872 w 906"/>
                <a:gd name="T3" fmla="*/ 568 h 719"/>
                <a:gd name="T4" fmla="*/ 821 w 906"/>
                <a:gd name="T5" fmla="*/ 545 h 719"/>
                <a:gd name="T6" fmla="*/ 785 w 906"/>
                <a:gd name="T7" fmla="*/ 493 h 719"/>
                <a:gd name="T8" fmla="*/ 821 w 906"/>
                <a:gd name="T9" fmla="*/ 441 h 719"/>
                <a:gd name="T10" fmla="*/ 812 w 906"/>
                <a:gd name="T11" fmla="*/ 401 h 719"/>
                <a:gd name="T12" fmla="*/ 769 w 906"/>
                <a:gd name="T13" fmla="*/ 401 h 719"/>
                <a:gd name="T14" fmla="*/ 735 w 906"/>
                <a:gd name="T15" fmla="*/ 252 h 719"/>
                <a:gd name="T16" fmla="*/ 761 w 906"/>
                <a:gd name="T17" fmla="*/ 228 h 719"/>
                <a:gd name="T18" fmla="*/ 749 w 906"/>
                <a:gd name="T19" fmla="*/ 149 h 719"/>
                <a:gd name="T20" fmla="*/ 563 w 906"/>
                <a:gd name="T21" fmla="*/ 59 h 719"/>
                <a:gd name="T22" fmla="*/ 443 w 906"/>
                <a:gd name="T23" fmla="*/ 117 h 719"/>
                <a:gd name="T24" fmla="*/ 448 w 906"/>
                <a:gd name="T25" fmla="*/ 137 h 719"/>
                <a:gd name="T26" fmla="*/ 338 w 906"/>
                <a:gd name="T27" fmla="*/ 157 h 719"/>
                <a:gd name="T28" fmla="*/ 205 w 906"/>
                <a:gd name="T29" fmla="*/ 101 h 719"/>
                <a:gd name="T30" fmla="*/ 209 w 906"/>
                <a:gd name="T31" fmla="*/ 71 h 719"/>
                <a:gd name="T32" fmla="*/ 191 w 906"/>
                <a:gd name="T33" fmla="*/ 64 h 719"/>
                <a:gd name="T34" fmla="*/ 191 w 906"/>
                <a:gd name="T35" fmla="*/ 38 h 719"/>
                <a:gd name="T36" fmla="*/ 165 w 906"/>
                <a:gd name="T37" fmla="*/ 0 h 719"/>
                <a:gd name="T38" fmla="*/ 117 w 906"/>
                <a:gd name="T39" fmla="*/ 45 h 719"/>
                <a:gd name="T40" fmla="*/ 72 w 906"/>
                <a:gd name="T41" fmla="*/ 46 h 719"/>
                <a:gd name="T42" fmla="*/ 25 w 906"/>
                <a:gd name="T43" fmla="*/ 0 h 719"/>
                <a:gd name="T44" fmla="*/ 5 w 906"/>
                <a:gd name="T45" fmla="*/ 6 h 719"/>
                <a:gd name="T46" fmla="*/ 0 w 906"/>
                <a:gd name="T47" fmla="*/ 12 h 719"/>
                <a:gd name="T48" fmla="*/ 16 w 906"/>
                <a:gd name="T49" fmla="*/ 90 h 719"/>
                <a:gd name="T50" fmla="*/ 41 w 906"/>
                <a:gd name="T51" fmla="*/ 126 h 719"/>
                <a:gd name="T52" fmla="*/ 32 w 906"/>
                <a:gd name="T53" fmla="*/ 140 h 719"/>
                <a:gd name="T54" fmla="*/ 75 w 906"/>
                <a:gd name="T55" fmla="*/ 190 h 719"/>
                <a:gd name="T56" fmla="*/ 126 w 906"/>
                <a:gd name="T57" fmla="*/ 211 h 719"/>
                <a:gd name="T58" fmla="*/ 114 w 906"/>
                <a:gd name="T59" fmla="*/ 247 h 719"/>
                <a:gd name="T60" fmla="*/ 97 w 906"/>
                <a:gd name="T61" fmla="*/ 267 h 719"/>
                <a:gd name="T62" fmla="*/ 96 w 906"/>
                <a:gd name="T63" fmla="*/ 307 h 719"/>
                <a:gd name="T64" fmla="*/ 152 w 906"/>
                <a:gd name="T65" fmla="*/ 350 h 719"/>
                <a:gd name="T66" fmla="*/ 208 w 906"/>
                <a:gd name="T67" fmla="*/ 395 h 719"/>
                <a:gd name="T68" fmla="*/ 208 w 906"/>
                <a:gd name="T69" fmla="*/ 437 h 719"/>
                <a:gd name="T70" fmla="*/ 241 w 906"/>
                <a:gd name="T71" fmla="*/ 481 h 719"/>
                <a:gd name="T72" fmla="*/ 308 w 906"/>
                <a:gd name="T73" fmla="*/ 483 h 719"/>
                <a:gd name="T74" fmla="*/ 374 w 906"/>
                <a:gd name="T75" fmla="*/ 577 h 719"/>
                <a:gd name="T76" fmla="*/ 535 w 906"/>
                <a:gd name="T77" fmla="*/ 659 h 719"/>
                <a:gd name="T78" fmla="*/ 608 w 906"/>
                <a:gd name="T79" fmla="*/ 618 h 719"/>
                <a:gd name="T80" fmla="*/ 651 w 906"/>
                <a:gd name="T81" fmla="*/ 683 h 719"/>
                <a:gd name="T82" fmla="*/ 834 w 906"/>
                <a:gd name="T83" fmla="*/ 719 h 719"/>
                <a:gd name="T84" fmla="*/ 840 w 906"/>
                <a:gd name="T85" fmla="*/ 718 h 719"/>
                <a:gd name="T86" fmla="*/ 840 w 906"/>
                <a:gd name="T87" fmla="*/ 670 h 719"/>
                <a:gd name="T88" fmla="*/ 906 w 906"/>
                <a:gd name="T89" fmla="*/ 63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6" h="719">
                  <a:moveTo>
                    <a:pt x="906" y="639"/>
                  </a:moveTo>
                  <a:lnTo>
                    <a:pt x="872" y="568"/>
                  </a:lnTo>
                  <a:lnTo>
                    <a:pt x="821" y="545"/>
                  </a:lnTo>
                  <a:lnTo>
                    <a:pt x="785" y="493"/>
                  </a:lnTo>
                  <a:lnTo>
                    <a:pt x="821" y="441"/>
                  </a:lnTo>
                  <a:lnTo>
                    <a:pt x="812" y="401"/>
                  </a:lnTo>
                  <a:lnTo>
                    <a:pt x="769" y="401"/>
                  </a:lnTo>
                  <a:lnTo>
                    <a:pt x="735" y="252"/>
                  </a:lnTo>
                  <a:lnTo>
                    <a:pt x="761" y="228"/>
                  </a:lnTo>
                  <a:lnTo>
                    <a:pt x="749" y="149"/>
                  </a:lnTo>
                  <a:lnTo>
                    <a:pt x="563" y="59"/>
                  </a:lnTo>
                  <a:lnTo>
                    <a:pt x="443" y="117"/>
                  </a:lnTo>
                  <a:lnTo>
                    <a:pt x="448" y="137"/>
                  </a:lnTo>
                  <a:lnTo>
                    <a:pt x="338" y="157"/>
                  </a:lnTo>
                  <a:lnTo>
                    <a:pt x="205" y="101"/>
                  </a:lnTo>
                  <a:lnTo>
                    <a:pt x="209" y="71"/>
                  </a:lnTo>
                  <a:lnTo>
                    <a:pt x="191" y="64"/>
                  </a:lnTo>
                  <a:lnTo>
                    <a:pt x="191" y="38"/>
                  </a:lnTo>
                  <a:lnTo>
                    <a:pt x="165" y="0"/>
                  </a:lnTo>
                  <a:lnTo>
                    <a:pt x="117" y="45"/>
                  </a:lnTo>
                  <a:lnTo>
                    <a:pt x="72" y="46"/>
                  </a:lnTo>
                  <a:lnTo>
                    <a:pt x="25" y="0"/>
                  </a:lnTo>
                  <a:lnTo>
                    <a:pt x="5" y="6"/>
                  </a:lnTo>
                  <a:lnTo>
                    <a:pt x="0" y="12"/>
                  </a:lnTo>
                  <a:lnTo>
                    <a:pt x="16" y="90"/>
                  </a:lnTo>
                  <a:lnTo>
                    <a:pt x="41" y="126"/>
                  </a:lnTo>
                  <a:lnTo>
                    <a:pt x="32" y="140"/>
                  </a:lnTo>
                  <a:lnTo>
                    <a:pt x="75" y="190"/>
                  </a:lnTo>
                  <a:lnTo>
                    <a:pt x="126" y="211"/>
                  </a:lnTo>
                  <a:lnTo>
                    <a:pt x="114" y="247"/>
                  </a:lnTo>
                  <a:lnTo>
                    <a:pt x="97" y="267"/>
                  </a:lnTo>
                  <a:lnTo>
                    <a:pt x="96" y="307"/>
                  </a:lnTo>
                  <a:lnTo>
                    <a:pt x="152" y="350"/>
                  </a:lnTo>
                  <a:lnTo>
                    <a:pt x="208" y="395"/>
                  </a:lnTo>
                  <a:lnTo>
                    <a:pt x="208" y="437"/>
                  </a:lnTo>
                  <a:lnTo>
                    <a:pt x="241" y="481"/>
                  </a:lnTo>
                  <a:lnTo>
                    <a:pt x="308" y="483"/>
                  </a:lnTo>
                  <a:lnTo>
                    <a:pt x="374" y="577"/>
                  </a:lnTo>
                  <a:lnTo>
                    <a:pt x="535" y="659"/>
                  </a:lnTo>
                  <a:lnTo>
                    <a:pt x="608" y="618"/>
                  </a:lnTo>
                  <a:lnTo>
                    <a:pt x="651" y="683"/>
                  </a:lnTo>
                  <a:lnTo>
                    <a:pt x="834" y="719"/>
                  </a:lnTo>
                  <a:lnTo>
                    <a:pt x="840" y="718"/>
                  </a:lnTo>
                  <a:lnTo>
                    <a:pt x="840" y="670"/>
                  </a:lnTo>
                  <a:lnTo>
                    <a:pt x="906" y="63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9" name="Freeform 208">
              <a:extLst>
                <a:ext uri="{FF2B5EF4-FFF2-40B4-BE49-F238E27FC236}">
                  <a16:creationId xmlns:a16="http://schemas.microsoft.com/office/drawing/2014/main" id="{D1B67147-7BDA-5EB4-B271-E00FD5844D97}"/>
                </a:ext>
              </a:extLst>
            </p:cNvPr>
            <p:cNvSpPr>
              <a:spLocks/>
            </p:cNvSpPr>
            <p:nvPr/>
          </p:nvSpPr>
          <p:spPr bwMode="auto">
            <a:xfrm>
              <a:off x="-2847975" y="2860676"/>
              <a:ext cx="331788" cy="215900"/>
            </a:xfrm>
            <a:custGeom>
              <a:avLst/>
              <a:gdLst>
                <a:gd name="T0" fmla="*/ 541 w 625"/>
                <a:gd name="T1" fmla="*/ 350 h 409"/>
                <a:gd name="T2" fmla="*/ 558 w 625"/>
                <a:gd name="T3" fmla="*/ 301 h 409"/>
                <a:gd name="T4" fmla="*/ 625 w 625"/>
                <a:gd name="T5" fmla="*/ 287 h 409"/>
                <a:gd name="T6" fmla="*/ 625 w 625"/>
                <a:gd name="T7" fmla="*/ 252 h 409"/>
                <a:gd name="T8" fmla="*/ 436 w 625"/>
                <a:gd name="T9" fmla="*/ 161 h 409"/>
                <a:gd name="T10" fmla="*/ 404 w 625"/>
                <a:gd name="T11" fmla="*/ 88 h 409"/>
                <a:gd name="T12" fmla="*/ 251 w 625"/>
                <a:gd name="T13" fmla="*/ 0 h 409"/>
                <a:gd name="T14" fmla="*/ 189 w 625"/>
                <a:gd name="T15" fmla="*/ 43 h 409"/>
                <a:gd name="T16" fmla="*/ 189 w 625"/>
                <a:gd name="T17" fmla="*/ 88 h 409"/>
                <a:gd name="T18" fmla="*/ 124 w 625"/>
                <a:gd name="T19" fmla="*/ 88 h 409"/>
                <a:gd name="T20" fmla="*/ 48 w 625"/>
                <a:gd name="T21" fmla="*/ 33 h 409"/>
                <a:gd name="T22" fmla="*/ 0 w 625"/>
                <a:gd name="T23" fmla="*/ 61 h 409"/>
                <a:gd name="T24" fmla="*/ 12 w 625"/>
                <a:gd name="T25" fmla="*/ 95 h 409"/>
                <a:gd name="T26" fmla="*/ 14 w 625"/>
                <a:gd name="T27" fmla="*/ 151 h 409"/>
                <a:gd name="T28" fmla="*/ 69 w 625"/>
                <a:gd name="T29" fmla="*/ 205 h 409"/>
                <a:gd name="T30" fmla="*/ 95 w 625"/>
                <a:gd name="T31" fmla="*/ 310 h 409"/>
                <a:gd name="T32" fmla="*/ 215 w 625"/>
                <a:gd name="T33" fmla="*/ 252 h 409"/>
                <a:gd name="T34" fmla="*/ 401 w 625"/>
                <a:gd name="T35" fmla="*/ 342 h 409"/>
                <a:gd name="T36" fmla="*/ 408 w 625"/>
                <a:gd name="T37" fmla="*/ 392 h 409"/>
                <a:gd name="T38" fmla="*/ 473 w 625"/>
                <a:gd name="T39" fmla="*/ 409 h 409"/>
                <a:gd name="T40" fmla="*/ 541 w 625"/>
                <a:gd name="T41" fmla="*/ 35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5" h="409">
                  <a:moveTo>
                    <a:pt x="541" y="350"/>
                  </a:moveTo>
                  <a:lnTo>
                    <a:pt x="558" y="301"/>
                  </a:lnTo>
                  <a:lnTo>
                    <a:pt x="625" y="287"/>
                  </a:lnTo>
                  <a:lnTo>
                    <a:pt x="625" y="252"/>
                  </a:lnTo>
                  <a:lnTo>
                    <a:pt x="436" y="161"/>
                  </a:lnTo>
                  <a:lnTo>
                    <a:pt x="404" y="88"/>
                  </a:lnTo>
                  <a:lnTo>
                    <a:pt x="251" y="0"/>
                  </a:lnTo>
                  <a:lnTo>
                    <a:pt x="189" y="43"/>
                  </a:lnTo>
                  <a:lnTo>
                    <a:pt x="189" y="88"/>
                  </a:lnTo>
                  <a:lnTo>
                    <a:pt x="124" y="88"/>
                  </a:lnTo>
                  <a:lnTo>
                    <a:pt x="48" y="33"/>
                  </a:lnTo>
                  <a:lnTo>
                    <a:pt x="0" y="61"/>
                  </a:lnTo>
                  <a:lnTo>
                    <a:pt x="12" y="95"/>
                  </a:lnTo>
                  <a:lnTo>
                    <a:pt x="14" y="151"/>
                  </a:lnTo>
                  <a:lnTo>
                    <a:pt x="69" y="205"/>
                  </a:lnTo>
                  <a:lnTo>
                    <a:pt x="95" y="310"/>
                  </a:lnTo>
                  <a:lnTo>
                    <a:pt x="215" y="252"/>
                  </a:lnTo>
                  <a:lnTo>
                    <a:pt x="401" y="342"/>
                  </a:lnTo>
                  <a:lnTo>
                    <a:pt x="408" y="392"/>
                  </a:lnTo>
                  <a:lnTo>
                    <a:pt x="473" y="409"/>
                  </a:lnTo>
                  <a:lnTo>
                    <a:pt x="541" y="35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0" name="Freeform 209">
              <a:extLst>
                <a:ext uri="{FF2B5EF4-FFF2-40B4-BE49-F238E27FC236}">
                  <a16:creationId xmlns:a16="http://schemas.microsoft.com/office/drawing/2014/main" id="{8DC94BA9-A800-B7FF-7B38-76EEBB2EF5FE}"/>
                </a:ext>
              </a:extLst>
            </p:cNvPr>
            <p:cNvSpPr>
              <a:spLocks/>
            </p:cNvSpPr>
            <p:nvPr/>
          </p:nvSpPr>
          <p:spPr bwMode="auto">
            <a:xfrm>
              <a:off x="-2792413" y="2781301"/>
              <a:ext cx="384175" cy="234950"/>
            </a:xfrm>
            <a:custGeom>
              <a:avLst/>
              <a:gdLst>
                <a:gd name="T0" fmla="*/ 582 w 726"/>
                <a:gd name="T1" fmla="*/ 373 h 444"/>
                <a:gd name="T2" fmla="*/ 553 w 726"/>
                <a:gd name="T3" fmla="*/ 317 h 444"/>
                <a:gd name="T4" fmla="*/ 626 w 726"/>
                <a:gd name="T5" fmla="*/ 277 h 444"/>
                <a:gd name="T6" fmla="*/ 612 w 726"/>
                <a:gd name="T7" fmla="*/ 255 h 444"/>
                <a:gd name="T8" fmla="*/ 644 w 726"/>
                <a:gd name="T9" fmla="*/ 224 h 444"/>
                <a:gd name="T10" fmla="*/ 706 w 726"/>
                <a:gd name="T11" fmla="*/ 238 h 444"/>
                <a:gd name="T12" fmla="*/ 726 w 726"/>
                <a:gd name="T13" fmla="*/ 219 h 444"/>
                <a:gd name="T14" fmla="*/ 701 w 726"/>
                <a:gd name="T15" fmla="*/ 193 h 444"/>
                <a:gd name="T16" fmla="*/ 687 w 726"/>
                <a:gd name="T17" fmla="*/ 219 h 444"/>
                <a:gd name="T18" fmla="*/ 657 w 726"/>
                <a:gd name="T19" fmla="*/ 199 h 444"/>
                <a:gd name="T20" fmla="*/ 657 w 726"/>
                <a:gd name="T21" fmla="*/ 150 h 444"/>
                <a:gd name="T22" fmla="*/ 589 w 726"/>
                <a:gd name="T23" fmla="*/ 224 h 444"/>
                <a:gd name="T24" fmla="*/ 494 w 726"/>
                <a:gd name="T25" fmla="*/ 219 h 444"/>
                <a:gd name="T26" fmla="*/ 484 w 726"/>
                <a:gd name="T27" fmla="*/ 182 h 444"/>
                <a:gd name="T28" fmla="*/ 442 w 726"/>
                <a:gd name="T29" fmla="*/ 172 h 444"/>
                <a:gd name="T30" fmla="*/ 442 w 726"/>
                <a:gd name="T31" fmla="*/ 126 h 444"/>
                <a:gd name="T32" fmla="*/ 407 w 726"/>
                <a:gd name="T33" fmla="*/ 85 h 444"/>
                <a:gd name="T34" fmla="*/ 266 w 726"/>
                <a:gd name="T35" fmla="*/ 85 h 444"/>
                <a:gd name="T36" fmla="*/ 191 w 726"/>
                <a:gd name="T37" fmla="*/ 41 h 444"/>
                <a:gd name="T38" fmla="*/ 176 w 726"/>
                <a:gd name="T39" fmla="*/ 69 h 444"/>
                <a:gd name="T40" fmla="*/ 113 w 726"/>
                <a:gd name="T41" fmla="*/ 53 h 444"/>
                <a:gd name="T42" fmla="*/ 113 w 726"/>
                <a:gd name="T43" fmla="*/ 0 h 444"/>
                <a:gd name="T44" fmla="*/ 0 w 726"/>
                <a:gd name="T45" fmla="*/ 23 h 444"/>
                <a:gd name="T46" fmla="*/ 36 w 726"/>
                <a:gd name="T47" fmla="*/ 238 h 444"/>
                <a:gd name="T48" fmla="*/ 84 w 726"/>
                <a:gd name="T49" fmla="*/ 238 h 444"/>
                <a:gd name="T50" fmla="*/ 84 w 726"/>
                <a:gd name="T51" fmla="*/ 193 h 444"/>
                <a:gd name="T52" fmla="*/ 146 w 726"/>
                <a:gd name="T53" fmla="*/ 150 h 444"/>
                <a:gd name="T54" fmla="*/ 299 w 726"/>
                <a:gd name="T55" fmla="*/ 238 h 444"/>
                <a:gd name="T56" fmla="*/ 331 w 726"/>
                <a:gd name="T57" fmla="*/ 311 h 444"/>
                <a:gd name="T58" fmla="*/ 520 w 726"/>
                <a:gd name="T59" fmla="*/ 402 h 444"/>
                <a:gd name="T60" fmla="*/ 520 w 726"/>
                <a:gd name="T61" fmla="*/ 428 h 444"/>
                <a:gd name="T62" fmla="*/ 570 w 726"/>
                <a:gd name="T63" fmla="*/ 444 h 444"/>
                <a:gd name="T64" fmla="*/ 582 w 726"/>
                <a:gd name="T65" fmla="*/ 37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6" h="444">
                  <a:moveTo>
                    <a:pt x="582" y="373"/>
                  </a:moveTo>
                  <a:lnTo>
                    <a:pt x="553" y="317"/>
                  </a:lnTo>
                  <a:lnTo>
                    <a:pt x="626" y="277"/>
                  </a:lnTo>
                  <a:lnTo>
                    <a:pt x="612" y="255"/>
                  </a:lnTo>
                  <a:lnTo>
                    <a:pt x="644" y="224"/>
                  </a:lnTo>
                  <a:lnTo>
                    <a:pt x="706" y="238"/>
                  </a:lnTo>
                  <a:lnTo>
                    <a:pt x="726" y="219"/>
                  </a:lnTo>
                  <a:lnTo>
                    <a:pt x="701" y="193"/>
                  </a:lnTo>
                  <a:lnTo>
                    <a:pt x="687" y="219"/>
                  </a:lnTo>
                  <a:lnTo>
                    <a:pt x="657" y="199"/>
                  </a:lnTo>
                  <a:lnTo>
                    <a:pt x="657" y="150"/>
                  </a:lnTo>
                  <a:lnTo>
                    <a:pt x="589" y="224"/>
                  </a:lnTo>
                  <a:lnTo>
                    <a:pt x="494" y="219"/>
                  </a:lnTo>
                  <a:lnTo>
                    <a:pt x="484" y="182"/>
                  </a:lnTo>
                  <a:lnTo>
                    <a:pt x="442" y="172"/>
                  </a:lnTo>
                  <a:lnTo>
                    <a:pt x="442" y="126"/>
                  </a:lnTo>
                  <a:lnTo>
                    <a:pt x="407" y="85"/>
                  </a:lnTo>
                  <a:lnTo>
                    <a:pt x="266" y="85"/>
                  </a:lnTo>
                  <a:lnTo>
                    <a:pt x="191" y="41"/>
                  </a:lnTo>
                  <a:lnTo>
                    <a:pt x="176" y="69"/>
                  </a:lnTo>
                  <a:lnTo>
                    <a:pt x="113" y="53"/>
                  </a:lnTo>
                  <a:lnTo>
                    <a:pt x="113" y="0"/>
                  </a:lnTo>
                  <a:lnTo>
                    <a:pt x="0" y="23"/>
                  </a:lnTo>
                  <a:lnTo>
                    <a:pt x="36" y="238"/>
                  </a:lnTo>
                  <a:lnTo>
                    <a:pt x="84" y="238"/>
                  </a:lnTo>
                  <a:lnTo>
                    <a:pt x="84" y="193"/>
                  </a:lnTo>
                  <a:lnTo>
                    <a:pt x="146" y="150"/>
                  </a:lnTo>
                  <a:lnTo>
                    <a:pt x="299" y="238"/>
                  </a:lnTo>
                  <a:lnTo>
                    <a:pt x="331" y="311"/>
                  </a:lnTo>
                  <a:lnTo>
                    <a:pt x="520" y="402"/>
                  </a:lnTo>
                  <a:lnTo>
                    <a:pt x="520" y="428"/>
                  </a:lnTo>
                  <a:lnTo>
                    <a:pt x="570" y="444"/>
                  </a:lnTo>
                  <a:lnTo>
                    <a:pt x="582" y="3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1" name="Freeform 210">
              <a:extLst>
                <a:ext uri="{FF2B5EF4-FFF2-40B4-BE49-F238E27FC236}">
                  <a16:creationId xmlns:a16="http://schemas.microsoft.com/office/drawing/2014/main" id="{F7D8EB2B-EBAD-F66A-0F3B-4D8D4E2DBD47}"/>
                </a:ext>
              </a:extLst>
            </p:cNvPr>
            <p:cNvSpPr>
              <a:spLocks/>
            </p:cNvSpPr>
            <p:nvPr/>
          </p:nvSpPr>
          <p:spPr bwMode="auto">
            <a:xfrm>
              <a:off x="-2643188" y="2978151"/>
              <a:ext cx="311150" cy="246063"/>
            </a:xfrm>
            <a:custGeom>
              <a:avLst/>
              <a:gdLst>
                <a:gd name="T0" fmla="*/ 284 w 587"/>
                <a:gd name="T1" fmla="*/ 405 h 463"/>
                <a:gd name="T2" fmla="*/ 389 w 587"/>
                <a:gd name="T3" fmla="*/ 355 h 463"/>
                <a:gd name="T4" fmla="*/ 411 w 587"/>
                <a:gd name="T5" fmla="*/ 248 h 463"/>
                <a:gd name="T6" fmla="*/ 455 w 587"/>
                <a:gd name="T7" fmla="*/ 231 h 463"/>
                <a:gd name="T8" fmla="*/ 464 w 587"/>
                <a:gd name="T9" fmla="*/ 119 h 463"/>
                <a:gd name="T10" fmla="*/ 529 w 587"/>
                <a:gd name="T11" fmla="*/ 100 h 463"/>
                <a:gd name="T12" fmla="*/ 587 w 587"/>
                <a:gd name="T13" fmla="*/ 71 h 463"/>
                <a:gd name="T14" fmla="*/ 587 w 587"/>
                <a:gd name="T15" fmla="*/ 29 h 463"/>
                <a:gd name="T16" fmla="*/ 528 w 587"/>
                <a:gd name="T17" fmla="*/ 41 h 463"/>
                <a:gd name="T18" fmla="*/ 481 w 587"/>
                <a:gd name="T19" fmla="*/ 93 h 463"/>
                <a:gd name="T20" fmla="*/ 444 w 587"/>
                <a:gd name="T21" fmla="*/ 93 h 463"/>
                <a:gd name="T22" fmla="*/ 444 w 587"/>
                <a:gd name="T23" fmla="*/ 13 h 463"/>
                <a:gd name="T24" fmla="*/ 412 w 587"/>
                <a:gd name="T25" fmla="*/ 0 h 463"/>
                <a:gd name="T26" fmla="*/ 383 w 587"/>
                <a:gd name="T27" fmla="*/ 55 h 463"/>
                <a:gd name="T28" fmla="*/ 336 w 587"/>
                <a:gd name="T29" fmla="*/ 71 h 463"/>
                <a:gd name="T30" fmla="*/ 290 w 587"/>
                <a:gd name="T31" fmla="*/ 58 h 463"/>
                <a:gd name="T32" fmla="*/ 288 w 587"/>
                <a:gd name="T33" fmla="*/ 71 h 463"/>
                <a:gd name="T34" fmla="*/ 238 w 587"/>
                <a:gd name="T35" fmla="*/ 55 h 463"/>
                <a:gd name="T36" fmla="*/ 238 w 587"/>
                <a:gd name="T37" fmla="*/ 64 h 463"/>
                <a:gd name="T38" fmla="*/ 171 w 587"/>
                <a:gd name="T39" fmla="*/ 78 h 463"/>
                <a:gd name="T40" fmla="*/ 154 w 587"/>
                <a:gd name="T41" fmla="*/ 127 h 463"/>
                <a:gd name="T42" fmla="*/ 86 w 587"/>
                <a:gd name="T43" fmla="*/ 186 h 463"/>
                <a:gd name="T44" fmla="*/ 21 w 587"/>
                <a:gd name="T45" fmla="*/ 169 h 463"/>
                <a:gd name="T46" fmla="*/ 26 w 587"/>
                <a:gd name="T47" fmla="*/ 198 h 463"/>
                <a:gd name="T48" fmla="*/ 0 w 587"/>
                <a:gd name="T49" fmla="*/ 222 h 463"/>
                <a:gd name="T50" fmla="*/ 34 w 587"/>
                <a:gd name="T51" fmla="*/ 371 h 463"/>
                <a:gd name="T52" fmla="*/ 77 w 587"/>
                <a:gd name="T53" fmla="*/ 371 h 463"/>
                <a:gd name="T54" fmla="*/ 86 w 587"/>
                <a:gd name="T55" fmla="*/ 411 h 463"/>
                <a:gd name="T56" fmla="*/ 50 w 587"/>
                <a:gd name="T57" fmla="*/ 463 h 463"/>
                <a:gd name="T58" fmla="*/ 284 w 587"/>
                <a:gd name="T59" fmla="*/ 463 h 463"/>
                <a:gd name="T60" fmla="*/ 284 w 587"/>
                <a:gd name="T61" fmla="*/ 405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7" h="463">
                  <a:moveTo>
                    <a:pt x="284" y="405"/>
                  </a:moveTo>
                  <a:lnTo>
                    <a:pt x="389" y="355"/>
                  </a:lnTo>
                  <a:lnTo>
                    <a:pt x="411" y="248"/>
                  </a:lnTo>
                  <a:lnTo>
                    <a:pt x="455" y="231"/>
                  </a:lnTo>
                  <a:lnTo>
                    <a:pt x="464" y="119"/>
                  </a:lnTo>
                  <a:lnTo>
                    <a:pt x="529" y="100"/>
                  </a:lnTo>
                  <a:lnTo>
                    <a:pt x="587" y="71"/>
                  </a:lnTo>
                  <a:lnTo>
                    <a:pt x="587" y="29"/>
                  </a:lnTo>
                  <a:lnTo>
                    <a:pt x="528" y="41"/>
                  </a:lnTo>
                  <a:lnTo>
                    <a:pt x="481" y="93"/>
                  </a:lnTo>
                  <a:lnTo>
                    <a:pt x="444" y="93"/>
                  </a:lnTo>
                  <a:lnTo>
                    <a:pt x="444" y="13"/>
                  </a:lnTo>
                  <a:lnTo>
                    <a:pt x="412" y="0"/>
                  </a:lnTo>
                  <a:lnTo>
                    <a:pt x="383" y="55"/>
                  </a:lnTo>
                  <a:lnTo>
                    <a:pt x="336" y="71"/>
                  </a:lnTo>
                  <a:lnTo>
                    <a:pt x="290" y="58"/>
                  </a:lnTo>
                  <a:lnTo>
                    <a:pt x="288" y="71"/>
                  </a:lnTo>
                  <a:lnTo>
                    <a:pt x="238" y="55"/>
                  </a:lnTo>
                  <a:lnTo>
                    <a:pt x="238" y="64"/>
                  </a:lnTo>
                  <a:lnTo>
                    <a:pt x="171" y="78"/>
                  </a:lnTo>
                  <a:lnTo>
                    <a:pt x="154" y="127"/>
                  </a:lnTo>
                  <a:lnTo>
                    <a:pt x="86" y="186"/>
                  </a:lnTo>
                  <a:lnTo>
                    <a:pt x="21" y="169"/>
                  </a:lnTo>
                  <a:lnTo>
                    <a:pt x="26" y="198"/>
                  </a:lnTo>
                  <a:lnTo>
                    <a:pt x="0" y="222"/>
                  </a:lnTo>
                  <a:lnTo>
                    <a:pt x="34" y="371"/>
                  </a:lnTo>
                  <a:lnTo>
                    <a:pt x="77" y="371"/>
                  </a:lnTo>
                  <a:lnTo>
                    <a:pt x="86" y="411"/>
                  </a:lnTo>
                  <a:lnTo>
                    <a:pt x="50" y="463"/>
                  </a:lnTo>
                  <a:lnTo>
                    <a:pt x="284" y="463"/>
                  </a:lnTo>
                  <a:lnTo>
                    <a:pt x="284" y="40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2" name="Freeform 211">
              <a:extLst>
                <a:ext uri="{FF2B5EF4-FFF2-40B4-BE49-F238E27FC236}">
                  <a16:creationId xmlns:a16="http://schemas.microsoft.com/office/drawing/2014/main" id="{C825BB58-31C3-FD57-97EC-E5D3F734B782}"/>
                </a:ext>
              </a:extLst>
            </p:cNvPr>
            <p:cNvSpPr>
              <a:spLocks/>
            </p:cNvSpPr>
            <p:nvPr/>
          </p:nvSpPr>
          <p:spPr bwMode="auto">
            <a:xfrm>
              <a:off x="-2616200" y="3032126"/>
              <a:ext cx="327025" cy="347663"/>
            </a:xfrm>
            <a:custGeom>
              <a:avLst/>
              <a:gdLst>
                <a:gd name="T0" fmla="*/ 469 w 619"/>
                <a:gd name="T1" fmla="*/ 617 h 657"/>
                <a:gd name="T2" fmla="*/ 450 w 619"/>
                <a:gd name="T3" fmla="*/ 562 h 657"/>
                <a:gd name="T4" fmla="*/ 382 w 619"/>
                <a:gd name="T5" fmla="*/ 499 h 657"/>
                <a:gd name="T6" fmla="*/ 424 w 619"/>
                <a:gd name="T7" fmla="*/ 437 h 657"/>
                <a:gd name="T8" fmla="*/ 489 w 619"/>
                <a:gd name="T9" fmla="*/ 446 h 657"/>
                <a:gd name="T10" fmla="*/ 567 w 619"/>
                <a:gd name="T11" fmla="*/ 310 h 657"/>
                <a:gd name="T12" fmla="*/ 576 w 619"/>
                <a:gd name="T13" fmla="*/ 254 h 657"/>
                <a:gd name="T14" fmla="*/ 619 w 619"/>
                <a:gd name="T15" fmla="*/ 212 h 657"/>
                <a:gd name="T16" fmla="*/ 554 w 619"/>
                <a:gd name="T17" fmla="*/ 195 h 657"/>
                <a:gd name="T18" fmla="*/ 522 w 619"/>
                <a:gd name="T19" fmla="*/ 172 h 657"/>
                <a:gd name="T20" fmla="*/ 512 w 619"/>
                <a:gd name="T21" fmla="*/ 107 h 657"/>
                <a:gd name="T22" fmla="*/ 537 w 619"/>
                <a:gd name="T23" fmla="*/ 72 h 657"/>
                <a:gd name="T24" fmla="*/ 469 w 619"/>
                <a:gd name="T25" fmla="*/ 26 h 657"/>
                <a:gd name="T26" fmla="*/ 473 w 619"/>
                <a:gd name="T27" fmla="*/ 0 h 657"/>
                <a:gd name="T28" fmla="*/ 414 w 619"/>
                <a:gd name="T29" fmla="*/ 18 h 657"/>
                <a:gd name="T30" fmla="*/ 405 w 619"/>
                <a:gd name="T31" fmla="*/ 130 h 657"/>
                <a:gd name="T32" fmla="*/ 361 w 619"/>
                <a:gd name="T33" fmla="*/ 147 h 657"/>
                <a:gd name="T34" fmla="*/ 339 w 619"/>
                <a:gd name="T35" fmla="*/ 254 h 657"/>
                <a:gd name="T36" fmla="*/ 234 w 619"/>
                <a:gd name="T37" fmla="*/ 304 h 657"/>
                <a:gd name="T38" fmla="*/ 234 w 619"/>
                <a:gd name="T39" fmla="*/ 362 h 657"/>
                <a:gd name="T40" fmla="*/ 0 w 619"/>
                <a:gd name="T41" fmla="*/ 362 h 657"/>
                <a:gd name="T42" fmla="*/ 36 w 619"/>
                <a:gd name="T43" fmla="*/ 414 h 657"/>
                <a:gd name="T44" fmla="*/ 87 w 619"/>
                <a:gd name="T45" fmla="*/ 437 h 657"/>
                <a:gd name="T46" fmla="*/ 121 w 619"/>
                <a:gd name="T47" fmla="*/ 508 h 657"/>
                <a:gd name="T48" fmla="*/ 55 w 619"/>
                <a:gd name="T49" fmla="*/ 539 h 657"/>
                <a:gd name="T50" fmla="*/ 55 w 619"/>
                <a:gd name="T51" fmla="*/ 587 h 657"/>
                <a:gd name="T52" fmla="*/ 193 w 619"/>
                <a:gd name="T53" fmla="*/ 578 h 657"/>
                <a:gd name="T54" fmla="*/ 264 w 619"/>
                <a:gd name="T55" fmla="*/ 578 h 657"/>
                <a:gd name="T56" fmla="*/ 313 w 619"/>
                <a:gd name="T57" fmla="*/ 644 h 657"/>
                <a:gd name="T58" fmla="*/ 353 w 619"/>
                <a:gd name="T59" fmla="*/ 657 h 657"/>
                <a:gd name="T60" fmla="*/ 379 w 619"/>
                <a:gd name="T61" fmla="*/ 633 h 657"/>
                <a:gd name="T62" fmla="*/ 469 w 619"/>
                <a:gd name="T63" fmla="*/ 61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9" h="657">
                  <a:moveTo>
                    <a:pt x="469" y="617"/>
                  </a:moveTo>
                  <a:lnTo>
                    <a:pt x="450" y="562"/>
                  </a:lnTo>
                  <a:lnTo>
                    <a:pt x="382" y="499"/>
                  </a:lnTo>
                  <a:lnTo>
                    <a:pt x="424" y="437"/>
                  </a:lnTo>
                  <a:lnTo>
                    <a:pt x="489" y="446"/>
                  </a:lnTo>
                  <a:lnTo>
                    <a:pt x="567" y="310"/>
                  </a:lnTo>
                  <a:lnTo>
                    <a:pt x="576" y="254"/>
                  </a:lnTo>
                  <a:lnTo>
                    <a:pt x="619" y="212"/>
                  </a:lnTo>
                  <a:lnTo>
                    <a:pt x="554" y="195"/>
                  </a:lnTo>
                  <a:lnTo>
                    <a:pt x="522" y="172"/>
                  </a:lnTo>
                  <a:lnTo>
                    <a:pt x="512" y="107"/>
                  </a:lnTo>
                  <a:lnTo>
                    <a:pt x="537" y="72"/>
                  </a:lnTo>
                  <a:lnTo>
                    <a:pt x="469" y="26"/>
                  </a:lnTo>
                  <a:lnTo>
                    <a:pt x="473" y="0"/>
                  </a:lnTo>
                  <a:lnTo>
                    <a:pt x="414" y="18"/>
                  </a:lnTo>
                  <a:lnTo>
                    <a:pt x="405" y="130"/>
                  </a:lnTo>
                  <a:lnTo>
                    <a:pt x="361" y="147"/>
                  </a:lnTo>
                  <a:lnTo>
                    <a:pt x="339" y="254"/>
                  </a:lnTo>
                  <a:lnTo>
                    <a:pt x="234" y="304"/>
                  </a:lnTo>
                  <a:lnTo>
                    <a:pt x="234" y="362"/>
                  </a:lnTo>
                  <a:lnTo>
                    <a:pt x="0" y="362"/>
                  </a:lnTo>
                  <a:lnTo>
                    <a:pt x="36" y="414"/>
                  </a:lnTo>
                  <a:lnTo>
                    <a:pt x="87" y="437"/>
                  </a:lnTo>
                  <a:lnTo>
                    <a:pt x="121" y="508"/>
                  </a:lnTo>
                  <a:lnTo>
                    <a:pt x="55" y="539"/>
                  </a:lnTo>
                  <a:lnTo>
                    <a:pt x="55" y="587"/>
                  </a:lnTo>
                  <a:lnTo>
                    <a:pt x="193" y="578"/>
                  </a:lnTo>
                  <a:lnTo>
                    <a:pt x="264" y="578"/>
                  </a:lnTo>
                  <a:lnTo>
                    <a:pt x="313" y="644"/>
                  </a:lnTo>
                  <a:lnTo>
                    <a:pt x="353" y="657"/>
                  </a:lnTo>
                  <a:lnTo>
                    <a:pt x="379" y="633"/>
                  </a:lnTo>
                  <a:lnTo>
                    <a:pt x="469" y="61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3" name="Freeform 212">
              <a:extLst>
                <a:ext uri="{FF2B5EF4-FFF2-40B4-BE49-F238E27FC236}">
                  <a16:creationId xmlns:a16="http://schemas.microsoft.com/office/drawing/2014/main" id="{DDE7FC5C-47B5-D115-0B68-361075D5635B}"/>
                </a:ext>
              </a:extLst>
            </p:cNvPr>
            <p:cNvSpPr>
              <a:spLocks noEditPoints="1"/>
            </p:cNvSpPr>
            <p:nvPr/>
          </p:nvSpPr>
          <p:spPr bwMode="auto">
            <a:xfrm>
              <a:off x="-3013075" y="2441576"/>
              <a:ext cx="885825" cy="465138"/>
            </a:xfrm>
            <a:custGeom>
              <a:avLst/>
              <a:gdLst>
                <a:gd name="T0" fmla="*/ 1558 w 1672"/>
                <a:gd name="T1" fmla="*/ 307 h 881"/>
                <a:gd name="T2" fmla="*/ 1417 w 1672"/>
                <a:gd name="T3" fmla="*/ 264 h 881"/>
                <a:gd name="T4" fmla="*/ 1156 w 1672"/>
                <a:gd name="T5" fmla="*/ 41 h 881"/>
                <a:gd name="T6" fmla="*/ 925 w 1672"/>
                <a:gd name="T7" fmla="*/ 70 h 881"/>
                <a:gd name="T8" fmla="*/ 831 w 1672"/>
                <a:gd name="T9" fmla="*/ 0 h 881"/>
                <a:gd name="T10" fmla="*/ 579 w 1672"/>
                <a:gd name="T11" fmla="*/ 120 h 881"/>
                <a:gd name="T12" fmla="*/ 579 w 1672"/>
                <a:gd name="T13" fmla="*/ 179 h 881"/>
                <a:gd name="T14" fmla="*/ 528 w 1672"/>
                <a:gd name="T15" fmla="*/ 247 h 881"/>
                <a:gd name="T16" fmla="*/ 579 w 1672"/>
                <a:gd name="T17" fmla="*/ 329 h 881"/>
                <a:gd name="T18" fmla="*/ 417 w 1672"/>
                <a:gd name="T19" fmla="*/ 316 h 881"/>
                <a:gd name="T20" fmla="*/ 204 w 1672"/>
                <a:gd name="T21" fmla="*/ 287 h 881"/>
                <a:gd name="T22" fmla="*/ 77 w 1672"/>
                <a:gd name="T23" fmla="*/ 358 h 881"/>
                <a:gd name="T24" fmla="*/ 22 w 1672"/>
                <a:gd name="T25" fmla="*/ 366 h 881"/>
                <a:gd name="T26" fmla="*/ 5 w 1672"/>
                <a:gd name="T27" fmla="*/ 493 h 881"/>
                <a:gd name="T28" fmla="*/ 129 w 1672"/>
                <a:gd name="T29" fmla="*/ 603 h 881"/>
                <a:gd name="T30" fmla="*/ 276 w 1672"/>
                <a:gd name="T31" fmla="*/ 557 h 881"/>
                <a:gd name="T32" fmla="*/ 302 w 1672"/>
                <a:gd name="T33" fmla="*/ 652 h 881"/>
                <a:gd name="T34" fmla="*/ 214 w 1672"/>
                <a:gd name="T35" fmla="*/ 663 h 881"/>
                <a:gd name="T36" fmla="*/ 223 w 1672"/>
                <a:gd name="T37" fmla="*/ 766 h 881"/>
                <a:gd name="T38" fmla="*/ 311 w 1672"/>
                <a:gd name="T39" fmla="*/ 854 h 881"/>
                <a:gd name="T40" fmla="*/ 436 w 1672"/>
                <a:gd name="T41" fmla="*/ 881 h 881"/>
                <a:gd name="T42" fmla="*/ 416 w 1672"/>
                <a:gd name="T43" fmla="*/ 665 h 881"/>
                <a:gd name="T44" fmla="*/ 528 w 1672"/>
                <a:gd name="T45" fmla="*/ 620 h 881"/>
                <a:gd name="T46" fmla="*/ 628 w 1672"/>
                <a:gd name="T47" fmla="*/ 646 h 881"/>
                <a:gd name="T48" fmla="*/ 683 w 1672"/>
                <a:gd name="T49" fmla="*/ 728 h 881"/>
                <a:gd name="T50" fmla="*/ 857 w 1672"/>
                <a:gd name="T51" fmla="*/ 767 h 881"/>
                <a:gd name="T52" fmla="*/ 901 w 1672"/>
                <a:gd name="T53" fmla="*/ 825 h 881"/>
                <a:gd name="T54" fmla="*/ 1006 w 1672"/>
                <a:gd name="T55" fmla="*/ 867 h 881"/>
                <a:gd name="T56" fmla="*/ 1074 w 1672"/>
                <a:gd name="T57" fmla="*/ 803 h 881"/>
                <a:gd name="T58" fmla="*/ 1180 w 1672"/>
                <a:gd name="T59" fmla="*/ 767 h 881"/>
                <a:gd name="T60" fmla="*/ 1304 w 1672"/>
                <a:gd name="T61" fmla="*/ 745 h 881"/>
                <a:gd name="T62" fmla="*/ 1465 w 1672"/>
                <a:gd name="T63" fmla="*/ 767 h 881"/>
                <a:gd name="T64" fmla="*/ 1457 w 1672"/>
                <a:gd name="T65" fmla="*/ 646 h 881"/>
                <a:gd name="T66" fmla="*/ 1433 w 1672"/>
                <a:gd name="T67" fmla="*/ 613 h 881"/>
                <a:gd name="T68" fmla="*/ 1531 w 1672"/>
                <a:gd name="T69" fmla="*/ 588 h 881"/>
                <a:gd name="T70" fmla="*/ 1531 w 1672"/>
                <a:gd name="T71" fmla="*/ 479 h 881"/>
                <a:gd name="T72" fmla="*/ 1636 w 1672"/>
                <a:gd name="T73" fmla="*/ 460 h 881"/>
                <a:gd name="T74" fmla="*/ 1652 w 1672"/>
                <a:gd name="T75" fmla="*/ 372 h 881"/>
                <a:gd name="T76" fmla="*/ 1651 w 1672"/>
                <a:gd name="T77" fmla="*/ 317 h 881"/>
                <a:gd name="T78" fmla="*/ 1180 w 1672"/>
                <a:gd name="T79" fmla="*/ 573 h 881"/>
                <a:gd name="T80" fmla="*/ 1143 w 1672"/>
                <a:gd name="T81" fmla="*/ 607 h 881"/>
                <a:gd name="T82" fmla="*/ 1180 w 1672"/>
                <a:gd name="T83" fmla="*/ 518 h 881"/>
                <a:gd name="T84" fmla="*/ 1180 w 1672"/>
                <a:gd name="T85" fmla="*/ 573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2" h="881">
                  <a:moveTo>
                    <a:pt x="1604" y="323"/>
                  </a:moveTo>
                  <a:lnTo>
                    <a:pt x="1558" y="307"/>
                  </a:lnTo>
                  <a:lnTo>
                    <a:pt x="1485" y="240"/>
                  </a:lnTo>
                  <a:lnTo>
                    <a:pt x="1417" y="264"/>
                  </a:lnTo>
                  <a:lnTo>
                    <a:pt x="1351" y="260"/>
                  </a:lnTo>
                  <a:lnTo>
                    <a:pt x="1156" y="41"/>
                  </a:lnTo>
                  <a:lnTo>
                    <a:pt x="1078" y="100"/>
                  </a:lnTo>
                  <a:lnTo>
                    <a:pt x="925" y="70"/>
                  </a:lnTo>
                  <a:lnTo>
                    <a:pt x="912" y="11"/>
                  </a:lnTo>
                  <a:lnTo>
                    <a:pt x="831" y="0"/>
                  </a:lnTo>
                  <a:lnTo>
                    <a:pt x="779" y="41"/>
                  </a:lnTo>
                  <a:lnTo>
                    <a:pt x="579" y="120"/>
                  </a:lnTo>
                  <a:lnTo>
                    <a:pt x="528" y="134"/>
                  </a:lnTo>
                  <a:lnTo>
                    <a:pt x="579" y="179"/>
                  </a:lnTo>
                  <a:lnTo>
                    <a:pt x="544" y="179"/>
                  </a:lnTo>
                  <a:lnTo>
                    <a:pt x="528" y="247"/>
                  </a:lnTo>
                  <a:lnTo>
                    <a:pt x="579" y="287"/>
                  </a:lnTo>
                  <a:lnTo>
                    <a:pt x="579" y="329"/>
                  </a:lnTo>
                  <a:lnTo>
                    <a:pt x="492" y="338"/>
                  </a:lnTo>
                  <a:lnTo>
                    <a:pt x="417" y="316"/>
                  </a:lnTo>
                  <a:lnTo>
                    <a:pt x="312" y="338"/>
                  </a:lnTo>
                  <a:lnTo>
                    <a:pt x="204" y="287"/>
                  </a:lnTo>
                  <a:lnTo>
                    <a:pt x="145" y="287"/>
                  </a:lnTo>
                  <a:lnTo>
                    <a:pt x="77" y="358"/>
                  </a:lnTo>
                  <a:lnTo>
                    <a:pt x="77" y="408"/>
                  </a:lnTo>
                  <a:lnTo>
                    <a:pt x="22" y="366"/>
                  </a:lnTo>
                  <a:lnTo>
                    <a:pt x="0" y="397"/>
                  </a:lnTo>
                  <a:lnTo>
                    <a:pt x="5" y="493"/>
                  </a:lnTo>
                  <a:lnTo>
                    <a:pt x="87" y="571"/>
                  </a:lnTo>
                  <a:lnTo>
                    <a:pt x="129" y="603"/>
                  </a:lnTo>
                  <a:lnTo>
                    <a:pt x="186" y="557"/>
                  </a:lnTo>
                  <a:lnTo>
                    <a:pt x="276" y="557"/>
                  </a:lnTo>
                  <a:lnTo>
                    <a:pt x="286" y="601"/>
                  </a:lnTo>
                  <a:lnTo>
                    <a:pt x="302" y="652"/>
                  </a:lnTo>
                  <a:lnTo>
                    <a:pt x="260" y="660"/>
                  </a:lnTo>
                  <a:lnTo>
                    <a:pt x="214" y="663"/>
                  </a:lnTo>
                  <a:lnTo>
                    <a:pt x="186" y="711"/>
                  </a:lnTo>
                  <a:lnTo>
                    <a:pt x="223" y="766"/>
                  </a:lnTo>
                  <a:lnTo>
                    <a:pt x="290" y="796"/>
                  </a:lnTo>
                  <a:lnTo>
                    <a:pt x="311" y="854"/>
                  </a:lnTo>
                  <a:lnTo>
                    <a:pt x="360" y="826"/>
                  </a:lnTo>
                  <a:lnTo>
                    <a:pt x="436" y="881"/>
                  </a:lnTo>
                  <a:lnTo>
                    <a:pt x="453" y="881"/>
                  </a:lnTo>
                  <a:lnTo>
                    <a:pt x="416" y="665"/>
                  </a:lnTo>
                  <a:lnTo>
                    <a:pt x="528" y="642"/>
                  </a:lnTo>
                  <a:lnTo>
                    <a:pt x="528" y="620"/>
                  </a:lnTo>
                  <a:lnTo>
                    <a:pt x="605" y="580"/>
                  </a:lnTo>
                  <a:lnTo>
                    <a:pt x="628" y="646"/>
                  </a:lnTo>
                  <a:lnTo>
                    <a:pt x="608" y="684"/>
                  </a:lnTo>
                  <a:lnTo>
                    <a:pt x="683" y="728"/>
                  </a:lnTo>
                  <a:lnTo>
                    <a:pt x="823" y="728"/>
                  </a:lnTo>
                  <a:lnTo>
                    <a:pt x="857" y="767"/>
                  </a:lnTo>
                  <a:lnTo>
                    <a:pt x="857" y="815"/>
                  </a:lnTo>
                  <a:lnTo>
                    <a:pt x="901" y="825"/>
                  </a:lnTo>
                  <a:lnTo>
                    <a:pt x="911" y="862"/>
                  </a:lnTo>
                  <a:lnTo>
                    <a:pt x="1006" y="867"/>
                  </a:lnTo>
                  <a:lnTo>
                    <a:pt x="1074" y="793"/>
                  </a:lnTo>
                  <a:lnTo>
                    <a:pt x="1074" y="803"/>
                  </a:lnTo>
                  <a:lnTo>
                    <a:pt x="1091" y="767"/>
                  </a:lnTo>
                  <a:lnTo>
                    <a:pt x="1180" y="767"/>
                  </a:lnTo>
                  <a:lnTo>
                    <a:pt x="1180" y="735"/>
                  </a:lnTo>
                  <a:lnTo>
                    <a:pt x="1304" y="745"/>
                  </a:lnTo>
                  <a:lnTo>
                    <a:pt x="1416" y="748"/>
                  </a:lnTo>
                  <a:lnTo>
                    <a:pt x="1465" y="767"/>
                  </a:lnTo>
                  <a:lnTo>
                    <a:pt x="1482" y="728"/>
                  </a:lnTo>
                  <a:lnTo>
                    <a:pt x="1457" y="646"/>
                  </a:lnTo>
                  <a:lnTo>
                    <a:pt x="1433" y="642"/>
                  </a:lnTo>
                  <a:lnTo>
                    <a:pt x="1433" y="613"/>
                  </a:lnTo>
                  <a:lnTo>
                    <a:pt x="1495" y="601"/>
                  </a:lnTo>
                  <a:lnTo>
                    <a:pt x="1531" y="588"/>
                  </a:lnTo>
                  <a:lnTo>
                    <a:pt x="1509" y="571"/>
                  </a:lnTo>
                  <a:lnTo>
                    <a:pt x="1531" y="479"/>
                  </a:lnTo>
                  <a:lnTo>
                    <a:pt x="1606" y="492"/>
                  </a:lnTo>
                  <a:lnTo>
                    <a:pt x="1636" y="460"/>
                  </a:lnTo>
                  <a:lnTo>
                    <a:pt x="1622" y="418"/>
                  </a:lnTo>
                  <a:lnTo>
                    <a:pt x="1652" y="372"/>
                  </a:lnTo>
                  <a:lnTo>
                    <a:pt x="1672" y="352"/>
                  </a:lnTo>
                  <a:lnTo>
                    <a:pt x="1651" y="317"/>
                  </a:lnTo>
                  <a:lnTo>
                    <a:pt x="1604" y="323"/>
                  </a:lnTo>
                  <a:close/>
                  <a:moveTo>
                    <a:pt x="1180" y="573"/>
                  </a:moveTo>
                  <a:lnTo>
                    <a:pt x="1180" y="626"/>
                  </a:lnTo>
                  <a:lnTo>
                    <a:pt x="1143" y="607"/>
                  </a:lnTo>
                  <a:lnTo>
                    <a:pt x="1143" y="557"/>
                  </a:lnTo>
                  <a:lnTo>
                    <a:pt x="1180" y="518"/>
                  </a:lnTo>
                  <a:lnTo>
                    <a:pt x="1218" y="531"/>
                  </a:lnTo>
                  <a:lnTo>
                    <a:pt x="1180" y="5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4" name="Freeform 213">
              <a:extLst>
                <a:ext uri="{FF2B5EF4-FFF2-40B4-BE49-F238E27FC236}">
                  <a16:creationId xmlns:a16="http://schemas.microsoft.com/office/drawing/2014/main" id="{D4E5978A-4058-5F28-E32F-C2A8E46D2EB3}"/>
                </a:ext>
              </a:extLst>
            </p:cNvPr>
            <p:cNvSpPr>
              <a:spLocks/>
            </p:cNvSpPr>
            <p:nvPr/>
          </p:nvSpPr>
          <p:spPr bwMode="auto">
            <a:xfrm>
              <a:off x="-3435350" y="2900363"/>
              <a:ext cx="58738" cy="50800"/>
            </a:xfrm>
            <a:custGeom>
              <a:avLst/>
              <a:gdLst>
                <a:gd name="T0" fmla="*/ 24 w 111"/>
                <a:gd name="T1" fmla="*/ 24 h 96"/>
                <a:gd name="T2" fmla="*/ 0 w 111"/>
                <a:gd name="T3" fmla="*/ 76 h 96"/>
                <a:gd name="T4" fmla="*/ 10 w 111"/>
                <a:gd name="T5" fmla="*/ 96 h 96"/>
                <a:gd name="T6" fmla="*/ 62 w 111"/>
                <a:gd name="T7" fmla="*/ 63 h 96"/>
                <a:gd name="T8" fmla="*/ 107 w 111"/>
                <a:gd name="T9" fmla="*/ 59 h 96"/>
                <a:gd name="T10" fmla="*/ 111 w 111"/>
                <a:gd name="T11" fmla="*/ 41 h 96"/>
                <a:gd name="T12" fmla="*/ 78 w 111"/>
                <a:gd name="T13" fmla="*/ 20 h 96"/>
                <a:gd name="T14" fmla="*/ 70 w 111"/>
                <a:gd name="T15" fmla="*/ 0 h 96"/>
                <a:gd name="T16" fmla="*/ 19 w 111"/>
                <a:gd name="T17" fmla="*/ 21 h 96"/>
                <a:gd name="T18" fmla="*/ 24 w 111"/>
                <a:gd name="T19"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96">
                  <a:moveTo>
                    <a:pt x="24" y="24"/>
                  </a:moveTo>
                  <a:lnTo>
                    <a:pt x="0" y="76"/>
                  </a:lnTo>
                  <a:lnTo>
                    <a:pt x="10" y="96"/>
                  </a:lnTo>
                  <a:lnTo>
                    <a:pt x="62" y="63"/>
                  </a:lnTo>
                  <a:lnTo>
                    <a:pt x="107" y="59"/>
                  </a:lnTo>
                  <a:lnTo>
                    <a:pt x="111" y="41"/>
                  </a:lnTo>
                  <a:lnTo>
                    <a:pt x="78" y="20"/>
                  </a:lnTo>
                  <a:lnTo>
                    <a:pt x="70" y="0"/>
                  </a:lnTo>
                  <a:lnTo>
                    <a:pt x="19" y="21"/>
                  </a:lnTo>
                  <a:lnTo>
                    <a:pt x="24" y="2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5" name="Freeform 214">
              <a:extLst>
                <a:ext uri="{FF2B5EF4-FFF2-40B4-BE49-F238E27FC236}">
                  <a16:creationId xmlns:a16="http://schemas.microsoft.com/office/drawing/2014/main" id="{0B2141DB-562A-E966-3B42-13C08CB742B8}"/>
                </a:ext>
              </a:extLst>
            </p:cNvPr>
            <p:cNvSpPr>
              <a:spLocks/>
            </p:cNvSpPr>
            <p:nvPr/>
          </p:nvSpPr>
          <p:spPr bwMode="auto">
            <a:xfrm>
              <a:off x="-3716338" y="2498726"/>
              <a:ext cx="7938" cy="19050"/>
            </a:xfrm>
            <a:custGeom>
              <a:avLst/>
              <a:gdLst>
                <a:gd name="T0" fmla="*/ 0 w 16"/>
                <a:gd name="T1" fmla="*/ 0 h 36"/>
                <a:gd name="T2" fmla="*/ 0 w 16"/>
                <a:gd name="T3" fmla="*/ 27 h 36"/>
                <a:gd name="T4" fmla="*/ 16 w 16"/>
                <a:gd name="T5" fmla="*/ 36 h 36"/>
                <a:gd name="T6" fmla="*/ 16 w 16"/>
                <a:gd name="T7" fmla="*/ 8 h 36"/>
                <a:gd name="T8" fmla="*/ 0 w 16"/>
                <a:gd name="T9" fmla="*/ 0 h 36"/>
              </a:gdLst>
              <a:ahLst/>
              <a:cxnLst>
                <a:cxn ang="0">
                  <a:pos x="T0" y="T1"/>
                </a:cxn>
                <a:cxn ang="0">
                  <a:pos x="T2" y="T3"/>
                </a:cxn>
                <a:cxn ang="0">
                  <a:pos x="T4" y="T5"/>
                </a:cxn>
                <a:cxn ang="0">
                  <a:pos x="T6" y="T7"/>
                </a:cxn>
                <a:cxn ang="0">
                  <a:pos x="T8" y="T9"/>
                </a:cxn>
              </a:cxnLst>
              <a:rect l="0" t="0" r="r" b="b"/>
              <a:pathLst>
                <a:path w="16" h="36">
                  <a:moveTo>
                    <a:pt x="0" y="0"/>
                  </a:moveTo>
                  <a:lnTo>
                    <a:pt x="0" y="27"/>
                  </a:lnTo>
                  <a:lnTo>
                    <a:pt x="16" y="36"/>
                  </a:lnTo>
                  <a:lnTo>
                    <a:pt x="16" y="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6" name="Freeform 215">
              <a:extLst>
                <a:ext uri="{FF2B5EF4-FFF2-40B4-BE49-F238E27FC236}">
                  <a16:creationId xmlns:a16="http://schemas.microsoft.com/office/drawing/2014/main" id="{9F8ACF5E-8AC2-ABF9-F628-F667F98CBC81}"/>
                </a:ext>
              </a:extLst>
            </p:cNvPr>
            <p:cNvSpPr>
              <a:spLocks/>
            </p:cNvSpPr>
            <p:nvPr/>
          </p:nvSpPr>
          <p:spPr bwMode="auto">
            <a:xfrm>
              <a:off x="-3679825" y="2436813"/>
              <a:ext cx="14288" cy="39688"/>
            </a:xfrm>
            <a:custGeom>
              <a:avLst/>
              <a:gdLst>
                <a:gd name="T0" fmla="*/ 13 w 26"/>
                <a:gd name="T1" fmla="*/ 0 h 74"/>
                <a:gd name="T2" fmla="*/ 0 w 26"/>
                <a:gd name="T3" fmla="*/ 71 h 74"/>
                <a:gd name="T4" fmla="*/ 13 w 26"/>
                <a:gd name="T5" fmla="*/ 74 h 74"/>
                <a:gd name="T6" fmla="*/ 26 w 26"/>
                <a:gd name="T7" fmla="*/ 0 h 74"/>
                <a:gd name="T8" fmla="*/ 13 w 26"/>
                <a:gd name="T9" fmla="*/ 0 h 74"/>
              </a:gdLst>
              <a:ahLst/>
              <a:cxnLst>
                <a:cxn ang="0">
                  <a:pos x="T0" y="T1"/>
                </a:cxn>
                <a:cxn ang="0">
                  <a:pos x="T2" y="T3"/>
                </a:cxn>
                <a:cxn ang="0">
                  <a:pos x="T4" y="T5"/>
                </a:cxn>
                <a:cxn ang="0">
                  <a:pos x="T6" y="T7"/>
                </a:cxn>
                <a:cxn ang="0">
                  <a:pos x="T8" y="T9"/>
                </a:cxn>
              </a:cxnLst>
              <a:rect l="0" t="0" r="r" b="b"/>
              <a:pathLst>
                <a:path w="26" h="74">
                  <a:moveTo>
                    <a:pt x="13" y="0"/>
                  </a:moveTo>
                  <a:lnTo>
                    <a:pt x="0" y="71"/>
                  </a:lnTo>
                  <a:lnTo>
                    <a:pt x="13" y="74"/>
                  </a:lnTo>
                  <a:lnTo>
                    <a:pt x="26" y="0"/>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7" name="Freeform 216">
              <a:extLst>
                <a:ext uri="{FF2B5EF4-FFF2-40B4-BE49-F238E27FC236}">
                  <a16:creationId xmlns:a16="http://schemas.microsoft.com/office/drawing/2014/main" id="{9F4CA029-59E5-79E2-C424-6FDC2B00EAB2}"/>
                </a:ext>
              </a:extLst>
            </p:cNvPr>
            <p:cNvSpPr>
              <a:spLocks/>
            </p:cNvSpPr>
            <p:nvPr/>
          </p:nvSpPr>
          <p:spPr bwMode="auto">
            <a:xfrm>
              <a:off x="-3649663" y="2416176"/>
              <a:ext cx="20638" cy="36513"/>
            </a:xfrm>
            <a:custGeom>
              <a:avLst/>
              <a:gdLst>
                <a:gd name="T0" fmla="*/ 39 w 39"/>
                <a:gd name="T1" fmla="*/ 0 h 69"/>
                <a:gd name="T2" fmla="*/ 26 w 39"/>
                <a:gd name="T3" fmla="*/ 3 h 69"/>
                <a:gd name="T4" fmla="*/ 16 w 39"/>
                <a:gd name="T5" fmla="*/ 6 h 69"/>
                <a:gd name="T6" fmla="*/ 0 w 39"/>
                <a:gd name="T7" fmla="*/ 29 h 69"/>
                <a:gd name="T8" fmla="*/ 7 w 39"/>
                <a:gd name="T9" fmla="*/ 69 h 69"/>
                <a:gd name="T10" fmla="*/ 16 w 39"/>
                <a:gd name="T11" fmla="*/ 69 h 69"/>
                <a:gd name="T12" fmla="*/ 33 w 39"/>
                <a:gd name="T13" fmla="*/ 35 h 69"/>
                <a:gd name="T14" fmla="*/ 39 w 39"/>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9">
                  <a:moveTo>
                    <a:pt x="39" y="0"/>
                  </a:moveTo>
                  <a:lnTo>
                    <a:pt x="26" y="3"/>
                  </a:lnTo>
                  <a:lnTo>
                    <a:pt x="16" y="6"/>
                  </a:lnTo>
                  <a:lnTo>
                    <a:pt x="0" y="29"/>
                  </a:lnTo>
                  <a:lnTo>
                    <a:pt x="7" y="69"/>
                  </a:lnTo>
                  <a:lnTo>
                    <a:pt x="16" y="69"/>
                  </a:lnTo>
                  <a:lnTo>
                    <a:pt x="33" y="35"/>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8" name="Freeform 217">
              <a:extLst>
                <a:ext uri="{FF2B5EF4-FFF2-40B4-BE49-F238E27FC236}">
                  <a16:creationId xmlns:a16="http://schemas.microsoft.com/office/drawing/2014/main" id="{653A2391-D0BD-DD4E-D6D2-A4B949D30053}"/>
                </a:ext>
              </a:extLst>
            </p:cNvPr>
            <p:cNvSpPr>
              <a:spLocks/>
            </p:cNvSpPr>
            <p:nvPr/>
          </p:nvSpPr>
          <p:spPr bwMode="auto">
            <a:xfrm>
              <a:off x="-3573463" y="2373313"/>
              <a:ext cx="20638" cy="9525"/>
            </a:xfrm>
            <a:custGeom>
              <a:avLst/>
              <a:gdLst>
                <a:gd name="T0" fmla="*/ 25 w 38"/>
                <a:gd name="T1" fmla="*/ 0 h 20"/>
                <a:gd name="T2" fmla="*/ 0 w 38"/>
                <a:gd name="T3" fmla="*/ 13 h 20"/>
                <a:gd name="T4" fmla="*/ 25 w 38"/>
                <a:gd name="T5" fmla="*/ 20 h 20"/>
                <a:gd name="T6" fmla="*/ 38 w 38"/>
                <a:gd name="T7" fmla="*/ 10 h 20"/>
                <a:gd name="T8" fmla="*/ 25 w 38"/>
                <a:gd name="T9" fmla="*/ 0 h 20"/>
              </a:gdLst>
              <a:ahLst/>
              <a:cxnLst>
                <a:cxn ang="0">
                  <a:pos x="T0" y="T1"/>
                </a:cxn>
                <a:cxn ang="0">
                  <a:pos x="T2" y="T3"/>
                </a:cxn>
                <a:cxn ang="0">
                  <a:pos x="T4" y="T5"/>
                </a:cxn>
                <a:cxn ang="0">
                  <a:pos x="T6" y="T7"/>
                </a:cxn>
                <a:cxn ang="0">
                  <a:pos x="T8" y="T9"/>
                </a:cxn>
              </a:cxnLst>
              <a:rect l="0" t="0" r="r" b="b"/>
              <a:pathLst>
                <a:path w="38" h="20">
                  <a:moveTo>
                    <a:pt x="25" y="0"/>
                  </a:moveTo>
                  <a:lnTo>
                    <a:pt x="0" y="13"/>
                  </a:lnTo>
                  <a:lnTo>
                    <a:pt x="25" y="20"/>
                  </a:lnTo>
                  <a:lnTo>
                    <a:pt x="38" y="10"/>
                  </a:lnTo>
                  <a:lnTo>
                    <a:pt x="2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9" name="Freeform 218">
              <a:extLst>
                <a:ext uri="{FF2B5EF4-FFF2-40B4-BE49-F238E27FC236}">
                  <a16:creationId xmlns:a16="http://schemas.microsoft.com/office/drawing/2014/main" id="{25112D28-5FEA-C7A4-8793-B6AA2ED2F364}"/>
                </a:ext>
              </a:extLst>
            </p:cNvPr>
            <p:cNvSpPr>
              <a:spLocks/>
            </p:cNvSpPr>
            <p:nvPr/>
          </p:nvSpPr>
          <p:spPr bwMode="auto">
            <a:xfrm>
              <a:off x="-3573463" y="2389188"/>
              <a:ext cx="20638" cy="26988"/>
            </a:xfrm>
            <a:custGeom>
              <a:avLst/>
              <a:gdLst>
                <a:gd name="T0" fmla="*/ 38 w 38"/>
                <a:gd name="T1" fmla="*/ 0 h 53"/>
                <a:gd name="T2" fmla="*/ 13 w 38"/>
                <a:gd name="T3" fmla="*/ 0 h 53"/>
                <a:gd name="T4" fmla="*/ 0 w 38"/>
                <a:gd name="T5" fmla="*/ 12 h 53"/>
                <a:gd name="T6" fmla="*/ 0 w 38"/>
                <a:gd name="T7" fmla="*/ 26 h 53"/>
                <a:gd name="T8" fmla="*/ 0 w 38"/>
                <a:gd name="T9" fmla="*/ 53 h 53"/>
                <a:gd name="T10" fmla="*/ 10 w 38"/>
                <a:gd name="T11" fmla="*/ 46 h 53"/>
                <a:gd name="T12" fmla="*/ 19 w 38"/>
                <a:gd name="T13" fmla="*/ 26 h 53"/>
                <a:gd name="T14" fmla="*/ 38 w 38"/>
                <a:gd name="T15" fmla="*/ 26 h 53"/>
                <a:gd name="T16" fmla="*/ 38 w 38"/>
                <a:gd name="T17" fmla="*/ 16 h 53"/>
                <a:gd name="T18" fmla="*/ 38 w 38"/>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3">
                  <a:moveTo>
                    <a:pt x="38" y="0"/>
                  </a:moveTo>
                  <a:lnTo>
                    <a:pt x="13" y="0"/>
                  </a:lnTo>
                  <a:lnTo>
                    <a:pt x="0" y="12"/>
                  </a:lnTo>
                  <a:lnTo>
                    <a:pt x="0" y="26"/>
                  </a:lnTo>
                  <a:lnTo>
                    <a:pt x="0" y="53"/>
                  </a:lnTo>
                  <a:lnTo>
                    <a:pt x="10" y="46"/>
                  </a:lnTo>
                  <a:lnTo>
                    <a:pt x="19" y="26"/>
                  </a:lnTo>
                  <a:lnTo>
                    <a:pt x="38" y="26"/>
                  </a:lnTo>
                  <a:lnTo>
                    <a:pt x="38" y="16"/>
                  </a:lnTo>
                  <a:lnTo>
                    <a:pt x="3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0" name="Freeform 219">
              <a:extLst>
                <a:ext uri="{FF2B5EF4-FFF2-40B4-BE49-F238E27FC236}">
                  <a16:creationId xmlns:a16="http://schemas.microsoft.com/office/drawing/2014/main" id="{5D54647B-2680-4B3F-6E7B-55EAA683B387}"/>
                </a:ext>
              </a:extLst>
            </p:cNvPr>
            <p:cNvSpPr>
              <a:spLocks/>
            </p:cNvSpPr>
            <p:nvPr/>
          </p:nvSpPr>
          <p:spPr bwMode="auto">
            <a:xfrm>
              <a:off x="-3629025" y="2317751"/>
              <a:ext cx="15875" cy="20638"/>
            </a:xfrm>
            <a:custGeom>
              <a:avLst/>
              <a:gdLst>
                <a:gd name="T0" fmla="*/ 11 w 30"/>
                <a:gd name="T1" fmla="*/ 0 h 39"/>
                <a:gd name="T2" fmla="*/ 0 w 30"/>
                <a:gd name="T3" fmla="*/ 19 h 39"/>
                <a:gd name="T4" fmla="*/ 30 w 30"/>
                <a:gd name="T5" fmla="*/ 39 h 39"/>
                <a:gd name="T6" fmla="*/ 30 w 30"/>
                <a:gd name="T7" fmla="*/ 9 h 39"/>
                <a:gd name="T8" fmla="*/ 11 w 30"/>
                <a:gd name="T9" fmla="*/ 0 h 39"/>
              </a:gdLst>
              <a:ahLst/>
              <a:cxnLst>
                <a:cxn ang="0">
                  <a:pos x="T0" y="T1"/>
                </a:cxn>
                <a:cxn ang="0">
                  <a:pos x="T2" y="T3"/>
                </a:cxn>
                <a:cxn ang="0">
                  <a:pos x="T4" y="T5"/>
                </a:cxn>
                <a:cxn ang="0">
                  <a:pos x="T6" y="T7"/>
                </a:cxn>
                <a:cxn ang="0">
                  <a:pos x="T8" y="T9"/>
                </a:cxn>
              </a:cxnLst>
              <a:rect l="0" t="0" r="r" b="b"/>
              <a:pathLst>
                <a:path w="30" h="39">
                  <a:moveTo>
                    <a:pt x="11" y="0"/>
                  </a:moveTo>
                  <a:lnTo>
                    <a:pt x="0" y="19"/>
                  </a:lnTo>
                  <a:lnTo>
                    <a:pt x="30" y="39"/>
                  </a:lnTo>
                  <a:lnTo>
                    <a:pt x="30" y="9"/>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1" name="Freeform 220">
              <a:extLst>
                <a:ext uri="{FF2B5EF4-FFF2-40B4-BE49-F238E27FC236}">
                  <a16:creationId xmlns:a16="http://schemas.microsoft.com/office/drawing/2014/main" id="{29A22937-1281-B02A-CDBD-A1F513F934E0}"/>
                </a:ext>
              </a:extLst>
            </p:cNvPr>
            <p:cNvSpPr>
              <a:spLocks/>
            </p:cNvSpPr>
            <p:nvPr/>
          </p:nvSpPr>
          <p:spPr bwMode="auto">
            <a:xfrm>
              <a:off x="-4159250" y="2252663"/>
              <a:ext cx="14288" cy="38100"/>
            </a:xfrm>
            <a:custGeom>
              <a:avLst/>
              <a:gdLst>
                <a:gd name="T0" fmla="*/ 20 w 26"/>
                <a:gd name="T1" fmla="*/ 0 h 73"/>
                <a:gd name="T2" fmla="*/ 0 w 26"/>
                <a:gd name="T3" fmla="*/ 6 h 73"/>
                <a:gd name="T4" fmla="*/ 10 w 26"/>
                <a:gd name="T5" fmla="*/ 32 h 73"/>
                <a:gd name="T6" fmla="*/ 20 w 26"/>
                <a:gd name="T7" fmla="*/ 73 h 73"/>
                <a:gd name="T8" fmla="*/ 26 w 26"/>
                <a:gd name="T9" fmla="*/ 73 h 73"/>
                <a:gd name="T10" fmla="*/ 26 w 26"/>
                <a:gd name="T11" fmla="*/ 25 h 73"/>
                <a:gd name="T12" fmla="*/ 20 w 26"/>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6" h="73">
                  <a:moveTo>
                    <a:pt x="20" y="0"/>
                  </a:moveTo>
                  <a:lnTo>
                    <a:pt x="0" y="6"/>
                  </a:lnTo>
                  <a:lnTo>
                    <a:pt x="10" y="32"/>
                  </a:lnTo>
                  <a:lnTo>
                    <a:pt x="20" y="73"/>
                  </a:lnTo>
                  <a:lnTo>
                    <a:pt x="26" y="73"/>
                  </a:lnTo>
                  <a:lnTo>
                    <a:pt x="26" y="25"/>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2" name="Freeform 221">
              <a:extLst>
                <a:ext uri="{FF2B5EF4-FFF2-40B4-BE49-F238E27FC236}">
                  <a16:creationId xmlns:a16="http://schemas.microsoft.com/office/drawing/2014/main" id="{F8E5A3F4-1516-4AFD-54A1-363723296AF1}"/>
                </a:ext>
              </a:extLst>
            </p:cNvPr>
            <p:cNvSpPr>
              <a:spLocks/>
            </p:cNvSpPr>
            <p:nvPr/>
          </p:nvSpPr>
          <p:spPr bwMode="auto">
            <a:xfrm>
              <a:off x="-4481513" y="2079626"/>
              <a:ext cx="200025" cy="127000"/>
            </a:xfrm>
            <a:custGeom>
              <a:avLst/>
              <a:gdLst>
                <a:gd name="T0" fmla="*/ 119 w 378"/>
                <a:gd name="T1" fmla="*/ 54 h 240"/>
                <a:gd name="T2" fmla="*/ 75 w 378"/>
                <a:gd name="T3" fmla="*/ 0 h 240"/>
                <a:gd name="T4" fmla="*/ 38 w 378"/>
                <a:gd name="T5" fmla="*/ 26 h 240"/>
                <a:gd name="T6" fmla="*/ 16 w 378"/>
                <a:gd name="T7" fmla="*/ 51 h 240"/>
                <a:gd name="T8" fmla="*/ 0 w 378"/>
                <a:gd name="T9" fmla="*/ 78 h 240"/>
                <a:gd name="T10" fmla="*/ 47 w 378"/>
                <a:gd name="T11" fmla="*/ 80 h 240"/>
                <a:gd name="T12" fmla="*/ 86 w 378"/>
                <a:gd name="T13" fmla="*/ 78 h 240"/>
                <a:gd name="T14" fmla="*/ 77 w 378"/>
                <a:gd name="T15" fmla="*/ 108 h 240"/>
                <a:gd name="T16" fmla="*/ 8 w 378"/>
                <a:gd name="T17" fmla="*/ 108 h 240"/>
                <a:gd name="T18" fmla="*/ 16 w 378"/>
                <a:gd name="T19" fmla="*/ 142 h 240"/>
                <a:gd name="T20" fmla="*/ 60 w 378"/>
                <a:gd name="T21" fmla="*/ 142 h 240"/>
                <a:gd name="T22" fmla="*/ 84 w 378"/>
                <a:gd name="T23" fmla="*/ 172 h 240"/>
                <a:gd name="T24" fmla="*/ 47 w 378"/>
                <a:gd name="T25" fmla="*/ 183 h 240"/>
                <a:gd name="T26" fmla="*/ 60 w 378"/>
                <a:gd name="T27" fmla="*/ 214 h 240"/>
                <a:gd name="T28" fmla="*/ 119 w 378"/>
                <a:gd name="T29" fmla="*/ 214 h 240"/>
                <a:gd name="T30" fmla="*/ 184 w 378"/>
                <a:gd name="T31" fmla="*/ 240 h 240"/>
                <a:gd name="T32" fmla="*/ 344 w 378"/>
                <a:gd name="T33" fmla="*/ 170 h 240"/>
                <a:gd name="T34" fmla="*/ 378 w 378"/>
                <a:gd name="T35" fmla="*/ 120 h 240"/>
                <a:gd name="T36" fmla="*/ 364 w 378"/>
                <a:gd name="T37" fmla="*/ 44 h 240"/>
                <a:gd name="T38" fmla="*/ 311 w 378"/>
                <a:gd name="T39" fmla="*/ 0 h 240"/>
                <a:gd name="T40" fmla="*/ 220 w 378"/>
                <a:gd name="T41" fmla="*/ 36 h 240"/>
                <a:gd name="T42" fmla="*/ 153 w 378"/>
                <a:gd name="T43" fmla="*/ 31 h 240"/>
                <a:gd name="T44" fmla="*/ 152 w 378"/>
                <a:gd name="T45" fmla="*/ 81 h 240"/>
                <a:gd name="T46" fmla="*/ 114 w 378"/>
                <a:gd name="T47" fmla="*/ 91 h 240"/>
                <a:gd name="T48" fmla="*/ 119 w 378"/>
                <a:gd name="T49" fmla="*/ 5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240">
                  <a:moveTo>
                    <a:pt x="119" y="54"/>
                  </a:moveTo>
                  <a:lnTo>
                    <a:pt x="75" y="0"/>
                  </a:lnTo>
                  <a:lnTo>
                    <a:pt x="38" y="26"/>
                  </a:lnTo>
                  <a:lnTo>
                    <a:pt x="16" y="51"/>
                  </a:lnTo>
                  <a:lnTo>
                    <a:pt x="0" y="78"/>
                  </a:lnTo>
                  <a:lnTo>
                    <a:pt x="47" y="80"/>
                  </a:lnTo>
                  <a:lnTo>
                    <a:pt x="86" y="78"/>
                  </a:lnTo>
                  <a:lnTo>
                    <a:pt x="77" y="108"/>
                  </a:lnTo>
                  <a:lnTo>
                    <a:pt x="8" y="108"/>
                  </a:lnTo>
                  <a:lnTo>
                    <a:pt x="16" y="142"/>
                  </a:lnTo>
                  <a:lnTo>
                    <a:pt x="60" y="142"/>
                  </a:lnTo>
                  <a:lnTo>
                    <a:pt x="84" y="172"/>
                  </a:lnTo>
                  <a:lnTo>
                    <a:pt x="47" y="183"/>
                  </a:lnTo>
                  <a:lnTo>
                    <a:pt x="60" y="214"/>
                  </a:lnTo>
                  <a:lnTo>
                    <a:pt x="119" y="214"/>
                  </a:lnTo>
                  <a:lnTo>
                    <a:pt x="184" y="240"/>
                  </a:lnTo>
                  <a:lnTo>
                    <a:pt x="344" y="170"/>
                  </a:lnTo>
                  <a:lnTo>
                    <a:pt x="378" y="120"/>
                  </a:lnTo>
                  <a:lnTo>
                    <a:pt x="364" y="44"/>
                  </a:lnTo>
                  <a:lnTo>
                    <a:pt x="311" y="0"/>
                  </a:lnTo>
                  <a:lnTo>
                    <a:pt x="220" y="36"/>
                  </a:lnTo>
                  <a:lnTo>
                    <a:pt x="153" y="31"/>
                  </a:lnTo>
                  <a:lnTo>
                    <a:pt x="152" y="81"/>
                  </a:lnTo>
                  <a:lnTo>
                    <a:pt x="114" y="91"/>
                  </a:lnTo>
                  <a:lnTo>
                    <a:pt x="119" y="5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3" name="Freeform 222">
              <a:extLst>
                <a:ext uri="{FF2B5EF4-FFF2-40B4-BE49-F238E27FC236}">
                  <a16:creationId xmlns:a16="http://schemas.microsoft.com/office/drawing/2014/main" id="{C1CB8A93-81FB-362B-1BB7-F1DE746E7D4E}"/>
                </a:ext>
              </a:extLst>
            </p:cNvPr>
            <p:cNvSpPr>
              <a:spLocks/>
            </p:cNvSpPr>
            <p:nvPr/>
          </p:nvSpPr>
          <p:spPr bwMode="auto">
            <a:xfrm>
              <a:off x="-3768725" y="2359026"/>
              <a:ext cx="30163" cy="42863"/>
            </a:xfrm>
            <a:custGeom>
              <a:avLst/>
              <a:gdLst>
                <a:gd name="T0" fmla="*/ 55 w 55"/>
                <a:gd name="T1" fmla="*/ 11 h 82"/>
                <a:gd name="T2" fmla="*/ 26 w 55"/>
                <a:gd name="T3" fmla="*/ 0 h 82"/>
                <a:gd name="T4" fmla="*/ 0 w 55"/>
                <a:gd name="T5" fmla="*/ 82 h 82"/>
                <a:gd name="T6" fmla="*/ 55 w 55"/>
                <a:gd name="T7" fmla="*/ 68 h 82"/>
                <a:gd name="T8" fmla="*/ 55 w 55"/>
                <a:gd name="T9" fmla="*/ 11 h 82"/>
              </a:gdLst>
              <a:ahLst/>
              <a:cxnLst>
                <a:cxn ang="0">
                  <a:pos x="T0" y="T1"/>
                </a:cxn>
                <a:cxn ang="0">
                  <a:pos x="T2" y="T3"/>
                </a:cxn>
                <a:cxn ang="0">
                  <a:pos x="T4" y="T5"/>
                </a:cxn>
                <a:cxn ang="0">
                  <a:pos x="T6" y="T7"/>
                </a:cxn>
                <a:cxn ang="0">
                  <a:pos x="T8" y="T9"/>
                </a:cxn>
              </a:cxnLst>
              <a:rect l="0" t="0" r="r" b="b"/>
              <a:pathLst>
                <a:path w="55" h="82">
                  <a:moveTo>
                    <a:pt x="55" y="11"/>
                  </a:moveTo>
                  <a:lnTo>
                    <a:pt x="26" y="0"/>
                  </a:lnTo>
                  <a:lnTo>
                    <a:pt x="0" y="82"/>
                  </a:lnTo>
                  <a:lnTo>
                    <a:pt x="55" y="68"/>
                  </a:lnTo>
                  <a:lnTo>
                    <a:pt x="55" y="1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4" name="Freeform 223">
              <a:extLst>
                <a:ext uri="{FF2B5EF4-FFF2-40B4-BE49-F238E27FC236}">
                  <a16:creationId xmlns:a16="http://schemas.microsoft.com/office/drawing/2014/main" id="{BD8A6B78-E327-BF8F-6737-CC6E6DAB7D5D}"/>
                </a:ext>
              </a:extLst>
            </p:cNvPr>
            <p:cNvSpPr>
              <a:spLocks/>
            </p:cNvSpPr>
            <p:nvPr/>
          </p:nvSpPr>
          <p:spPr bwMode="auto">
            <a:xfrm>
              <a:off x="-4048125" y="2314576"/>
              <a:ext cx="12700" cy="20638"/>
            </a:xfrm>
            <a:custGeom>
              <a:avLst/>
              <a:gdLst>
                <a:gd name="T0" fmla="*/ 23 w 23"/>
                <a:gd name="T1" fmla="*/ 0 h 39"/>
                <a:gd name="T2" fmla="*/ 0 w 23"/>
                <a:gd name="T3" fmla="*/ 13 h 39"/>
                <a:gd name="T4" fmla="*/ 0 w 23"/>
                <a:gd name="T5" fmla="*/ 32 h 39"/>
                <a:gd name="T6" fmla="*/ 16 w 23"/>
                <a:gd name="T7" fmla="*/ 39 h 39"/>
                <a:gd name="T8" fmla="*/ 23 w 23"/>
                <a:gd name="T9" fmla="*/ 19 h 39"/>
                <a:gd name="T10" fmla="*/ 23 w 23"/>
                <a:gd name="T11" fmla="*/ 0 h 39"/>
              </a:gdLst>
              <a:ahLst/>
              <a:cxnLst>
                <a:cxn ang="0">
                  <a:pos x="T0" y="T1"/>
                </a:cxn>
                <a:cxn ang="0">
                  <a:pos x="T2" y="T3"/>
                </a:cxn>
                <a:cxn ang="0">
                  <a:pos x="T4" y="T5"/>
                </a:cxn>
                <a:cxn ang="0">
                  <a:pos x="T6" y="T7"/>
                </a:cxn>
                <a:cxn ang="0">
                  <a:pos x="T8" y="T9"/>
                </a:cxn>
                <a:cxn ang="0">
                  <a:pos x="T10" y="T11"/>
                </a:cxn>
              </a:cxnLst>
              <a:rect l="0" t="0" r="r" b="b"/>
              <a:pathLst>
                <a:path w="23" h="39">
                  <a:moveTo>
                    <a:pt x="23" y="0"/>
                  </a:moveTo>
                  <a:lnTo>
                    <a:pt x="0" y="13"/>
                  </a:lnTo>
                  <a:lnTo>
                    <a:pt x="0" y="32"/>
                  </a:lnTo>
                  <a:lnTo>
                    <a:pt x="16" y="39"/>
                  </a:lnTo>
                  <a:lnTo>
                    <a:pt x="23" y="19"/>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5" name="Freeform 224">
              <a:extLst>
                <a:ext uri="{FF2B5EF4-FFF2-40B4-BE49-F238E27FC236}">
                  <a16:creationId xmlns:a16="http://schemas.microsoft.com/office/drawing/2014/main" id="{66E71B57-F661-07ED-78FE-2A54A3E27350}"/>
                </a:ext>
              </a:extLst>
            </p:cNvPr>
            <p:cNvSpPr>
              <a:spLocks/>
            </p:cNvSpPr>
            <p:nvPr/>
          </p:nvSpPr>
          <p:spPr bwMode="auto">
            <a:xfrm>
              <a:off x="-4141788" y="2395538"/>
              <a:ext cx="166688" cy="284163"/>
            </a:xfrm>
            <a:custGeom>
              <a:avLst/>
              <a:gdLst>
                <a:gd name="T0" fmla="*/ 49 w 313"/>
                <a:gd name="T1" fmla="*/ 0 h 537"/>
                <a:gd name="T2" fmla="*/ 20 w 313"/>
                <a:gd name="T3" fmla="*/ 76 h 537"/>
                <a:gd name="T4" fmla="*/ 0 w 313"/>
                <a:gd name="T5" fmla="*/ 123 h 537"/>
                <a:gd name="T6" fmla="*/ 39 w 313"/>
                <a:gd name="T7" fmla="*/ 118 h 537"/>
                <a:gd name="T8" fmla="*/ 23 w 313"/>
                <a:gd name="T9" fmla="*/ 204 h 537"/>
                <a:gd name="T10" fmla="*/ 56 w 313"/>
                <a:gd name="T11" fmla="*/ 154 h 537"/>
                <a:gd name="T12" fmla="*/ 42 w 313"/>
                <a:gd name="T13" fmla="*/ 237 h 537"/>
                <a:gd name="T14" fmla="*/ 108 w 313"/>
                <a:gd name="T15" fmla="*/ 224 h 537"/>
                <a:gd name="T16" fmla="*/ 95 w 313"/>
                <a:gd name="T17" fmla="*/ 255 h 537"/>
                <a:gd name="T18" fmla="*/ 104 w 313"/>
                <a:gd name="T19" fmla="*/ 275 h 537"/>
                <a:gd name="T20" fmla="*/ 118 w 313"/>
                <a:gd name="T21" fmla="*/ 328 h 537"/>
                <a:gd name="T22" fmla="*/ 59 w 313"/>
                <a:gd name="T23" fmla="*/ 361 h 537"/>
                <a:gd name="T24" fmla="*/ 78 w 313"/>
                <a:gd name="T25" fmla="*/ 393 h 537"/>
                <a:gd name="T26" fmla="*/ 43 w 313"/>
                <a:gd name="T27" fmla="*/ 435 h 537"/>
                <a:gd name="T28" fmla="*/ 95 w 313"/>
                <a:gd name="T29" fmla="*/ 442 h 537"/>
                <a:gd name="T30" fmla="*/ 151 w 313"/>
                <a:gd name="T31" fmla="*/ 423 h 537"/>
                <a:gd name="T32" fmla="*/ 81 w 313"/>
                <a:gd name="T33" fmla="*/ 462 h 537"/>
                <a:gd name="T34" fmla="*/ 13 w 313"/>
                <a:gd name="T35" fmla="*/ 528 h 537"/>
                <a:gd name="T36" fmla="*/ 75 w 313"/>
                <a:gd name="T37" fmla="*/ 514 h 537"/>
                <a:gd name="T38" fmla="*/ 128 w 313"/>
                <a:gd name="T39" fmla="*/ 488 h 537"/>
                <a:gd name="T40" fmla="*/ 169 w 313"/>
                <a:gd name="T41" fmla="*/ 490 h 537"/>
                <a:gd name="T42" fmla="*/ 268 w 313"/>
                <a:gd name="T43" fmla="*/ 484 h 537"/>
                <a:gd name="T44" fmla="*/ 271 w 313"/>
                <a:gd name="T45" fmla="*/ 436 h 537"/>
                <a:gd name="T46" fmla="*/ 301 w 313"/>
                <a:gd name="T47" fmla="*/ 348 h 537"/>
                <a:gd name="T48" fmla="*/ 251 w 313"/>
                <a:gd name="T49" fmla="*/ 328 h 537"/>
                <a:gd name="T50" fmla="*/ 213 w 313"/>
                <a:gd name="T51" fmla="*/ 256 h 537"/>
                <a:gd name="T52" fmla="*/ 170 w 313"/>
                <a:gd name="T53" fmla="*/ 194 h 537"/>
                <a:gd name="T54" fmla="*/ 95 w 313"/>
                <a:gd name="T55" fmla="*/ 161 h 537"/>
                <a:gd name="T56" fmla="*/ 127 w 313"/>
                <a:gd name="T57" fmla="*/ 131 h 537"/>
                <a:gd name="T58" fmla="*/ 128 w 313"/>
                <a:gd name="T59" fmla="*/ 56 h 537"/>
                <a:gd name="T60" fmla="*/ 84 w 313"/>
                <a:gd name="T61" fmla="*/ 41 h 537"/>
                <a:gd name="T62" fmla="*/ 114 w 313"/>
                <a:gd name="T63"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3" h="537">
                  <a:moveTo>
                    <a:pt x="114" y="0"/>
                  </a:moveTo>
                  <a:lnTo>
                    <a:pt x="49" y="0"/>
                  </a:lnTo>
                  <a:lnTo>
                    <a:pt x="36" y="50"/>
                  </a:lnTo>
                  <a:lnTo>
                    <a:pt x="20" y="76"/>
                  </a:lnTo>
                  <a:lnTo>
                    <a:pt x="20" y="102"/>
                  </a:lnTo>
                  <a:lnTo>
                    <a:pt x="0" y="123"/>
                  </a:lnTo>
                  <a:lnTo>
                    <a:pt x="7" y="154"/>
                  </a:lnTo>
                  <a:lnTo>
                    <a:pt x="39" y="118"/>
                  </a:lnTo>
                  <a:lnTo>
                    <a:pt x="26" y="161"/>
                  </a:lnTo>
                  <a:lnTo>
                    <a:pt x="23" y="204"/>
                  </a:lnTo>
                  <a:lnTo>
                    <a:pt x="43" y="204"/>
                  </a:lnTo>
                  <a:lnTo>
                    <a:pt x="56" y="154"/>
                  </a:lnTo>
                  <a:lnTo>
                    <a:pt x="56" y="196"/>
                  </a:lnTo>
                  <a:lnTo>
                    <a:pt x="42" y="237"/>
                  </a:lnTo>
                  <a:lnTo>
                    <a:pt x="65" y="237"/>
                  </a:lnTo>
                  <a:lnTo>
                    <a:pt x="108" y="224"/>
                  </a:lnTo>
                  <a:lnTo>
                    <a:pt x="101" y="237"/>
                  </a:lnTo>
                  <a:lnTo>
                    <a:pt x="95" y="255"/>
                  </a:lnTo>
                  <a:lnTo>
                    <a:pt x="101" y="266"/>
                  </a:lnTo>
                  <a:lnTo>
                    <a:pt x="104" y="275"/>
                  </a:lnTo>
                  <a:lnTo>
                    <a:pt x="127" y="275"/>
                  </a:lnTo>
                  <a:lnTo>
                    <a:pt x="118" y="328"/>
                  </a:lnTo>
                  <a:lnTo>
                    <a:pt x="63" y="321"/>
                  </a:lnTo>
                  <a:lnTo>
                    <a:pt x="59" y="361"/>
                  </a:lnTo>
                  <a:lnTo>
                    <a:pt x="79" y="366"/>
                  </a:lnTo>
                  <a:lnTo>
                    <a:pt x="78" y="393"/>
                  </a:lnTo>
                  <a:lnTo>
                    <a:pt x="34" y="412"/>
                  </a:lnTo>
                  <a:lnTo>
                    <a:pt x="43" y="435"/>
                  </a:lnTo>
                  <a:lnTo>
                    <a:pt x="73" y="429"/>
                  </a:lnTo>
                  <a:lnTo>
                    <a:pt x="95" y="442"/>
                  </a:lnTo>
                  <a:lnTo>
                    <a:pt x="117" y="446"/>
                  </a:lnTo>
                  <a:lnTo>
                    <a:pt x="151" y="423"/>
                  </a:lnTo>
                  <a:lnTo>
                    <a:pt x="128" y="462"/>
                  </a:lnTo>
                  <a:lnTo>
                    <a:pt x="81" y="462"/>
                  </a:lnTo>
                  <a:lnTo>
                    <a:pt x="62" y="479"/>
                  </a:lnTo>
                  <a:lnTo>
                    <a:pt x="13" y="528"/>
                  </a:lnTo>
                  <a:lnTo>
                    <a:pt x="34" y="537"/>
                  </a:lnTo>
                  <a:lnTo>
                    <a:pt x="75" y="514"/>
                  </a:lnTo>
                  <a:lnTo>
                    <a:pt x="102" y="521"/>
                  </a:lnTo>
                  <a:lnTo>
                    <a:pt x="128" y="488"/>
                  </a:lnTo>
                  <a:lnTo>
                    <a:pt x="147" y="488"/>
                  </a:lnTo>
                  <a:lnTo>
                    <a:pt x="169" y="490"/>
                  </a:lnTo>
                  <a:lnTo>
                    <a:pt x="221" y="487"/>
                  </a:lnTo>
                  <a:lnTo>
                    <a:pt x="268" y="484"/>
                  </a:lnTo>
                  <a:lnTo>
                    <a:pt x="309" y="446"/>
                  </a:lnTo>
                  <a:lnTo>
                    <a:pt x="271" y="436"/>
                  </a:lnTo>
                  <a:lnTo>
                    <a:pt x="313" y="386"/>
                  </a:lnTo>
                  <a:lnTo>
                    <a:pt x="301" y="348"/>
                  </a:lnTo>
                  <a:lnTo>
                    <a:pt x="245" y="348"/>
                  </a:lnTo>
                  <a:lnTo>
                    <a:pt x="251" y="328"/>
                  </a:lnTo>
                  <a:lnTo>
                    <a:pt x="239" y="309"/>
                  </a:lnTo>
                  <a:lnTo>
                    <a:pt x="213" y="256"/>
                  </a:lnTo>
                  <a:lnTo>
                    <a:pt x="199" y="249"/>
                  </a:lnTo>
                  <a:lnTo>
                    <a:pt x="170" y="194"/>
                  </a:lnTo>
                  <a:lnTo>
                    <a:pt x="137" y="161"/>
                  </a:lnTo>
                  <a:lnTo>
                    <a:pt x="95" y="161"/>
                  </a:lnTo>
                  <a:lnTo>
                    <a:pt x="131" y="147"/>
                  </a:lnTo>
                  <a:lnTo>
                    <a:pt x="127" y="131"/>
                  </a:lnTo>
                  <a:lnTo>
                    <a:pt x="163" y="64"/>
                  </a:lnTo>
                  <a:lnTo>
                    <a:pt x="128" y="56"/>
                  </a:lnTo>
                  <a:lnTo>
                    <a:pt x="82" y="64"/>
                  </a:lnTo>
                  <a:lnTo>
                    <a:pt x="84" y="41"/>
                  </a:lnTo>
                  <a:lnTo>
                    <a:pt x="115" y="21"/>
                  </a:lnTo>
                  <a:lnTo>
                    <a:pt x="1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6" name="Freeform 225">
              <a:extLst>
                <a:ext uri="{FF2B5EF4-FFF2-40B4-BE49-F238E27FC236}">
                  <a16:creationId xmlns:a16="http://schemas.microsoft.com/office/drawing/2014/main" id="{4428BAA4-D98B-7BCD-7FB1-C4BF8BD65284}"/>
                </a:ext>
              </a:extLst>
            </p:cNvPr>
            <p:cNvSpPr>
              <a:spLocks/>
            </p:cNvSpPr>
            <p:nvPr/>
          </p:nvSpPr>
          <p:spPr bwMode="auto">
            <a:xfrm>
              <a:off x="-4164013" y="2401888"/>
              <a:ext cx="26988" cy="50800"/>
            </a:xfrm>
            <a:custGeom>
              <a:avLst/>
              <a:gdLst>
                <a:gd name="T0" fmla="*/ 49 w 49"/>
                <a:gd name="T1" fmla="*/ 0 h 96"/>
                <a:gd name="T2" fmla="*/ 16 w 49"/>
                <a:gd name="T3" fmla="*/ 7 h 96"/>
                <a:gd name="T4" fmla="*/ 16 w 49"/>
                <a:gd name="T5" fmla="*/ 33 h 96"/>
                <a:gd name="T6" fmla="*/ 0 w 49"/>
                <a:gd name="T7" fmla="*/ 43 h 96"/>
                <a:gd name="T8" fmla="*/ 4 w 49"/>
                <a:gd name="T9" fmla="*/ 96 h 96"/>
                <a:gd name="T10" fmla="*/ 9 w 49"/>
                <a:gd name="T11" fmla="*/ 92 h 96"/>
                <a:gd name="T12" fmla="*/ 13 w 49"/>
                <a:gd name="T13" fmla="*/ 49 h 96"/>
                <a:gd name="T14" fmla="*/ 35 w 49"/>
                <a:gd name="T15" fmla="*/ 27 h 96"/>
                <a:gd name="T16" fmla="*/ 49 w 49"/>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96">
                  <a:moveTo>
                    <a:pt x="49" y="0"/>
                  </a:moveTo>
                  <a:lnTo>
                    <a:pt x="16" y="7"/>
                  </a:lnTo>
                  <a:lnTo>
                    <a:pt x="16" y="33"/>
                  </a:lnTo>
                  <a:lnTo>
                    <a:pt x="0" y="43"/>
                  </a:lnTo>
                  <a:lnTo>
                    <a:pt x="4" y="96"/>
                  </a:lnTo>
                  <a:lnTo>
                    <a:pt x="9" y="92"/>
                  </a:lnTo>
                  <a:lnTo>
                    <a:pt x="13" y="49"/>
                  </a:lnTo>
                  <a:lnTo>
                    <a:pt x="35" y="27"/>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7" name="Freeform 226">
              <a:extLst>
                <a:ext uri="{FF2B5EF4-FFF2-40B4-BE49-F238E27FC236}">
                  <a16:creationId xmlns:a16="http://schemas.microsoft.com/office/drawing/2014/main" id="{AE25F85A-96DF-1A9D-31B2-F230E414E69D}"/>
                </a:ext>
              </a:extLst>
            </p:cNvPr>
            <p:cNvSpPr>
              <a:spLocks/>
            </p:cNvSpPr>
            <p:nvPr/>
          </p:nvSpPr>
          <p:spPr bwMode="auto">
            <a:xfrm>
              <a:off x="-4149725" y="2424113"/>
              <a:ext cx="14288" cy="20638"/>
            </a:xfrm>
            <a:custGeom>
              <a:avLst/>
              <a:gdLst>
                <a:gd name="T0" fmla="*/ 17 w 28"/>
                <a:gd name="T1" fmla="*/ 0 h 39"/>
                <a:gd name="T2" fmla="*/ 5 w 28"/>
                <a:gd name="T3" fmla="*/ 3 h 39"/>
                <a:gd name="T4" fmla="*/ 0 w 28"/>
                <a:gd name="T5" fmla="*/ 10 h 39"/>
                <a:gd name="T6" fmla="*/ 11 w 28"/>
                <a:gd name="T7" fmla="*/ 26 h 39"/>
                <a:gd name="T8" fmla="*/ 17 w 28"/>
                <a:gd name="T9" fmla="*/ 39 h 39"/>
                <a:gd name="T10" fmla="*/ 28 w 28"/>
                <a:gd name="T11" fmla="*/ 39 h 39"/>
                <a:gd name="T12" fmla="*/ 28 w 28"/>
                <a:gd name="T13" fmla="*/ 24 h 39"/>
                <a:gd name="T14" fmla="*/ 17 w 28"/>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9">
                  <a:moveTo>
                    <a:pt x="17" y="0"/>
                  </a:moveTo>
                  <a:lnTo>
                    <a:pt x="5" y="3"/>
                  </a:lnTo>
                  <a:lnTo>
                    <a:pt x="0" y="10"/>
                  </a:lnTo>
                  <a:lnTo>
                    <a:pt x="11" y="26"/>
                  </a:lnTo>
                  <a:lnTo>
                    <a:pt x="17" y="39"/>
                  </a:lnTo>
                  <a:lnTo>
                    <a:pt x="28" y="39"/>
                  </a:lnTo>
                  <a:lnTo>
                    <a:pt x="28" y="24"/>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8" name="Freeform 227">
              <a:extLst>
                <a:ext uri="{FF2B5EF4-FFF2-40B4-BE49-F238E27FC236}">
                  <a16:creationId xmlns:a16="http://schemas.microsoft.com/office/drawing/2014/main" id="{FFA25F7D-D71E-9D8D-AE32-77AD5B1E1FBC}"/>
                </a:ext>
              </a:extLst>
            </p:cNvPr>
            <p:cNvSpPr>
              <a:spLocks/>
            </p:cNvSpPr>
            <p:nvPr/>
          </p:nvSpPr>
          <p:spPr bwMode="auto">
            <a:xfrm>
              <a:off x="-4114800" y="2532063"/>
              <a:ext cx="11113" cy="19050"/>
            </a:xfrm>
            <a:custGeom>
              <a:avLst/>
              <a:gdLst>
                <a:gd name="T0" fmla="*/ 22 w 22"/>
                <a:gd name="T1" fmla="*/ 0 h 36"/>
                <a:gd name="T2" fmla="*/ 0 w 22"/>
                <a:gd name="T3" fmla="*/ 10 h 36"/>
                <a:gd name="T4" fmla="*/ 0 w 22"/>
                <a:gd name="T5" fmla="*/ 36 h 36"/>
                <a:gd name="T6" fmla="*/ 22 w 22"/>
                <a:gd name="T7" fmla="*/ 17 h 36"/>
                <a:gd name="T8" fmla="*/ 22 w 22"/>
                <a:gd name="T9" fmla="*/ 0 h 36"/>
              </a:gdLst>
              <a:ahLst/>
              <a:cxnLst>
                <a:cxn ang="0">
                  <a:pos x="T0" y="T1"/>
                </a:cxn>
                <a:cxn ang="0">
                  <a:pos x="T2" y="T3"/>
                </a:cxn>
                <a:cxn ang="0">
                  <a:pos x="T4" y="T5"/>
                </a:cxn>
                <a:cxn ang="0">
                  <a:pos x="T6" y="T7"/>
                </a:cxn>
                <a:cxn ang="0">
                  <a:pos x="T8" y="T9"/>
                </a:cxn>
              </a:cxnLst>
              <a:rect l="0" t="0" r="r" b="b"/>
              <a:pathLst>
                <a:path w="22" h="36">
                  <a:moveTo>
                    <a:pt x="22" y="0"/>
                  </a:moveTo>
                  <a:lnTo>
                    <a:pt x="0" y="10"/>
                  </a:lnTo>
                  <a:lnTo>
                    <a:pt x="0" y="36"/>
                  </a:lnTo>
                  <a:lnTo>
                    <a:pt x="22" y="17"/>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9" name="Freeform 228">
              <a:extLst>
                <a:ext uri="{FF2B5EF4-FFF2-40B4-BE49-F238E27FC236}">
                  <a16:creationId xmlns:a16="http://schemas.microsoft.com/office/drawing/2014/main" id="{30C18D0B-CAF3-0D99-D1A0-4E5B3F78731B}"/>
                </a:ext>
              </a:extLst>
            </p:cNvPr>
            <p:cNvSpPr>
              <a:spLocks/>
            </p:cNvSpPr>
            <p:nvPr/>
          </p:nvSpPr>
          <p:spPr bwMode="auto">
            <a:xfrm>
              <a:off x="-4171950" y="2506663"/>
              <a:ext cx="41275" cy="38100"/>
            </a:xfrm>
            <a:custGeom>
              <a:avLst/>
              <a:gdLst>
                <a:gd name="T0" fmla="*/ 0 w 79"/>
                <a:gd name="T1" fmla="*/ 48 h 72"/>
                <a:gd name="T2" fmla="*/ 16 w 79"/>
                <a:gd name="T3" fmla="*/ 65 h 72"/>
                <a:gd name="T4" fmla="*/ 29 w 79"/>
                <a:gd name="T5" fmla="*/ 48 h 72"/>
                <a:gd name="T6" fmla="*/ 54 w 79"/>
                <a:gd name="T7" fmla="*/ 72 h 72"/>
                <a:gd name="T8" fmla="*/ 79 w 79"/>
                <a:gd name="T9" fmla="*/ 58 h 72"/>
                <a:gd name="T10" fmla="*/ 69 w 79"/>
                <a:gd name="T11" fmla="*/ 8 h 72"/>
                <a:gd name="T12" fmla="*/ 41 w 79"/>
                <a:gd name="T13" fmla="*/ 2 h 72"/>
                <a:gd name="T14" fmla="*/ 33 w 79"/>
                <a:gd name="T15" fmla="*/ 0 h 72"/>
                <a:gd name="T16" fmla="*/ 0 w 79"/>
                <a:gd name="T17" fmla="*/ 31 h 72"/>
                <a:gd name="T18" fmla="*/ 0 w 79"/>
                <a:gd name="T1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2">
                  <a:moveTo>
                    <a:pt x="0" y="48"/>
                  </a:moveTo>
                  <a:lnTo>
                    <a:pt x="16" y="65"/>
                  </a:lnTo>
                  <a:lnTo>
                    <a:pt x="29" y="48"/>
                  </a:lnTo>
                  <a:lnTo>
                    <a:pt x="54" y="72"/>
                  </a:lnTo>
                  <a:lnTo>
                    <a:pt x="79" y="58"/>
                  </a:lnTo>
                  <a:lnTo>
                    <a:pt x="69" y="8"/>
                  </a:lnTo>
                  <a:lnTo>
                    <a:pt x="41" y="2"/>
                  </a:lnTo>
                  <a:lnTo>
                    <a:pt x="33" y="0"/>
                  </a:lnTo>
                  <a:lnTo>
                    <a:pt x="0" y="31"/>
                  </a:lnTo>
                  <a:lnTo>
                    <a:pt x="0" y="4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0" name="Freeform 229">
              <a:extLst>
                <a:ext uri="{FF2B5EF4-FFF2-40B4-BE49-F238E27FC236}">
                  <a16:creationId xmlns:a16="http://schemas.microsoft.com/office/drawing/2014/main" id="{CCF95808-BB6C-2163-2904-03AAEDBE388A}"/>
                </a:ext>
              </a:extLst>
            </p:cNvPr>
            <p:cNvSpPr>
              <a:spLocks/>
            </p:cNvSpPr>
            <p:nvPr/>
          </p:nvSpPr>
          <p:spPr bwMode="auto">
            <a:xfrm>
              <a:off x="-4232275" y="2503488"/>
              <a:ext cx="90488" cy="122238"/>
            </a:xfrm>
            <a:custGeom>
              <a:avLst/>
              <a:gdLst>
                <a:gd name="T0" fmla="*/ 144 w 173"/>
                <a:gd name="T1" fmla="*/ 55 h 232"/>
                <a:gd name="T2" fmla="*/ 131 w 173"/>
                <a:gd name="T3" fmla="*/ 72 h 232"/>
                <a:gd name="T4" fmla="*/ 115 w 173"/>
                <a:gd name="T5" fmla="*/ 55 h 232"/>
                <a:gd name="T6" fmla="*/ 115 w 173"/>
                <a:gd name="T7" fmla="*/ 38 h 232"/>
                <a:gd name="T8" fmla="*/ 148 w 173"/>
                <a:gd name="T9" fmla="*/ 7 h 232"/>
                <a:gd name="T10" fmla="*/ 111 w 173"/>
                <a:gd name="T11" fmla="*/ 0 h 232"/>
                <a:gd name="T12" fmla="*/ 85 w 173"/>
                <a:gd name="T13" fmla="*/ 32 h 232"/>
                <a:gd name="T14" fmla="*/ 104 w 173"/>
                <a:gd name="T15" fmla="*/ 45 h 232"/>
                <a:gd name="T16" fmla="*/ 85 w 173"/>
                <a:gd name="T17" fmla="*/ 55 h 232"/>
                <a:gd name="T18" fmla="*/ 26 w 173"/>
                <a:gd name="T19" fmla="*/ 55 h 232"/>
                <a:gd name="T20" fmla="*/ 26 w 173"/>
                <a:gd name="T21" fmla="*/ 79 h 232"/>
                <a:gd name="T22" fmla="*/ 43 w 173"/>
                <a:gd name="T23" fmla="*/ 91 h 232"/>
                <a:gd name="T24" fmla="*/ 26 w 173"/>
                <a:gd name="T25" fmla="*/ 108 h 232"/>
                <a:gd name="T26" fmla="*/ 59 w 173"/>
                <a:gd name="T27" fmla="*/ 126 h 232"/>
                <a:gd name="T28" fmla="*/ 26 w 173"/>
                <a:gd name="T29" fmla="*/ 160 h 232"/>
                <a:gd name="T30" fmla="*/ 68 w 173"/>
                <a:gd name="T31" fmla="*/ 160 h 232"/>
                <a:gd name="T32" fmla="*/ 26 w 173"/>
                <a:gd name="T33" fmla="*/ 176 h 232"/>
                <a:gd name="T34" fmla="*/ 0 w 173"/>
                <a:gd name="T35" fmla="*/ 180 h 232"/>
                <a:gd name="T36" fmla="*/ 18 w 173"/>
                <a:gd name="T37" fmla="*/ 218 h 232"/>
                <a:gd name="T38" fmla="*/ 50 w 173"/>
                <a:gd name="T39" fmla="*/ 232 h 232"/>
                <a:gd name="T40" fmla="*/ 95 w 173"/>
                <a:gd name="T41" fmla="*/ 208 h 232"/>
                <a:gd name="T42" fmla="*/ 153 w 173"/>
                <a:gd name="T43" fmla="*/ 193 h 232"/>
                <a:gd name="T44" fmla="*/ 166 w 173"/>
                <a:gd name="T45" fmla="*/ 189 h 232"/>
                <a:gd name="T46" fmla="*/ 173 w 173"/>
                <a:gd name="T47" fmla="*/ 146 h 232"/>
                <a:gd name="T48" fmla="*/ 169 w 173"/>
                <a:gd name="T49" fmla="*/ 98 h 232"/>
                <a:gd name="T50" fmla="*/ 166 w 173"/>
                <a:gd name="T51" fmla="*/ 82 h 232"/>
                <a:gd name="T52" fmla="*/ 169 w 173"/>
                <a:gd name="T53" fmla="*/ 79 h 232"/>
                <a:gd name="T54" fmla="*/ 144 w 173"/>
                <a:gd name="T55"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232">
                  <a:moveTo>
                    <a:pt x="144" y="55"/>
                  </a:moveTo>
                  <a:lnTo>
                    <a:pt x="131" y="72"/>
                  </a:lnTo>
                  <a:lnTo>
                    <a:pt x="115" y="55"/>
                  </a:lnTo>
                  <a:lnTo>
                    <a:pt x="115" y="38"/>
                  </a:lnTo>
                  <a:lnTo>
                    <a:pt x="148" y="7"/>
                  </a:lnTo>
                  <a:lnTo>
                    <a:pt x="111" y="0"/>
                  </a:lnTo>
                  <a:lnTo>
                    <a:pt x="85" y="32"/>
                  </a:lnTo>
                  <a:lnTo>
                    <a:pt x="104" y="45"/>
                  </a:lnTo>
                  <a:lnTo>
                    <a:pt x="85" y="55"/>
                  </a:lnTo>
                  <a:lnTo>
                    <a:pt x="26" y="55"/>
                  </a:lnTo>
                  <a:lnTo>
                    <a:pt x="26" y="79"/>
                  </a:lnTo>
                  <a:lnTo>
                    <a:pt x="43" y="91"/>
                  </a:lnTo>
                  <a:lnTo>
                    <a:pt x="26" y="108"/>
                  </a:lnTo>
                  <a:lnTo>
                    <a:pt x="59" y="126"/>
                  </a:lnTo>
                  <a:lnTo>
                    <a:pt x="26" y="160"/>
                  </a:lnTo>
                  <a:lnTo>
                    <a:pt x="68" y="160"/>
                  </a:lnTo>
                  <a:lnTo>
                    <a:pt x="26" y="176"/>
                  </a:lnTo>
                  <a:lnTo>
                    <a:pt x="0" y="180"/>
                  </a:lnTo>
                  <a:lnTo>
                    <a:pt x="18" y="218"/>
                  </a:lnTo>
                  <a:lnTo>
                    <a:pt x="50" y="232"/>
                  </a:lnTo>
                  <a:lnTo>
                    <a:pt x="95" y="208"/>
                  </a:lnTo>
                  <a:lnTo>
                    <a:pt x="153" y="193"/>
                  </a:lnTo>
                  <a:lnTo>
                    <a:pt x="166" y="189"/>
                  </a:lnTo>
                  <a:lnTo>
                    <a:pt x="173" y="146"/>
                  </a:lnTo>
                  <a:lnTo>
                    <a:pt x="169" y="98"/>
                  </a:lnTo>
                  <a:lnTo>
                    <a:pt x="166" y="82"/>
                  </a:lnTo>
                  <a:lnTo>
                    <a:pt x="169" y="79"/>
                  </a:lnTo>
                  <a:lnTo>
                    <a:pt x="144" y="5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1" name="Freeform 230">
              <a:extLst>
                <a:ext uri="{FF2B5EF4-FFF2-40B4-BE49-F238E27FC236}">
                  <a16:creationId xmlns:a16="http://schemas.microsoft.com/office/drawing/2014/main" id="{EB6046FE-56F7-4F51-146B-52A2D5FB0ACC}"/>
                </a:ext>
              </a:extLst>
            </p:cNvPr>
            <p:cNvSpPr>
              <a:spLocks/>
            </p:cNvSpPr>
            <p:nvPr/>
          </p:nvSpPr>
          <p:spPr bwMode="auto">
            <a:xfrm>
              <a:off x="-4219575" y="2903538"/>
              <a:ext cx="73025" cy="138113"/>
            </a:xfrm>
            <a:custGeom>
              <a:avLst/>
              <a:gdLst>
                <a:gd name="T0" fmla="*/ 104 w 137"/>
                <a:gd name="T1" fmla="*/ 202 h 261"/>
                <a:gd name="T2" fmla="*/ 93 w 137"/>
                <a:gd name="T3" fmla="*/ 193 h 261"/>
                <a:gd name="T4" fmla="*/ 106 w 137"/>
                <a:gd name="T5" fmla="*/ 158 h 261"/>
                <a:gd name="T6" fmla="*/ 88 w 137"/>
                <a:gd name="T7" fmla="*/ 124 h 261"/>
                <a:gd name="T8" fmla="*/ 112 w 137"/>
                <a:gd name="T9" fmla="*/ 118 h 261"/>
                <a:gd name="T10" fmla="*/ 137 w 137"/>
                <a:gd name="T11" fmla="*/ 13 h 261"/>
                <a:gd name="T12" fmla="*/ 34 w 137"/>
                <a:gd name="T13" fmla="*/ 0 h 261"/>
                <a:gd name="T14" fmla="*/ 37 w 137"/>
                <a:gd name="T15" fmla="*/ 8 h 261"/>
                <a:gd name="T16" fmla="*/ 39 w 137"/>
                <a:gd name="T17" fmla="*/ 80 h 261"/>
                <a:gd name="T18" fmla="*/ 0 w 137"/>
                <a:gd name="T19" fmla="*/ 161 h 261"/>
                <a:gd name="T20" fmla="*/ 21 w 137"/>
                <a:gd name="T21" fmla="*/ 191 h 261"/>
                <a:gd name="T22" fmla="*/ 20 w 137"/>
                <a:gd name="T23" fmla="*/ 261 h 261"/>
                <a:gd name="T24" fmla="*/ 92 w 137"/>
                <a:gd name="T25" fmla="*/ 261 h 261"/>
                <a:gd name="T26" fmla="*/ 86 w 137"/>
                <a:gd name="T27" fmla="*/ 235 h 261"/>
                <a:gd name="T28" fmla="*/ 104 w 137"/>
                <a:gd name="T29" fmla="*/ 20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61">
                  <a:moveTo>
                    <a:pt x="104" y="202"/>
                  </a:moveTo>
                  <a:lnTo>
                    <a:pt x="93" y="193"/>
                  </a:lnTo>
                  <a:lnTo>
                    <a:pt x="106" y="158"/>
                  </a:lnTo>
                  <a:lnTo>
                    <a:pt x="88" y="124"/>
                  </a:lnTo>
                  <a:lnTo>
                    <a:pt x="112" y="118"/>
                  </a:lnTo>
                  <a:lnTo>
                    <a:pt x="137" y="13"/>
                  </a:lnTo>
                  <a:lnTo>
                    <a:pt x="34" y="0"/>
                  </a:lnTo>
                  <a:lnTo>
                    <a:pt x="37" y="8"/>
                  </a:lnTo>
                  <a:lnTo>
                    <a:pt x="39" y="80"/>
                  </a:lnTo>
                  <a:lnTo>
                    <a:pt x="0" y="161"/>
                  </a:lnTo>
                  <a:lnTo>
                    <a:pt x="21" y="191"/>
                  </a:lnTo>
                  <a:lnTo>
                    <a:pt x="20" y="261"/>
                  </a:lnTo>
                  <a:lnTo>
                    <a:pt x="92" y="261"/>
                  </a:lnTo>
                  <a:lnTo>
                    <a:pt x="86" y="235"/>
                  </a:lnTo>
                  <a:lnTo>
                    <a:pt x="104" y="20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2" name="Freeform 231">
              <a:extLst>
                <a:ext uri="{FF2B5EF4-FFF2-40B4-BE49-F238E27FC236}">
                  <a16:creationId xmlns:a16="http://schemas.microsoft.com/office/drawing/2014/main" id="{AE30DF27-26FC-38A3-848A-4E1C91DE1B2D}"/>
                </a:ext>
              </a:extLst>
            </p:cNvPr>
            <p:cNvSpPr>
              <a:spLocks/>
            </p:cNvSpPr>
            <p:nvPr/>
          </p:nvSpPr>
          <p:spPr bwMode="auto">
            <a:xfrm>
              <a:off x="-3979863" y="2987676"/>
              <a:ext cx="11113" cy="12700"/>
            </a:xfrm>
            <a:custGeom>
              <a:avLst/>
              <a:gdLst>
                <a:gd name="T0" fmla="*/ 15 w 23"/>
                <a:gd name="T1" fmla="*/ 0 h 26"/>
                <a:gd name="T2" fmla="*/ 0 w 23"/>
                <a:gd name="T3" fmla="*/ 7 h 26"/>
                <a:gd name="T4" fmla="*/ 7 w 23"/>
                <a:gd name="T5" fmla="*/ 26 h 26"/>
                <a:gd name="T6" fmla="*/ 23 w 23"/>
                <a:gd name="T7" fmla="*/ 13 h 26"/>
                <a:gd name="T8" fmla="*/ 15 w 23"/>
                <a:gd name="T9" fmla="*/ 0 h 26"/>
              </a:gdLst>
              <a:ahLst/>
              <a:cxnLst>
                <a:cxn ang="0">
                  <a:pos x="T0" y="T1"/>
                </a:cxn>
                <a:cxn ang="0">
                  <a:pos x="T2" y="T3"/>
                </a:cxn>
                <a:cxn ang="0">
                  <a:pos x="T4" y="T5"/>
                </a:cxn>
                <a:cxn ang="0">
                  <a:pos x="T6" y="T7"/>
                </a:cxn>
                <a:cxn ang="0">
                  <a:pos x="T8" y="T9"/>
                </a:cxn>
              </a:cxnLst>
              <a:rect l="0" t="0" r="r" b="b"/>
              <a:pathLst>
                <a:path w="23" h="26">
                  <a:moveTo>
                    <a:pt x="15" y="0"/>
                  </a:moveTo>
                  <a:lnTo>
                    <a:pt x="0" y="7"/>
                  </a:lnTo>
                  <a:lnTo>
                    <a:pt x="7" y="26"/>
                  </a:lnTo>
                  <a:lnTo>
                    <a:pt x="23" y="13"/>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3" name="Freeform 232">
              <a:extLst>
                <a:ext uri="{FF2B5EF4-FFF2-40B4-BE49-F238E27FC236}">
                  <a16:creationId xmlns:a16="http://schemas.microsoft.com/office/drawing/2014/main" id="{312752B4-7655-4DA8-AFC0-225C99EE08CA}"/>
                </a:ext>
              </a:extLst>
            </p:cNvPr>
            <p:cNvSpPr>
              <a:spLocks/>
            </p:cNvSpPr>
            <p:nvPr/>
          </p:nvSpPr>
          <p:spPr bwMode="auto">
            <a:xfrm>
              <a:off x="-3956050" y="2968626"/>
              <a:ext cx="15875" cy="14288"/>
            </a:xfrm>
            <a:custGeom>
              <a:avLst/>
              <a:gdLst>
                <a:gd name="T0" fmla="*/ 0 w 32"/>
                <a:gd name="T1" fmla="*/ 14 h 27"/>
                <a:gd name="T2" fmla="*/ 19 w 32"/>
                <a:gd name="T3" fmla="*/ 27 h 27"/>
                <a:gd name="T4" fmla="*/ 32 w 32"/>
                <a:gd name="T5" fmla="*/ 5 h 27"/>
                <a:gd name="T6" fmla="*/ 16 w 32"/>
                <a:gd name="T7" fmla="*/ 0 h 27"/>
                <a:gd name="T8" fmla="*/ 0 w 32"/>
                <a:gd name="T9" fmla="*/ 14 h 27"/>
              </a:gdLst>
              <a:ahLst/>
              <a:cxnLst>
                <a:cxn ang="0">
                  <a:pos x="T0" y="T1"/>
                </a:cxn>
                <a:cxn ang="0">
                  <a:pos x="T2" y="T3"/>
                </a:cxn>
                <a:cxn ang="0">
                  <a:pos x="T4" y="T5"/>
                </a:cxn>
                <a:cxn ang="0">
                  <a:pos x="T6" y="T7"/>
                </a:cxn>
                <a:cxn ang="0">
                  <a:pos x="T8" y="T9"/>
                </a:cxn>
              </a:cxnLst>
              <a:rect l="0" t="0" r="r" b="b"/>
              <a:pathLst>
                <a:path w="32" h="27">
                  <a:moveTo>
                    <a:pt x="0" y="14"/>
                  </a:moveTo>
                  <a:lnTo>
                    <a:pt x="19" y="27"/>
                  </a:lnTo>
                  <a:lnTo>
                    <a:pt x="32" y="5"/>
                  </a:lnTo>
                  <a:lnTo>
                    <a:pt x="16"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4" name="Freeform 233">
              <a:extLst>
                <a:ext uri="{FF2B5EF4-FFF2-40B4-BE49-F238E27FC236}">
                  <a16:creationId xmlns:a16="http://schemas.microsoft.com/office/drawing/2014/main" id="{95900FE0-80FD-D362-27CD-8BC5FAC83B53}"/>
                </a:ext>
              </a:extLst>
            </p:cNvPr>
            <p:cNvSpPr>
              <a:spLocks/>
            </p:cNvSpPr>
            <p:nvPr/>
          </p:nvSpPr>
          <p:spPr bwMode="auto">
            <a:xfrm>
              <a:off x="-3933825" y="2962276"/>
              <a:ext cx="14288" cy="6350"/>
            </a:xfrm>
            <a:custGeom>
              <a:avLst/>
              <a:gdLst>
                <a:gd name="T0" fmla="*/ 0 w 27"/>
                <a:gd name="T1" fmla="*/ 0 h 12"/>
                <a:gd name="T2" fmla="*/ 17 w 27"/>
                <a:gd name="T3" fmla="*/ 0 h 12"/>
                <a:gd name="T4" fmla="*/ 27 w 27"/>
                <a:gd name="T5" fmla="*/ 12 h 12"/>
                <a:gd name="T6" fmla="*/ 8 w 27"/>
                <a:gd name="T7" fmla="*/ 12 h 12"/>
                <a:gd name="T8" fmla="*/ 0 w 27"/>
                <a:gd name="T9" fmla="*/ 0 h 12"/>
              </a:gdLst>
              <a:ahLst/>
              <a:cxnLst>
                <a:cxn ang="0">
                  <a:pos x="T0" y="T1"/>
                </a:cxn>
                <a:cxn ang="0">
                  <a:pos x="T2" y="T3"/>
                </a:cxn>
                <a:cxn ang="0">
                  <a:pos x="T4" y="T5"/>
                </a:cxn>
                <a:cxn ang="0">
                  <a:pos x="T6" y="T7"/>
                </a:cxn>
                <a:cxn ang="0">
                  <a:pos x="T8" y="T9"/>
                </a:cxn>
              </a:cxnLst>
              <a:rect l="0" t="0" r="r" b="b"/>
              <a:pathLst>
                <a:path w="27" h="12">
                  <a:moveTo>
                    <a:pt x="0" y="0"/>
                  </a:moveTo>
                  <a:lnTo>
                    <a:pt x="17" y="0"/>
                  </a:lnTo>
                  <a:lnTo>
                    <a:pt x="27" y="12"/>
                  </a:lnTo>
                  <a:lnTo>
                    <a:pt x="8" y="1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5" name="Freeform 234">
              <a:extLst>
                <a:ext uri="{FF2B5EF4-FFF2-40B4-BE49-F238E27FC236}">
                  <a16:creationId xmlns:a16="http://schemas.microsoft.com/office/drawing/2014/main" id="{FCABBEF2-CF0D-91CF-B313-91DD7872E2A4}"/>
                </a:ext>
              </a:extLst>
            </p:cNvPr>
            <p:cNvSpPr>
              <a:spLocks/>
            </p:cNvSpPr>
            <p:nvPr/>
          </p:nvSpPr>
          <p:spPr bwMode="auto">
            <a:xfrm>
              <a:off x="-4411663" y="3257551"/>
              <a:ext cx="6350" cy="14288"/>
            </a:xfrm>
            <a:custGeom>
              <a:avLst/>
              <a:gdLst>
                <a:gd name="T0" fmla="*/ 0 w 12"/>
                <a:gd name="T1" fmla="*/ 0 h 27"/>
                <a:gd name="T2" fmla="*/ 0 w 12"/>
                <a:gd name="T3" fmla="*/ 11 h 27"/>
                <a:gd name="T4" fmla="*/ 0 w 12"/>
                <a:gd name="T5" fmla="*/ 27 h 27"/>
                <a:gd name="T6" fmla="*/ 12 w 12"/>
                <a:gd name="T7" fmla="*/ 13 h 27"/>
                <a:gd name="T8" fmla="*/ 0 w 12"/>
                <a:gd name="T9" fmla="*/ 0 h 27"/>
              </a:gdLst>
              <a:ahLst/>
              <a:cxnLst>
                <a:cxn ang="0">
                  <a:pos x="T0" y="T1"/>
                </a:cxn>
                <a:cxn ang="0">
                  <a:pos x="T2" y="T3"/>
                </a:cxn>
                <a:cxn ang="0">
                  <a:pos x="T4" y="T5"/>
                </a:cxn>
                <a:cxn ang="0">
                  <a:pos x="T6" y="T7"/>
                </a:cxn>
                <a:cxn ang="0">
                  <a:pos x="T8" y="T9"/>
                </a:cxn>
              </a:cxnLst>
              <a:rect l="0" t="0" r="r" b="b"/>
              <a:pathLst>
                <a:path w="12" h="27">
                  <a:moveTo>
                    <a:pt x="0" y="0"/>
                  </a:moveTo>
                  <a:lnTo>
                    <a:pt x="0" y="11"/>
                  </a:lnTo>
                  <a:lnTo>
                    <a:pt x="0" y="27"/>
                  </a:lnTo>
                  <a:lnTo>
                    <a:pt x="12" y="1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6" name="Freeform 235">
              <a:extLst>
                <a:ext uri="{FF2B5EF4-FFF2-40B4-BE49-F238E27FC236}">
                  <a16:creationId xmlns:a16="http://schemas.microsoft.com/office/drawing/2014/main" id="{C01A579C-4E2C-3C1E-C996-E1436075011F}"/>
                </a:ext>
              </a:extLst>
            </p:cNvPr>
            <p:cNvSpPr>
              <a:spLocks/>
            </p:cNvSpPr>
            <p:nvPr/>
          </p:nvSpPr>
          <p:spPr bwMode="auto">
            <a:xfrm>
              <a:off x="-4397375" y="3265488"/>
              <a:ext cx="22225" cy="17463"/>
            </a:xfrm>
            <a:custGeom>
              <a:avLst/>
              <a:gdLst>
                <a:gd name="T0" fmla="*/ 0 w 41"/>
                <a:gd name="T1" fmla="*/ 14 h 33"/>
                <a:gd name="T2" fmla="*/ 10 w 41"/>
                <a:gd name="T3" fmla="*/ 33 h 33"/>
                <a:gd name="T4" fmla="*/ 41 w 41"/>
                <a:gd name="T5" fmla="*/ 23 h 33"/>
                <a:gd name="T6" fmla="*/ 41 w 41"/>
                <a:gd name="T7" fmla="*/ 0 h 33"/>
                <a:gd name="T8" fmla="*/ 0 w 41"/>
                <a:gd name="T9" fmla="*/ 14 h 33"/>
              </a:gdLst>
              <a:ahLst/>
              <a:cxnLst>
                <a:cxn ang="0">
                  <a:pos x="T0" y="T1"/>
                </a:cxn>
                <a:cxn ang="0">
                  <a:pos x="T2" y="T3"/>
                </a:cxn>
                <a:cxn ang="0">
                  <a:pos x="T4" y="T5"/>
                </a:cxn>
                <a:cxn ang="0">
                  <a:pos x="T6" y="T7"/>
                </a:cxn>
                <a:cxn ang="0">
                  <a:pos x="T8" y="T9"/>
                </a:cxn>
              </a:cxnLst>
              <a:rect l="0" t="0" r="r" b="b"/>
              <a:pathLst>
                <a:path w="41" h="33">
                  <a:moveTo>
                    <a:pt x="0" y="14"/>
                  </a:moveTo>
                  <a:lnTo>
                    <a:pt x="10" y="33"/>
                  </a:lnTo>
                  <a:lnTo>
                    <a:pt x="41" y="23"/>
                  </a:lnTo>
                  <a:lnTo>
                    <a:pt x="41"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7" name="Freeform 236">
              <a:extLst>
                <a:ext uri="{FF2B5EF4-FFF2-40B4-BE49-F238E27FC236}">
                  <a16:creationId xmlns:a16="http://schemas.microsoft.com/office/drawing/2014/main" id="{44256A66-67F4-16F2-02F7-7C62A3CB9A01}"/>
                </a:ext>
              </a:extLst>
            </p:cNvPr>
            <p:cNvSpPr>
              <a:spLocks/>
            </p:cNvSpPr>
            <p:nvPr/>
          </p:nvSpPr>
          <p:spPr bwMode="auto">
            <a:xfrm>
              <a:off x="-4368800" y="3276601"/>
              <a:ext cx="12700" cy="12700"/>
            </a:xfrm>
            <a:custGeom>
              <a:avLst/>
              <a:gdLst>
                <a:gd name="T0" fmla="*/ 15 w 23"/>
                <a:gd name="T1" fmla="*/ 0 h 23"/>
                <a:gd name="T2" fmla="*/ 0 w 23"/>
                <a:gd name="T3" fmla="*/ 0 h 23"/>
                <a:gd name="T4" fmla="*/ 0 w 23"/>
                <a:gd name="T5" fmla="*/ 23 h 23"/>
                <a:gd name="T6" fmla="*/ 23 w 23"/>
                <a:gd name="T7" fmla="*/ 11 h 23"/>
                <a:gd name="T8" fmla="*/ 15 w 23"/>
                <a:gd name="T9" fmla="*/ 0 h 23"/>
              </a:gdLst>
              <a:ahLst/>
              <a:cxnLst>
                <a:cxn ang="0">
                  <a:pos x="T0" y="T1"/>
                </a:cxn>
                <a:cxn ang="0">
                  <a:pos x="T2" y="T3"/>
                </a:cxn>
                <a:cxn ang="0">
                  <a:pos x="T4" y="T5"/>
                </a:cxn>
                <a:cxn ang="0">
                  <a:pos x="T6" y="T7"/>
                </a:cxn>
                <a:cxn ang="0">
                  <a:pos x="T8" y="T9"/>
                </a:cxn>
              </a:cxnLst>
              <a:rect l="0" t="0" r="r" b="b"/>
              <a:pathLst>
                <a:path w="23" h="23">
                  <a:moveTo>
                    <a:pt x="15" y="0"/>
                  </a:moveTo>
                  <a:lnTo>
                    <a:pt x="0" y="0"/>
                  </a:lnTo>
                  <a:lnTo>
                    <a:pt x="0" y="23"/>
                  </a:lnTo>
                  <a:lnTo>
                    <a:pt x="23" y="11"/>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8" name="Freeform 237">
              <a:extLst>
                <a:ext uri="{FF2B5EF4-FFF2-40B4-BE49-F238E27FC236}">
                  <a16:creationId xmlns:a16="http://schemas.microsoft.com/office/drawing/2014/main" id="{7E55B9CB-4DCD-DA34-A8C9-9EC707DDE2AA}"/>
                </a:ext>
              </a:extLst>
            </p:cNvPr>
            <p:cNvSpPr>
              <a:spLocks/>
            </p:cNvSpPr>
            <p:nvPr/>
          </p:nvSpPr>
          <p:spPr bwMode="auto">
            <a:xfrm>
              <a:off x="-4338638" y="3265488"/>
              <a:ext cx="17463" cy="17463"/>
            </a:xfrm>
            <a:custGeom>
              <a:avLst/>
              <a:gdLst>
                <a:gd name="T0" fmla="*/ 0 w 31"/>
                <a:gd name="T1" fmla="*/ 33 h 33"/>
                <a:gd name="T2" fmla="*/ 17 w 31"/>
                <a:gd name="T3" fmla="*/ 33 h 33"/>
                <a:gd name="T4" fmla="*/ 31 w 31"/>
                <a:gd name="T5" fmla="*/ 0 h 33"/>
                <a:gd name="T6" fmla="*/ 16 w 31"/>
                <a:gd name="T7" fmla="*/ 0 h 33"/>
                <a:gd name="T8" fmla="*/ 0 w 31"/>
                <a:gd name="T9" fmla="*/ 33 h 33"/>
              </a:gdLst>
              <a:ahLst/>
              <a:cxnLst>
                <a:cxn ang="0">
                  <a:pos x="T0" y="T1"/>
                </a:cxn>
                <a:cxn ang="0">
                  <a:pos x="T2" y="T3"/>
                </a:cxn>
                <a:cxn ang="0">
                  <a:pos x="T4" y="T5"/>
                </a:cxn>
                <a:cxn ang="0">
                  <a:pos x="T6" y="T7"/>
                </a:cxn>
                <a:cxn ang="0">
                  <a:pos x="T8" y="T9"/>
                </a:cxn>
              </a:cxnLst>
              <a:rect l="0" t="0" r="r" b="b"/>
              <a:pathLst>
                <a:path w="31" h="33">
                  <a:moveTo>
                    <a:pt x="0" y="33"/>
                  </a:moveTo>
                  <a:lnTo>
                    <a:pt x="17" y="33"/>
                  </a:lnTo>
                  <a:lnTo>
                    <a:pt x="31" y="0"/>
                  </a:lnTo>
                  <a:lnTo>
                    <a:pt x="16" y="0"/>
                  </a:lnTo>
                  <a:lnTo>
                    <a:pt x="0"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9" name="Freeform 238">
              <a:extLst>
                <a:ext uri="{FF2B5EF4-FFF2-40B4-BE49-F238E27FC236}">
                  <a16:creationId xmlns:a16="http://schemas.microsoft.com/office/drawing/2014/main" id="{36B7B46C-A6B6-6120-41FA-E09A57BF81EB}"/>
                </a:ext>
              </a:extLst>
            </p:cNvPr>
            <p:cNvSpPr>
              <a:spLocks/>
            </p:cNvSpPr>
            <p:nvPr/>
          </p:nvSpPr>
          <p:spPr bwMode="auto">
            <a:xfrm>
              <a:off x="-4321175" y="3251201"/>
              <a:ext cx="11113" cy="9525"/>
            </a:xfrm>
            <a:custGeom>
              <a:avLst/>
              <a:gdLst>
                <a:gd name="T0" fmla="*/ 21 w 21"/>
                <a:gd name="T1" fmla="*/ 6 h 17"/>
                <a:gd name="T2" fmla="*/ 8 w 21"/>
                <a:gd name="T3" fmla="*/ 0 h 17"/>
                <a:gd name="T4" fmla="*/ 0 w 21"/>
                <a:gd name="T5" fmla="*/ 17 h 17"/>
                <a:gd name="T6" fmla="*/ 21 w 21"/>
                <a:gd name="T7" fmla="*/ 17 h 17"/>
                <a:gd name="T8" fmla="*/ 21 w 21"/>
                <a:gd name="T9" fmla="*/ 6 h 17"/>
              </a:gdLst>
              <a:ahLst/>
              <a:cxnLst>
                <a:cxn ang="0">
                  <a:pos x="T0" y="T1"/>
                </a:cxn>
                <a:cxn ang="0">
                  <a:pos x="T2" y="T3"/>
                </a:cxn>
                <a:cxn ang="0">
                  <a:pos x="T4" y="T5"/>
                </a:cxn>
                <a:cxn ang="0">
                  <a:pos x="T6" y="T7"/>
                </a:cxn>
                <a:cxn ang="0">
                  <a:pos x="T8" y="T9"/>
                </a:cxn>
              </a:cxnLst>
              <a:rect l="0" t="0" r="r" b="b"/>
              <a:pathLst>
                <a:path w="21" h="17">
                  <a:moveTo>
                    <a:pt x="21" y="6"/>
                  </a:moveTo>
                  <a:lnTo>
                    <a:pt x="8" y="0"/>
                  </a:lnTo>
                  <a:lnTo>
                    <a:pt x="0" y="17"/>
                  </a:lnTo>
                  <a:lnTo>
                    <a:pt x="21" y="17"/>
                  </a:lnTo>
                  <a:lnTo>
                    <a:pt x="21" y="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0" name="Freeform 239">
              <a:extLst>
                <a:ext uri="{FF2B5EF4-FFF2-40B4-BE49-F238E27FC236}">
                  <a16:creationId xmlns:a16="http://schemas.microsoft.com/office/drawing/2014/main" id="{3CAEAA0F-00B2-729C-689C-671D2C69F307}"/>
                </a:ext>
              </a:extLst>
            </p:cNvPr>
            <p:cNvSpPr>
              <a:spLocks/>
            </p:cNvSpPr>
            <p:nvPr/>
          </p:nvSpPr>
          <p:spPr bwMode="auto">
            <a:xfrm>
              <a:off x="-4419600" y="3282951"/>
              <a:ext cx="7938" cy="9525"/>
            </a:xfrm>
            <a:custGeom>
              <a:avLst/>
              <a:gdLst>
                <a:gd name="T0" fmla="*/ 0 w 16"/>
                <a:gd name="T1" fmla="*/ 18 h 18"/>
                <a:gd name="T2" fmla="*/ 16 w 16"/>
                <a:gd name="T3" fmla="*/ 18 h 18"/>
                <a:gd name="T4" fmla="*/ 9 w 16"/>
                <a:gd name="T5" fmla="*/ 0 h 18"/>
                <a:gd name="T6" fmla="*/ 0 w 16"/>
                <a:gd name="T7" fmla="*/ 18 h 18"/>
              </a:gdLst>
              <a:ahLst/>
              <a:cxnLst>
                <a:cxn ang="0">
                  <a:pos x="T0" y="T1"/>
                </a:cxn>
                <a:cxn ang="0">
                  <a:pos x="T2" y="T3"/>
                </a:cxn>
                <a:cxn ang="0">
                  <a:pos x="T4" y="T5"/>
                </a:cxn>
                <a:cxn ang="0">
                  <a:pos x="T6" y="T7"/>
                </a:cxn>
              </a:cxnLst>
              <a:rect l="0" t="0" r="r" b="b"/>
              <a:pathLst>
                <a:path w="16" h="18">
                  <a:moveTo>
                    <a:pt x="0" y="18"/>
                  </a:moveTo>
                  <a:lnTo>
                    <a:pt x="16" y="18"/>
                  </a:lnTo>
                  <a:lnTo>
                    <a:pt x="9" y="0"/>
                  </a:lnTo>
                  <a:lnTo>
                    <a:pt x="0"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1" name="Freeform 240">
              <a:extLst>
                <a:ext uri="{FF2B5EF4-FFF2-40B4-BE49-F238E27FC236}">
                  <a16:creationId xmlns:a16="http://schemas.microsoft.com/office/drawing/2014/main" id="{6E562574-B22D-21C5-BE1C-030013FDF0EC}"/>
                </a:ext>
              </a:extLst>
            </p:cNvPr>
            <p:cNvSpPr>
              <a:spLocks/>
            </p:cNvSpPr>
            <p:nvPr/>
          </p:nvSpPr>
          <p:spPr bwMode="auto">
            <a:xfrm>
              <a:off x="-4210050" y="2854326"/>
              <a:ext cx="263525" cy="215900"/>
            </a:xfrm>
            <a:custGeom>
              <a:avLst/>
              <a:gdLst>
                <a:gd name="T0" fmla="*/ 402 w 498"/>
                <a:gd name="T1" fmla="*/ 64 h 406"/>
                <a:gd name="T2" fmla="*/ 332 w 498"/>
                <a:gd name="T3" fmla="*/ 49 h 406"/>
                <a:gd name="T4" fmla="*/ 310 w 498"/>
                <a:gd name="T5" fmla="*/ 25 h 406"/>
                <a:gd name="T6" fmla="*/ 52 w 498"/>
                <a:gd name="T7" fmla="*/ 0 h 406"/>
                <a:gd name="T8" fmla="*/ 0 w 498"/>
                <a:gd name="T9" fmla="*/ 34 h 406"/>
                <a:gd name="T10" fmla="*/ 17 w 498"/>
                <a:gd name="T11" fmla="*/ 92 h 406"/>
                <a:gd name="T12" fmla="*/ 120 w 498"/>
                <a:gd name="T13" fmla="*/ 105 h 406"/>
                <a:gd name="T14" fmla="*/ 95 w 498"/>
                <a:gd name="T15" fmla="*/ 210 h 406"/>
                <a:gd name="T16" fmla="*/ 71 w 498"/>
                <a:gd name="T17" fmla="*/ 216 h 406"/>
                <a:gd name="T18" fmla="*/ 89 w 498"/>
                <a:gd name="T19" fmla="*/ 250 h 406"/>
                <a:gd name="T20" fmla="*/ 76 w 498"/>
                <a:gd name="T21" fmla="*/ 285 h 406"/>
                <a:gd name="T22" fmla="*/ 87 w 498"/>
                <a:gd name="T23" fmla="*/ 294 h 406"/>
                <a:gd name="T24" fmla="*/ 69 w 498"/>
                <a:gd name="T25" fmla="*/ 327 h 406"/>
                <a:gd name="T26" fmla="*/ 75 w 498"/>
                <a:gd name="T27" fmla="*/ 353 h 406"/>
                <a:gd name="T28" fmla="*/ 98 w 498"/>
                <a:gd name="T29" fmla="*/ 353 h 406"/>
                <a:gd name="T30" fmla="*/ 141 w 498"/>
                <a:gd name="T31" fmla="*/ 406 h 406"/>
                <a:gd name="T32" fmla="*/ 221 w 498"/>
                <a:gd name="T33" fmla="*/ 366 h 406"/>
                <a:gd name="T34" fmla="*/ 297 w 498"/>
                <a:gd name="T35" fmla="*/ 366 h 406"/>
                <a:gd name="T36" fmla="*/ 352 w 498"/>
                <a:gd name="T37" fmla="*/ 343 h 406"/>
                <a:gd name="T38" fmla="*/ 381 w 498"/>
                <a:gd name="T39" fmla="*/ 262 h 406"/>
                <a:gd name="T40" fmla="*/ 365 w 498"/>
                <a:gd name="T41" fmla="*/ 221 h 406"/>
                <a:gd name="T42" fmla="*/ 434 w 498"/>
                <a:gd name="T43" fmla="*/ 139 h 406"/>
                <a:gd name="T44" fmla="*/ 493 w 498"/>
                <a:gd name="T45" fmla="*/ 113 h 406"/>
                <a:gd name="T46" fmla="*/ 498 w 498"/>
                <a:gd name="T47" fmla="*/ 79 h 406"/>
                <a:gd name="T48" fmla="*/ 446 w 498"/>
                <a:gd name="T49" fmla="*/ 64 h 406"/>
                <a:gd name="T50" fmla="*/ 402 w 498"/>
                <a:gd name="T51" fmla="*/ 6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8" h="406">
                  <a:moveTo>
                    <a:pt x="402" y="64"/>
                  </a:moveTo>
                  <a:lnTo>
                    <a:pt x="332" y="49"/>
                  </a:lnTo>
                  <a:lnTo>
                    <a:pt x="310" y="25"/>
                  </a:lnTo>
                  <a:lnTo>
                    <a:pt x="52" y="0"/>
                  </a:lnTo>
                  <a:lnTo>
                    <a:pt x="0" y="34"/>
                  </a:lnTo>
                  <a:lnTo>
                    <a:pt x="17" y="92"/>
                  </a:lnTo>
                  <a:lnTo>
                    <a:pt x="120" y="105"/>
                  </a:lnTo>
                  <a:lnTo>
                    <a:pt x="95" y="210"/>
                  </a:lnTo>
                  <a:lnTo>
                    <a:pt x="71" y="216"/>
                  </a:lnTo>
                  <a:lnTo>
                    <a:pt x="89" y="250"/>
                  </a:lnTo>
                  <a:lnTo>
                    <a:pt x="76" y="285"/>
                  </a:lnTo>
                  <a:lnTo>
                    <a:pt x="87" y="294"/>
                  </a:lnTo>
                  <a:lnTo>
                    <a:pt x="69" y="327"/>
                  </a:lnTo>
                  <a:lnTo>
                    <a:pt x="75" y="353"/>
                  </a:lnTo>
                  <a:lnTo>
                    <a:pt x="98" y="353"/>
                  </a:lnTo>
                  <a:lnTo>
                    <a:pt x="141" y="406"/>
                  </a:lnTo>
                  <a:lnTo>
                    <a:pt x="221" y="366"/>
                  </a:lnTo>
                  <a:lnTo>
                    <a:pt x="297" y="366"/>
                  </a:lnTo>
                  <a:lnTo>
                    <a:pt x="352" y="343"/>
                  </a:lnTo>
                  <a:lnTo>
                    <a:pt x="381" y="262"/>
                  </a:lnTo>
                  <a:lnTo>
                    <a:pt x="365" y="221"/>
                  </a:lnTo>
                  <a:lnTo>
                    <a:pt x="434" y="139"/>
                  </a:lnTo>
                  <a:lnTo>
                    <a:pt x="493" y="113"/>
                  </a:lnTo>
                  <a:lnTo>
                    <a:pt x="498" y="79"/>
                  </a:lnTo>
                  <a:lnTo>
                    <a:pt x="446" y="64"/>
                  </a:lnTo>
                  <a:lnTo>
                    <a:pt x="402" y="6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2" name="Freeform 241">
              <a:extLst>
                <a:ext uri="{FF2B5EF4-FFF2-40B4-BE49-F238E27FC236}">
                  <a16:creationId xmlns:a16="http://schemas.microsoft.com/office/drawing/2014/main" id="{9A760B8A-C48D-AECA-6FF0-36F601CB4D9B}"/>
                </a:ext>
              </a:extLst>
            </p:cNvPr>
            <p:cNvSpPr>
              <a:spLocks/>
            </p:cNvSpPr>
            <p:nvPr/>
          </p:nvSpPr>
          <p:spPr bwMode="auto">
            <a:xfrm>
              <a:off x="-3830638" y="2874963"/>
              <a:ext cx="17463" cy="49213"/>
            </a:xfrm>
            <a:custGeom>
              <a:avLst/>
              <a:gdLst>
                <a:gd name="T0" fmla="*/ 33 w 33"/>
                <a:gd name="T1" fmla="*/ 0 h 93"/>
                <a:gd name="T2" fmla="*/ 0 w 33"/>
                <a:gd name="T3" fmla="*/ 31 h 93"/>
                <a:gd name="T4" fmla="*/ 16 w 33"/>
                <a:gd name="T5" fmla="*/ 93 h 93"/>
                <a:gd name="T6" fmla="*/ 33 w 33"/>
                <a:gd name="T7" fmla="*/ 93 h 93"/>
                <a:gd name="T8" fmla="*/ 33 w 33"/>
                <a:gd name="T9" fmla="*/ 0 h 93"/>
              </a:gdLst>
              <a:ahLst/>
              <a:cxnLst>
                <a:cxn ang="0">
                  <a:pos x="T0" y="T1"/>
                </a:cxn>
                <a:cxn ang="0">
                  <a:pos x="T2" y="T3"/>
                </a:cxn>
                <a:cxn ang="0">
                  <a:pos x="T4" y="T5"/>
                </a:cxn>
                <a:cxn ang="0">
                  <a:pos x="T6" y="T7"/>
                </a:cxn>
                <a:cxn ang="0">
                  <a:pos x="T8" y="T9"/>
                </a:cxn>
              </a:cxnLst>
              <a:rect l="0" t="0" r="r" b="b"/>
              <a:pathLst>
                <a:path w="33" h="93">
                  <a:moveTo>
                    <a:pt x="33" y="0"/>
                  </a:moveTo>
                  <a:lnTo>
                    <a:pt x="0" y="31"/>
                  </a:lnTo>
                  <a:lnTo>
                    <a:pt x="16" y="93"/>
                  </a:lnTo>
                  <a:lnTo>
                    <a:pt x="33" y="93"/>
                  </a:lnTo>
                  <a:lnTo>
                    <a:pt x="3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3" name="Freeform 242">
              <a:extLst>
                <a:ext uri="{FF2B5EF4-FFF2-40B4-BE49-F238E27FC236}">
                  <a16:creationId xmlns:a16="http://schemas.microsoft.com/office/drawing/2014/main" id="{94DDC6D8-23D0-517F-CB46-1130EAEFCF4A}"/>
                </a:ext>
              </a:extLst>
            </p:cNvPr>
            <p:cNvSpPr>
              <a:spLocks/>
            </p:cNvSpPr>
            <p:nvPr/>
          </p:nvSpPr>
          <p:spPr bwMode="auto">
            <a:xfrm>
              <a:off x="-4117975" y="2636838"/>
              <a:ext cx="271463" cy="260350"/>
            </a:xfrm>
            <a:custGeom>
              <a:avLst/>
              <a:gdLst>
                <a:gd name="T0" fmla="*/ 478 w 513"/>
                <a:gd name="T1" fmla="*/ 330 h 490"/>
                <a:gd name="T2" fmla="*/ 464 w 513"/>
                <a:gd name="T3" fmla="*/ 266 h 490"/>
                <a:gd name="T4" fmla="*/ 429 w 513"/>
                <a:gd name="T5" fmla="*/ 285 h 490"/>
                <a:gd name="T6" fmla="*/ 438 w 513"/>
                <a:gd name="T7" fmla="*/ 253 h 490"/>
                <a:gd name="T8" fmla="*/ 470 w 513"/>
                <a:gd name="T9" fmla="*/ 219 h 490"/>
                <a:gd name="T10" fmla="*/ 464 w 513"/>
                <a:gd name="T11" fmla="*/ 197 h 490"/>
                <a:gd name="T12" fmla="*/ 497 w 513"/>
                <a:gd name="T13" fmla="*/ 197 h 490"/>
                <a:gd name="T14" fmla="*/ 513 w 513"/>
                <a:gd name="T15" fmla="*/ 118 h 490"/>
                <a:gd name="T16" fmla="*/ 447 w 513"/>
                <a:gd name="T17" fmla="*/ 99 h 490"/>
                <a:gd name="T18" fmla="*/ 373 w 513"/>
                <a:gd name="T19" fmla="*/ 72 h 490"/>
                <a:gd name="T20" fmla="*/ 336 w 513"/>
                <a:gd name="T21" fmla="*/ 44 h 490"/>
                <a:gd name="T22" fmla="*/ 305 w 513"/>
                <a:gd name="T23" fmla="*/ 0 h 490"/>
                <a:gd name="T24" fmla="*/ 288 w 513"/>
                <a:gd name="T25" fmla="*/ 11 h 490"/>
                <a:gd name="T26" fmla="*/ 261 w 513"/>
                <a:gd name="T27" fmla="*/ 66 h 490"/>
                <a:gd name="T28" fmla="*/ 229 w 513"/>
                <a:gd name="T29" fmla="*/ 75 h 490"/>
                <a:gd name="T30" fmla="*/ 206 w 513"/>
                <a:gd name="T31" fmla="*/ 104 h 490"/>
                <a:gd name="T32" fmla="*/ 168 w 513"/>
                <a:gd name="T33" fmla="*/ 102 h 490"/>
                <a:gd name="T34" fmla="*/ 135 w 513"/>
                <a:gd name="T35" fmla="*/ 85 h 490"/>
                <a:gd name="T36" fmla="*/ 141 w 513"/>
                <a:gd name="T37" fmla="*/ 142 h 490"/>
                <a:gd name="T38" fmla="*/ 102 w 513"/>
                <a:gd name="T39" fmla="*/ 145 h 490"/>
                <a:gd name="T40" fmla="*/ 0 w 513"/>
                <a:gd name="T41" fmla="*/ 144 h 490"/>
                <a:gd name="T42" fmla="*/ 121 w 513"/>
                <a:gd name="T43" fmla="*/ 240 h 490"/>
                <a:gd name="T44" fmla="*/ 168 w 513"/>
                <a:gd name="T45" fmla="*/ 314 h 490"/>
                <a:gd name="T46" fmla="*/ 137 w 513"/>
                <a:gd name="T47" fmla="*/ 436 h 490"/>
                <a:gd name="T48" fmla="*/ 135 w 513"/>
                <a:gd name="T49" fmla="*/ 436 h 490"/>
                <a:gd name="T50" fmla="*/ 157 w 513"/>
                <a:gd name="T51" fmla="*/ 460 h 490"/>
                <a:gd name="T52" fmla="*/ 227 w 513"/>
                <a:gd name="T53" fmla="*/ 475 h 490"/>
                <a:gd name="T54" fmla="*/ 271 w 513"/>
                <a:gd name="T55" fmla="*/ 475 h 490"/>
                <a:gd name="T56" fmla="*/ 323 w 513"/>
                <a:gd name="T57" fmla="*/ 490 h 490"/>
                <a:gd name="T58" fmla="*/ 327 w 513"/>
                <a:gd name="T59" fmla="*/ 449 h 490"/>
                <a:gd name="T60" fmla="*/ 354 w 513"/>
                <a:gd name="T61" fmla="*/ 419 h 490"/>
                <a:gd name="T62" fmla="*/ 402 w 513"/>
                <a:gd name="T63" fmla="*/ 428 h 490"/>
                <a:gd name="T64" fmla="*/ 448 w 513"/>
                <a:gd name="T65" fmla="*/ 449 h 490"/>
                <a:gd name="T66" fmla="*/ 504 w 513"/>
                <a:gd name="T67" fmla="*/ 408 h 490"/>
                <a:gd name="T68" fmla="*/ 463 w 513"/>
                <a:gd name="T69" fmla="*/ 343 h 490"/>
                <a:gd name="T70" fmla="*/ 478 w 513"/>
                <a:gd name="T71" fmla="*/ 33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490">
                  <a:moveTo>
                    <a:pt x="478" y="330"/>
                  </a:moveTo>
                  <a:lnTo>
                    <a:pt x="464" y="266"/>
                  </a:lnTo>
                  <a:lnTo>
                    <a:pt x="429" y="285"/>
                  </a:lnTo>
                  <a:lnTo>
                    <a:pt x="438" y="253"/>
                  </a:lnTo>
                  <a:lnTo>
                    <a:pt x="470" y="219"/>
                  </a:lnTo>
                  <a:lnTo>
                    <a:pt x="464" y="197"/>
                  </a:lnTo>
                  <a:lnTo>
                    <a:pt x="497" y="197"/>
                  </a:lnTo>
                  <a:lnTo>
                    <a:pt x="513" y="118"/>
                  </a:lnTo>
                  <a:lnTo>
                    <a:pt x="447" y="99"/>
                  </a:lnTo>
                  <a:lnTo>
                    <a:pt x="373" y="72"/>
                  </a:lnTo>
                  <a:lnTo>
                    <a:pt x="336" y="44"/>
                  </a:lnTo>
                  <a:lnTo>
                    <a:pt x="305" y="0"/>
                  </a:lnTo>
                  <a:lnTo>
                    <a:pt x="288" y="11"/>
                  </a:lnTo>
                  <a:lnTo>
                    <a:pt x="261" y="66"/>
                  </a:lnTo>
                  <a:lnTo>
                    <a:pt x="229" y="75"/>
                  </a:lnTo>
                  <a:lnTo>
                    <a:pt x="206" y="104"/>
                  </a:lnTo>
                  <a:lnTo>
                    <a:pt x="168" y="102"/>
                  </a:lnTo>
                  <a:lnTo>
                    <a:pt x="135" y="85"/>
                  </a:lnTo>
                  <a:lnTo>
                    <a:pt x="141" y="142"/>
                  </a:lnTo>
                  <a:lnTo>
                    <a:pt x="102" y="145"/>
                  </a:lnTo>
                  <a:lnTo>
                    <a:pt x="0" y="144"/>
                  </a:lnTo>
                  <a:lnTo>
                    <a:pt x="121" y="240"/>
                  </a:lnTo>
                  <a:lnTo>
                    <a:pt x="168" y="314"/>
                  </a:lnTo>
                  <a:lnTo>
                    <a:pt x="137" y="436"/>
                  </a:lnTo>
                  <a:lnTo>
                    <a:pt x="135" y="436"/>
                  </a:lnTo>
                  <a:lnTo>
                    <a:pt x="157" y="460"/>
                  </a:lnTo>
                  <a:lnTo>
                    <a:pt x="227" y="475"/>
                  </a:lnTo>
                  <a:lnTo>
                    <a:pt x="271" y="475"/>
                  </a:lnTo>
                  <a:lnTo>
                    <a:pt x="323" y="490"/>
                  </a:lnTo>
                  <a:lnTo>
                    <a:pt x="327" y="449"/>
                  </a:lnTo>
                  <a:lnTo>
                    <a:pt x="354" y="419"/>
                  </a:lnTo>
                  <a:lnTo>
                    <a:pt x="402" y="428"/>
                  </a:lnTo>
                  <a:lnTo>
                    <a:pt x="448" y="449"/>
                  </a:lnTo>
                  <a:lnTo>
                    <a:pt x="504" y="408"/>
                  </a:lnTo>
                  <a:lnTo>
                    <a:pt x="463" y="343"/>
                  </a:lnTo>
                  <a:lnTo>
                    <a:pt x="478" y="33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4" name="Freeform 243">
              <a:extLst>
                <a:ext uri="{FF2B5EF4-FFF2-40B4-BE49-F238E27FC236}">
                  <a16:creationId xmlns:a16="http://schemas.microsoft.com/office/drawing/2014/main" id="{0FE7FFDA-DC15-E0AB-733C-0033470E4558}"/>
                </a:ext>
              </a:extLst>
            </p:cNvPr>
            <p:cNvSpPr>
              <a:spLocks/>
            </p:cNvSpPr>
            <p:nvPr/>
          </p:nvSpPr>
          <p:spPr bwMode="auto">
            <a:xfrm>
              <a:off x="-3816350" y="2498726"/>
              <a:ext cx="22225" cy="19050"/>
            </a:xfrm>
            <a:custGeom>
              <a:avLst/>
              <a:gdLst>
                <a:gd name="T0" fmla="*/ 21 w 42"/>
                <a:gd name="T1" fmla="*/ 0 h 36"/>
                <a:gd name="T2" fmla="*/ 0 w 42"/>
                <a:gd name="T3" fmla="*/ 10 h 36"/>
                <a:gd name="T4" fmla="*/ 21 w 42"/>
                <a:gd name="T5" fmla="*/ 36 h 36"/>
                <a:gd name="T6" fmla="*/ 42 w 42"/>
                <a:gd name="T7" fmla="*/ 23 h 36"/>
                <a:gd name="T8" fmla="*/ 21 w 42"/>
                <a:gd name="T9" fmla="*/ 0 h 36"/>
              </a:gdLst>
              <a:ahLst/>
              <a:cxnLst>
                <a:cxn ang="0">
                  <a:pos x="T0" y="T1"/>
                </a:cxn>
                <a:cxn ang="0">
                  <a:pos x="T2" y="T3"/>
                </a:cxn>
                <a:cxn ang="0">
                  <a:pos x="T4" y="T5"/>
                </a:cxn>
                <a:cxn ang="0">
                  <a:pos x="T6" y="T7"/>
                </a:cxn>
                <a:cxn ang="0">
                  <a:pos x="T8" y="T9"/>
                </a:cxn>
              </a:cxnLst>
              <a:rect l="0" t="0" r="r" b="b"/>
              <a:pathLst>
                <a:path w="42" h="36">
                  <a:moveTo>
                    <a:pt x="21" y="0"/>
                  </a:moveTo>
                  <a:lnTo>
                    <a:pt x="0" y="10"/>
                  </a:lnTo>
                  <a:lnTo>
                    <a:pt x="21" y="36"/>
                  </a:lnTo>
                  <a:lnTo>
                    <a:pt x="42" y="23"/>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5" name="Freeform 244">
              <a:extLst>
                <a:ext uri="{FF2B5EF4-FFF2-40B4-BE49-F238E27FC236}">
                  <a16:creationId xmlns:a16="http://schemas.microsoft.com/office/drawing/2014/main" id="{F04D662D-BF18-EE0D-66B0-EA225A26791F}"/>
                </a:ext>
              </a:extLst>
            </p:cNvPr>
            <p:cNvSpPr>
              <a:spLocks/>
            </p:cNvSpPr>
            <p:nvPr/>
          </p:nvSpPr>
          <p:spPr bwMode="auto">
            <a:xfrm>
              <a:off x="-3794125" y="2479676"/>
              <a:ext cx="31750" cy="47625"/>
            </a:xfrm>
            <a:custGeom>
              <a:avLst/>
              <a:gdLst>
                <a:gd name="T0" fmla="*/ 22 w 59"/>
                <a:gd name="T1" fmla="*/ 13 h 88"/>
                <a:gd name="T2" fmla="*/ 6 w 59"/>
                <a:gd name="T3" fmla="*/ 29 h 88"/>
                <a:gd name="T4" fmla="*/ 13 w 59"/>
                <a:gd name="T5" fmla="*/ 47 h 88"/>
                <a:gd name="T6" fmla="*/ 36 w 59"/>
                <a:gd name="T7" fmla="*/ 52 h 88"/>
                <a:gd name="T8" fmla="*/ 36 w 59"/>
                <a:gd name="T9" fmla="*/ 75 h 88"/>
                <a:gd name="T10" fmla="*/ 13 w 59"/>
                <a:gd name="T11" fmla="*/ 71 h 88"/>
                <a:gd name="T12" fmla="*/ 0 w 59"/>
                <a:gd name="T13" fmla="*/ 75 h 88"/>
                <a:gd name="T14" fmla="*/ 10 w 59"/>
                <a:gd name="T15" fmla="*/ 88 h 88"/>
                <a:gd name="T16" fmla="*/ 48 w 59"/>
                <a:gd name="T17" fmla="*/ 88 h 88"/>
                <a:gd name="T18" fmla="*/ 48 w 59"/>
                <a:gd name="T19" fmla="*/ 52 h 88"/>
                <a:gd name="T20" fmla="*/ 59 w 59"/>
                <a:gd name="T21" fmla="*/ 43 h 88"/>
                <a:gd name="T22" fmla="*/ 59 w 59"/>
                <a:gd name="T23" fmla="*/ 0 h 88"/>
                <a:gd name="T24" fmla="*/ 29 w 59"/>
                <a:gd name="T25" fmla="*/ 4 h 88"/>
                <a:gd name="T26" fmla="*/ 36 w 59"/>
                <a:gd name="T27" fmla="*/ 26 h 88"/>
                <a:gd name="T28" fmla="*/ 22 w 59"/>
                <a:gd name="T29"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88">
                  <a:moveTo>
                    <a:pt x="22" y="13"/>
                  </a:moveTo>
                  <a:lnTo>
                    <a:pt x="6" y="29"/>
                  </a:lnTo>
                  <a:lnTo>
                    <a:pt x="13" y="47"/>
                  </a:lnTo>
                  <a:lnTo>
                    <a:pt x="36" y="52"/>
                  </a:lnTo>
                  <a:lnTo>
                    <a:pt x="36" y="75"/>
                  </a:lnTo>
                  <a:lnTo>
                    <a:pt x="13" y="71"/>
                  </a:lnTo>
                  <a:lnTo>
                    <a:pt x="0" y="75"/>
                  </a:lnTo>
                  <a:lnTo>
                    <a:pt x="10" y="88"/>
                  </a:lnTo>
                  <a:lnTo>
                    <a:pt x="48" y="88"/>
                  </a:lnTo>
                  <a:lnTo>
                    <a:pt x="48" y="52"/>
                  </a:lnTo>
                  <a:lnTo>
                    <a:pt x="59" y="43"/>
                  </a:lnTo>
                  <a:lnTo>
                    <a:pt x="59" y="0"/>
                  </a:lnTo>
                  <a:lnTo>
                    <a:pt x="29" y="4"/>
                  </a:lnTo>
                  <a:lnTo>
                    <a:pt x="36" y="26"/>
                  </a:lnTo>
                  <a:lnTo>
                    <a:pt x="22"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6" name="Freeform 245">
              <a:extLst>
                <a:ext uri="{FF2B5EF4-FFF2-40B4-BE49-F238E27FC236}">
                  <a16:creationId xmlns:a16="http://schemas.microsoft.com/office/drawing/2014/main" id="{8D79BD1A-2BE6-C013-4650-E64D17F27B08}"/>
                </a:ext>
              </a:extLst>
            </p:cNvPr>
            <p:cNvSpPr>
              <a:spLocks/>
            </p:cNvSpPr>
            <p:nvPr/>
          </p:nvSpPr>
          <p:spPr bwMode="auto">
            <a:xfrm>
              <a:off x="-3856038" y="2416176"/>
              <a:ext cx="53975" cy="103188"/>
            </a:xfrm>
            <a:custGeom>
              <a:avLst/>
              <a:gdLst>
                <a:gd name="T0" fmla="*/ 57 w 103"/>
                <a:gd name="T1" fmla="*/ 172 h 193"/>
                <a:gd name="T2" fmla="*/ 94 w 103"/>
                <a:gd name="T3" fmla="*/ 139 h 193"/>
                <a:gd name="T4" fmla="*/ 103 w 103"/>
                <a:gd name="T5" fmla="*/ 0 h 193"/>
                <a:gd name="T6" fmla="*/ 0 w 103"/>
                <a:gd name="T7" fmla="*/ 82 h 193"/>
                <a:gd name="T8" fmla="*/ 21 w 103"/>
                <a:gd name="T9" fmla="*/ 180 h 193"/>
                <a:gd name="T10" fmla="*/ 51 w 103"/>
                <a:gd name="T11" fmla="*/ 188 h 193"/>
                <a:gd name="T12" fmla="*/ 74 w 103"/>
                <a:gd name="T13" fmla="*/ 193 h 193"/>
                <a:gd name="T14" fmla="*/ 57 w 103"/>
                <a:gd name="T15" fmla="*/ 172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93">
                  <a:moveTo>
                    <a:pt x="57" y="172"/>
                  </a:moveTo>
                  <a:lnTo>
                    <a:pt x="94" y="139"/>
                  </a:lnTo>
                  <a:lnTo>
                    <a:pt x="103" y="0"/>
                  </a:lnTo>
                  <a:lnTo>
                    <a:pt x="0" y="82"/>
                  </a:lnTo>
                  <a:lnTo>
                    <a:pt x="21" y="180"/>
                  </a:lnTo>
                  <a:lnTo>
                    <a:pt x="51" y="188"/>
                  </a:lnTo>
                  <a:lnTo>
                    <a:pt x="74" y="193"/>
                  </a:lnTo>
                  <a:lnTo>
                    <a:pt x="57" y="17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7" name="Freeform 246">
              <a:extLst>
                <a:ext uri="{FF2B5EF4-FFF2-40B4-BE49-F238E27FC236}">
                  <a16:creationId xmlns:a16="http://schemas.microsoft.com/office/drawing/2014/main" id="{8C9F5EF6-45C1-D7D2-B7A4-0EE62222D0AC}"/>
                </a:ext>
              </a:extLst>
            </p:cNvPr>
            <p:cNvSpPr>
              <a:spLocks/>
            </p:cNvSpPr>
            <p:nvPr/>
          </p:nvSpPr>
          <p:spPr bwMode="auto">
            <a:xfrm>
              <a:off x="-3933825" y="2565401"/>
              <a:ext cx="66675" cy="71438"/>
            </a:xfrm>
            <a:custGeom>
              <a:avLst/>
              <a:gdLst>
                <a:gd name="T0" fmla="*/ 127 w 127"/>
                <a:gd name="T1" fmla="*/ 42 h 134"/>
                <a:gd name="T2" fmla="*/ 121 w 127"/>
                <a:gd name="T3" fmla="*/ 0 h 134"/>
                <a:gd name="T4" fmla="*/ 23 w 127"/>
                <a:gd name="T5" fmla="*/ 29 h 134"/>
                <a:gd name="T6" fmla="*/ 0 w 127"/>
                <a:gd name="T7" fmla="*/ 113 h 134"/>
                <a:gd name="T8" fmla="*/ 0 w 127"/>
                <a:gd name="T9" fmla="*/ 113 h 134"/>
                <a:gd name="T10" fmla="*/ 79 w 127"/>
                <a:gd name="T11" fmla="*/ 134 h 134"/>
                <a:gd name="T12" fmla="*/ 86 w 127"/>
                <a:gd name="T13" fmla="*/ 93 h 134"/>
                <a:gd name="T14" fmla="*/ 109 w 127"/>
                <a:gd name="T15" fmla="*/ 93 h 134"/>
                <a:gd name="T16" fmla="*/ 118 w 127"/>
                <a:gd name="T17" fmla="*/ 77 h 134"/>
                <a:gd name="T18" fmla="*/ 109 w 127"/>
                <a:gd name="T19" fmla="*/ 54 h 134"/>
                <a:gd name="T20" fmla="*/ 127 w 127"/>
                <a:gd name="T21"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34">
                  <a:moveTo>
                    <a:pt x="127" y="42"/>
                  </a:moveTo>
                  <a:lnTo>
                    <a:pt x="121" y="0"/>
                  </a:lnTo>
                  <a:lnTo>
                    <a:pt x="23" y="29"/>
                  </a:lnTo>
                  <a:lnTo>
                    <a:pt x="0" y="113"/>
                  </a:lnTo>
                  <a:lnTo>
                    <a:pt x="0" y="113"/>
                  </a:lnTo>
                  <a:lnTo>
                    <a:pt x="79" y="134"/>
                  </a:lnTo>
                  <a:lnTo>
                    <a:pt x="86" y="93"/>
                  </a:lnTo>
                  <a:lnTo>
                    <a:pt x="109" y="93"/>
                  </a:lnTo>
                  <a:lnTo>
                    <a:pt x="118" y="77"/>
                  </a:lnTo>
                  <a:lnTo>
                    <a:pt x="109" y="54"/>
                  </a:lnTo>
                  <a:lnTo>
                    <a:pt x="127"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8" name="Freeform 247">
              <a:extLst>
                <a:ext uri="{FF2B5EF4-FFF2-40B4-BE49-F238E27FC236}">
                  <a16:creationId xmlns:a16="http://schemas.microsoft.com/office/drawing/2014/main" id="{F90B2C3A-525A-EEE2-9661-1D1F2944E557}"/>
                </a:ext>
              </a:extLst>
            </p:cNvPr>
            <p:cNvSpPr>
              <a:spLocks/>
            </p:cNvSpPr>
            <p:nvPr/>
          </p:nvSpPr>
          <p:spPr bwMode="auto">
            <a:xfrm>
              <a:off x="-3956050" y="2625726"/>
              <a:ext cx="63500" cy="58738"/>
            </a:xfrm>
            <a:custGeom>
              <a:avLst/>
              <a:gdLst>
                <a:gd name="T0" fmla="*/ 0 w 120"/>
                <a:gd name="T1" fmla="*/ 23 h 111"/>
                <a:gd name="T2" fmla="*/ 31 w 120"/>
                <a:gd name="T3" fmla="*/ 67 h 111"/>
                <a:gd name="T4" fmla="*/ 68 w 120"/>
                <a:gd name="T5" fmla="*/ 95 h 111"/>
                <a:gd name="T6" fmla="*/ 110 w 120"/>
                <a:gd name="T7" fmla="*/ 111 h 111"/>
                <a:gd name="T8" fmla="*/ 119 w 120"/>
                <a:gd name="T9" fmla="*/ 72 h 111"/>
                <a:gd name="T10" fmla="*/ 119 w 120"/>
                <a:gd name="T11" fmla="*/ 26 h 111"/>
                <a:gd name="T12" fmla="*/ 120 w 120"/>
                <a:gd name="T13" fmla="*/ 21 h 111"/>
                <a:gd name="T14" fmla="*/ 41 w 120"/>
                <a:gd name="T15" fmla="*/ 0 h 111"/>
                <a:gd name="T16" fmla="*/ 0 w 120"/>
                <a:gd name="T17"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11">
                  <a:moveTo>
                    <a:pt x="0" y="23"/>
                  </a:moveTo>
                  <a:lnTo>
                    <a:pt x="31" y="67"/>
                  </a:lnTo>
                  <a:lnTo>
                    <a:pt x="68" y="95"/>
                  </a:lnTo>
                  <a:lnTo>
                    <a:pt x="110" y="111"/>
                  </a:lnTo>
                  <a:lnTo>
                    <a:pt x="119" y="72"/>
                  </a:lnTo>
                  <a:lnTo>
                    <a:pt x="119" y="26"/>
                  </a:lnTo>
                  <a:lnTo>
                    <a:pt x="120" y="21"/>
                  </a:lnTo>
                  <a:lnTo>
                    <a:pt x="41" y="0"/>
                  </a:lnTo>
                  <a:lnTo>
                    <a:pt x="0" y="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9" name="Freeform 248">
              <a:extLst>
                <a:ext uri="{FF2B5EF4-FFF2-40B4-BE49-F238E27FC236}">
                  <a16:creationId xmlns:a16="http://schemas.microsoft.com/office/drawing/2014/main" id="{B7DBE27A-14DF-FFDE-1866-4986A51E3E00}"/>
                </a:ext>
              </a:extLst>
            </p:cNvPr>
            <p:cNvSpPr>
              <a:spLocks/>
            </p:cNvSpPr>
            <p:nvPr/>
          </p:nvSpPr>
          <p:spPr bwMode="auto">
            <a:xfrm>
              <a:off x="-3897313" y="2665413"/>
              <a:ext cx="17463" cy="25400"/>
            </a:xfrm>
            <a:custGeom>
              <a:avLst/>
              <a:gdLst>
                <a:gd name="T0" fmla="*/ 0 w 35"/>
                <a:gd name="T1" fmla="*/ 35 h 48"/>
                <a:gd name="T2" fmla="*/ 32 w 35"/>
                <a:gd name="T3" fmla="*/ 46 h 48"/>
                <a:gd name="T4" fmla="*/ 35 w 35"/>
                <a:gd name="T5" fmla="*/ 48 h 48"/>
                <a:gd name="T6" fmla="*/ 7 w 35"/>
                <a:gd name="T7" fmla="*/ 0 h 48"/>
                <a:gd name="T8" fmla="*/ 0 w 35"/>
                <a:gd name="T9" fmla="*/ 35 h 48"/>
              </a:gdLst>
              <a:ahLst/>
              <a:cxnLst>
                <a:cxn ang="0">
                  <a:pos x="T0" y="T1"/>
                </a:cxn>
                <a:cxn ang="0">
                  <a:pos x="T2" y="T3"/>
                </a:cxn>
                <a:cxn ang="0">
                  <a:pos x="T4" y="T5"/>
                </a:cxn>
                <a:cxn ang="0">
                  <a:pos x="T6" y="T7"/>
                </a:cxn>
                <a:cxn ang="0">
                  <a:pos x="T8" y="T9"/>
                </a:cxn>
              </a:cxnLst>
              <a:rect l="0" t="0" r="r" b="b"/>
              <a:pathLst>
                <a:path w="35" h="48">
                  <a:moveTo>
                    <a:pt x="0" y="35"/>
                  </a:moveTo>
                  <a:lnTo>
                    <a:pt x="32" y="46"/>
                  </a:lnTo>
                  <a:lnTo>
                    <a:pt x="35" y="48"/>
                  </a:lnTo>
                  <a:lnTo>
                    <a:pt x="7" y="0"/>
                  </a:lnTo>
                  <a:lnTo>
                    <a:pt x="0" y="3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0" name="Freeform 249">
              <a:extLst>
                <a:ext uri="{FF2B5EF4-FFF2-40B4-BE49-F238E27FC236}">
                  <a16:creationId xmlns:a16="http://schemas.microsoft.com/office/drawing/2014/main" id="{1A2E9223-03F8-2420-750C-BC89CC3F51C7}"/>
                </a:ext>
              </a:extLst>
            </p:cNvPr>
            <p:cNvSpPr>
              <a:spLocks/>
            </p:cNvSpPr>
            <p:nvPr/>
          </p:nvSpPr>
          <p:spPr bwMode="auto">
            <a:xfrm>
              <a:off x="-3892550" y="2511426"/>
              <a:ext cx="192088" cy="236538"/>
            </a:xfrm>
            <a:custGeom>
              <a:avLst/>
              <a:gdLst>
                <a:gd name="T0" fmla="*/ 275 w 365"/>
                <a:gd name="T1" fmla="*/ 333 h 447"/>
                <a:gd name="T2" fmla="*/ 246 w 365"/>
                <a:gd name="T3" fmla="*/ 284 h 447"/>
                <a:gd name="T4" fmla="*/ 365 w 365"/>
                <a:gd name="T5" fmla="*/ 240 h 447"/>
                <a:gd name="T6" fmla="*/ 334 w 365"/>
                <a:gd name="T7" fmla="*/ 136 h 447"/>
                <a:gd name="T8" fmla="*/ 340 w 365"/>
                <a:gd name="T9" fmla="*/ 65 h 447"/>
                <a:gd name="T10" fmla="*/ 340 w 365"/>
                <a:gd name="T11" fmla="*/ 65 h 447"/>
                <a:gd name="T12" fmla="*/ 272 w 365"/>
                <a:gd name="T13" fmla="*/ 42 h 447"/>
                <a:gd name="T14" fmla="*/ 173 w 365"/>
                <a:gd name="T15" fmla="*/ 49 h 447"/>
                <a:gd name="T16" fmla="*/ 144 w 365"/>
                <a:gd name="T17" fmla="*/ 13 h 447"/>
                <a:gd name="T18" fmla="*/ 121 w 365"/>
                <a:gd name="T19" fmla="*/ 8 h 447"/>
                <a:gd name="T20" fmla="*/ 91 w 365"/>
                <a:gd name="T21" fmla="*/ 0 h 447"/>
                <a:gd name="T22" fmla="*/ 108 w 365"/>
                <a:gd name="T23" fmla="*/ 81 h 447"/>
                <a:gd name="T24" fmla="*/ 43 w 365"/>
                <a:gd name="T25" fmla="*/ 101 h 447"/>
                <a:gd name="T26" fmla="*/ 49 w 365"/>
                <a:gd name="T27" fmla="*/ 143 h 447"/>
                <a:gd name="T28" fmla="*/ 31 w 365"/>
                <a:gd name="T29" fmla="*/ 155 h 447"/>
                <a:gd name="T30" fmla="*/ 40 w 365"/>
                <a:gd name="T31" fmla="*/ 178 h 447"/>
                <a:gd name="T32" fmla="*/ 31 w 365"/>
                <a:gd name="T33" fmla="*/ 194 h 447"/>
                <a:gd name="T34" fmla="*/ 8 w 365"/>
                <a:gd name="T35" fmla="*/ 194 h 447"/>
                <a:gd name="T36" fmla="*/ 0 w 365"/>
                <a:gd name="T37" fmla="*/ 240 h 447"/>
                <a:gd name="T38" fmla="*/ 0 w 365"/>
                <a:gd name="T39" fmla="*/ 286 h 447"/>
                <a:gd name="T40" fmla="*/ 0 w 365"/>
                <a:gd name="T41" fmla="*/ 290 h 447"/>
                <a:gd name="T42" fmla="*/ 26 w 365"/>
                <a:gd name="T43" fmla="*/ 338 h 447"/>
                <a:gd name="T44" fmla="*/ 89 w 365"/>
                <a:gd name="T45" fmla="*/ 355 h 447"/>
                <a:gd name="T46" fmla="*/ 75 w 365"/>
                <a:gd name="T47" fmla="*/ 431 h 447"/>
                <a:gd name="T48" fmla="*/ 89 w 365"/>
                <a:gd name="T49" fmla="*/ 440 h 447"/>
                <a:gd name="T50" fmla="*/ 118 w 365"/>
                <a:gd name="T51" fmla="*/ 433 h 447"/>
                <a:gd name="T52" fmla="*/ 166 w 365"/>
                <a:gd name="T53" fmla="*/ 447 h 447"/>
                <a:gd name="T54" fmla="*/ 255 w 365"/>
                <a:gd name="T55" fmla="*/ 430 h 447"/>
                <a:gd name="T56" fmla="*/ 291 w 365"/>
                <a:gd name="T57" fmla="*/ 440 h 447"/>
                <a:gd name="T58" fmla="*/ 284 w 365"/>
                <a:gd name="T59" fmla="*/ 420 h 447"/>
                <a:gd name="T60" fmla="*/ 318 w 365"/>
                <a:gd name="T61" fmla="*/ 371 h 447"/>
                <a:gd name="T62" fmla="*/ 275 w 365"/>
                <a:gd name="T63" fmla="*/ 33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5" h="447">
                  <a:moveTo>
                    <a:pt x="275" y="333"/>
                  </a:moveTo>
                  <a:lnTo>
                    <a:pt x="246" y="284"/>
                  </a:lnTo>
                  <a:lnTo>
                    <a:pt x="365" y="240"/>
                  </a:lnTo>
                  <a:lnTo>
                    <a:pt x="334" y="136"/>
                  </a:lnTo>
                  <a:lnTo>
                    <a:pt x="340" y="65"/>
                  </a:lnTo>
                  <a:lnTo>
                    <a:pt x="340" y="65"/>
                  </a:lnTo>
                  <a:lnTo>
                    <a:pt x="272" y="42"/>
                  </a:lnTo>
                  <a:lnTo>
                    <a:pt x="173" y="49"/>
                  </a:lnTo>
                  <a:lnTo>
                    <a:pt x="144" y="13"/>
                  </a:lnTo>
                  <a:lnTo>
                    <a:pt x="121" y="8"/>
                  </a:lnTo>
                  <a:lnTo>
                    <a:pt x="91" y="0"/>
                  </a:lnTo>
                  <a:lnTo>
                    <a:pt x="108" y="81"/>
                  </a:lnTo>
                  <a:lnTo>
                    <a:pt x="43" y="101"/>
                  </a:lnTo>
                  <a:lnTo>
                    <a:pt x="49" y="143"/>
                  </a:lnTo>
                  <a:lnTo>
                    <a:pt x="31" y="155"/>
                  </a:lnTo>
                  <a:lnTo>
                    <a:pt x="40" y="178"/>
                  </a:lnTo>
                  <a:lnTo>
                    <a:pt x="31" y="194"/>
                  </a:lnTo>
                  <a:lnTo>
                    <a:pt x="8" y="194"/>
                  </a:lnTo>
                  <a:lnTo>
                    <a:pt x="0" y="240"/>
                  </a:lnTo>
                  <a:lnTo>
                    <a:pt x="0" y="286"/>
                  </a:lnTo>
                  <a:lnTo>
                    <a:pt x="0" y="290"/>
                  </a:lnTo>
                  <a:lnTo>
                    <a:pt x="26" y="338"/>
                  </a:lnTo>
                  <a:lnTo>
                    <a:pt x="89" y="355"/>
                  </a:lnTo>
                  <a:lnTo>
                    <a:pt x="75" y="431"/>
                  </a:lnTo>
                  <a:lnTo>
                    <a:pt x="89" y="440"/>
                  </a:lnTo>
                  <a:lnTo>
                    <a:pt x="118" y="433"/>
                  </a:lnTo>
                  <a:lnTo>
                    <a:pt x="166" y="447"/>
                  </a:lnTo>
                  <a:lnTo>
                    <a:pt x="255" y="430"/>
                  </a:lnTo>
                  <a:lnTo>
                    <a:pt x="291" y="440"/>
                  </a:lnTo>
                  <a:lnTo>
                    <a:pt x="284" y="420"/>
                  </a:lnTo>
                  <a:lnTo>
                    <a:pt x="318" y="371"/>
                  </a:lnTo>
                  <a:lnTo>
                    <a:pt x="275" y="3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1" name="Freeform 250">
              <a:extLst>
                <a:ext uri="{FF2B5EF4-FFF2-40B4-BE49-F238E27FC236}">
                  <a16:creationId xmlns:a16="http://schemas.microsoft.com/office/drawing/2014/main" id="{745F12BE-3506-1FCA-79C0-EB9CFAB06727}"/>
                </a:ext>
              </a:extLst>
            </p:cNvPr>
            <p:cNvSpPr>
              <a:spLocks/>
            </p:cNvSpPr>
            <p:nvPr/>
          </p:nvSpPr>
          <p:spPr bwMode="auto">
            <a:xfrm>
              <a:off x="-3922713" y="1871663"/>
              <a:ext cx="466725" cy="541338"/>
            </a:xfrm>
            <a:custGeom>
              <a:avLst/>
              <a:gdLst>
                <a:gd name="T0" fmla="*/ 264 w 880"/>
                <a:gd name="T1" fmla="*/ 897 h 1022"/>
                <a:gd name="T2" fmla="*/ 291 w 880"/>
                <a:gd name="T3" fmla="*/ 875 h 1022"/>
                <a:gd name="T4" fmla="*/ 271 w 880"/>
                <a:gd name="T5" fmla="*/ 819 h 1022"/>
                <a:gd name="T6" fmla="*/ 301 w 880"/>
                <a:gd name="T7" fmla="*/ 770 h 1022"/>
                <a:gd name="T8" fmla="*/ 270 w 880"/>
                <a:gd name="T9" fmla="*/ 744 h 1022"/>
                <a:gd name="T10" fmla="*/ 264 w 880"/>
                <a:gd name="T11" fmla="*/ 607 h 1022"/>
                <a:gd name="T12" fmla="*/ 311 w 880"/>
                <a:gd name="T13" fmla="*/ 593 h 1022"/>
                <a:gd name="T14" fmla="*/ 336 w 880"/>
                <a:gd name="T15" fmla="*/ 449 h 1022"/>
                <a:gd name="T16" fmla="*/ 366 w 880"/>
                <a:gd name="T17" fmla="*/ 417 h 1022"/>
                <a:gd name="T18" fmla="*/ 397 w 880"/>
                <a:gd name="T19" fmla="*/ 355 h 1022"/>
                <a:gd name="T20" fmla="*/ 389 w 880"/>
                <a:gd name="T21" fmla="*/ 326 h 1022"/>
                <a:gd name="T22" fmla="*/ 420 w 880"/>
                <a:gd name="T23" fmla="*/ 271 h 1022"/>
                <a:gd name="T24" fmla="*/ 443 w 880"/>
                <a:gd name="T25" fmla="*/ 278 h 1022"/>
                <a:gd name="T26" fmla="*/ 454 w 880"/>
                <a:gd name="T27" fmla="*/ 234 h 1022"/>
                <a:gd name="T28" fmla="*/ 515 w 880"/>
                <a:gd name="T29" fmla="*/ 247 h 1022"/>
                <a:gd name="T30" fmla="*/ 554 w 880"/>
                <a:gd name="T31" fmla="*/ 169 h 1022"/>
                <a:gd name="T32" fmla="*/ 609 w 880"/>
                <a:gd name="T33" fmla="*/ 219 h 1022"/>
                <a:gd name="T34" fmla="*/ 707 w 880"/>
                <a:gd name="T35" fmla="*/ 189 h 1022"/>
                <a:gd name="T36" fmla="*/ 715 w 880"/>
                <a:gd name="T37" fmla="*/ 113 h 1022"/>
                <a:gd name="T38" fmla="*/ 760 w 880"/>
                <a:gd name="T39" fmla="*/ 93 h 1022"/>
                <a:gd name="T40" fmla="*/ 806 w 880"/>
                <a:gd name="T41" fmla="*/ 126 h 1022"/>
                <a:gd name="T42" fmla="*/ 826 w 880"/>
                <a:gd name="T43" fmla="*/ 175 h 1022"/>
                <a:gd name="T44" fmla="*/ 880 w 880"/>
                <a:gd name="T45" fmla="*/ 119 h 1022"/>
                <a:gd name="T46" fmla="*/ 809 w 880"/>
                <a:gd name="T47" fmla="*/ 97 h 1022"/>
                <a:gd name="T48" fmla="*/ 868 w 880"/>
                <a:gd name="T49" fmla="*/ 67 h 1022"/>
                <a:gd name="T50" fmla="*/ 746 w 880"/>
                <a:gd name="T51" fmla="*/ 0 h 1022"/>
                <a:gd name="T52" fmla="*/ 551 w 880"/>
                <a:gd name="T53" fmla="*/ 68 h 1022"/>
                <a:gd name="T54" fmla="*/ 386 w 880"/>
                <a:gd name="T55" fmla="*/ 215 h 1022"/>
                <a:gd name="T56" fmla="*/ 236 w 880"/>
                <a:gd name="T57" fmla="*/ 541 h 1022"/>
                <a:gd name="T58" fmla="*/ 135 w 880"/>
                <a:gd name="T59" fmla="*/ 656 h 1022"/>
                <a:gd name="T60" fmla="*/ 0 w 880"/>
                <a:gd name="T61" fmla="*/ 738 h 1022"/>
                <a:gd name="T62" fmla="*/ 24 w 880"/>
                <a:gd name="T63" fmla="*/ 986 h 1022"/>
                <a:gd name="T64" fmla="*/ 101 w 880"/>
                <a:gd name="T65" fmla="*/ 1022 h 1022"/>
                <a:gd name="T66" fmla="*/ 225 w 880"/>
                <a:gd name="T67" fmla="*/ 923 h 1022"/>
                <a:gd name="T68" fmla="*/ 238 w 880"/>
                <a:gd name="T69" fmla="*/ 956 h 1022"/>
                <a:gd name="T70" fmla="*/ 271 w 880"/>
                <a:gd name="T71" fmla="*/ 956 h 1022"/>
                <a:gd name="T72" fmla="*/ 264 w 880"/>
                <a:gd name="T73" fmla="*/ 897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0" h="1022">
                  <a:moveTo>
                    <a:pt x="264" y="897"/>
                  </a:moveTo>
                  <a:lnTo>
                    <a:pt x="291" y="875"/>
                  </a:lnTo>
                  <a:lnTo>
                    <a:pt x="271" y="819"/>
                  </a:lnTo>
                  <a:lnTo>
                    <a:pt x="301" y="770"/>
                  </a:lnTo>
                  <a:lnTo>
                    <a:pt x="270" y="744"/>
                  </a:lnTo>
                  <a:lnTo>
                    <a:pt x="264" y="607"/>
                  </a:lnTo>
                  <a:lnTo>
                    <a:pt x="311" y="593"/>
                  </a:lnTo>
                  <a:lnTo>
                    <a:pt x="336" y="449"/>
                  </a:lnTo>
                  <a:lnTo>
                    <a:pt x="366" y="417"/>
                  </a:lnTo>
                  <a:lnTo>
                    <a:pt x="397" y="355"/>
                  </a:lnTo>
                  <a:lnTo>
                    <a:pt x="389" y="326"/>
                  </a:lnTo>
                  <a:lnTo>
                    <a:pt x="420" y="271"/>
                  </a:lnTo>
                  <a:lnTo>
                    <a:pt x="443" y="278"/>
                  </a:lnTo>
                  <a:lnTo>
                    <a:pt x="454" y="234"/>
                  </a:lnTo>
                  <a:lnTo>
                    <a:pt x="515" y="247"/>
                  </a:lnTo>
                  <a:lnTo>
                    <a:pt x="554" y="169"/>
                  </a:lnTo>
                  <a:lnTo>
                    <a:pt x="609" y="219"/>
                  </a:lnTo>
                  <a:lnTo>
                    <a:pt x="707" y="189"/>
                  </a:lnTo>
                  <a:lnTo>
                    <a:pt x="715" y="113"/>
                  </a:lnTo>
                  <a:lnTo>
                    <a:pt x="760" y="93"/>
                  </a:lnTo>
                  <a:lnTo>
                    <a:pt x="806" y="126"/>
                  </a:lnTo>
                  <a:lnTo>
                    <a:pt x="826" y="175"/>
                  </a:lnTo>
                  <a:lnTo>
                    <a:pt x="880" y="119"/>
                  </a:lnTo>
                  <a:lnTo>
                    <a:pt x="809" y="97"/>
                  </a:lnTo>
                  <a:lnTo>
                    <a:pt x="868" y="67"/>
                  </a:lnTo>
                  <a:lnTo>
                    <a:pt x="746" y="0"/>
                  </a:lnTo>
                  <a:lnTo>
                    <a:pt x="551" y="68"/>
                  </a:lnTo>
                  <a:lnTo>
                    <a:pt x="386" y="215"/>
                  </a:lnTo>
                  <a:lnTo>
                    <a:pt x="236" y="541"/>
                  </a:lnTo>
                  <a:lnTo>
                    <a:pt x="135" y="656"/>
                  </a:lnTo>
                  <a:lnTo>
                    <a:pt x="0" y="738"/>
                  </a:lnTo>
                  <a:lnTo>
                    <a:pt x="24" y="986"/>
                  </a:lnTo>
                  <a:lnTo>
                    <a:pt x="101" y="1022"/>
                  </a:lnTo>
                  <a:lnTo>
                    <a:pt x="225" y="923"/>
                  </a:lnTo>
                  <a:lnTo>
                    <a:pt x="238" y="956"/>
                  </a:lnTo>
                  <a:lnTo>
                    <a:pt x="271" y="956"/>
                  </a:lnTo>
                  <a:lnTo>
                    <a:pt x="264" y="897"/>
                  </a:lnTo>
                  <a:close/>
                </a:path>
              </a:pathLst>
            </a:custGeom>
            <a:solidFill>
              <a:schemeClr val="bg1">
                <a:lumMod val="95000"/>
              </a:schemeClr>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2" name="Freeform 251">
              <a:extLst>
                <a:ext uri="{FF2B5EF4-FFF2-40B4-BE49-F238E27FC236}">
                  <a16:creationId xmlns:a16="http://schemas.microsoft.com/office/drawing/2014/main" id="{9BEC8B67-1FB9-1BF6-91BC-417553B15B9A}"/>
                </a:ext>
              </a:extLst>
            </p:cNvPr>
            <p:cNvSpPr>
              <a:spLocks/>
            </p:cNvSpPr>
            <p:nvPr/>
          </p:nvSpPr>
          <p:spPr bwMode="auto">
            <a:xfrm>
              <a:off x="-3795713" y="1976438"/>
              <a:ext cx="234950" cy="527050"/>
            </a:xfrm>
            <a:custGeom>
              <a:avLst/>
              <a:gdLst>
                <a:gd name="T0" fmla="*/ 410 w 446"/>
                <a:gd name="T1" fmla="*/ 116 h 996"/>
                <a:gd name="T2" fmla="*/ 395 w 446"/>
                <a:gd name="T3" fmla="*/ 61 h 996"/>
                <a:gd name="T4" fmla="*/ 346 w 446"/>
                <a:gd name="T5" fmla="*/ 38 h 996"/>
                <a:gd name="T6" fmla="*/ 303 w 446"/>
                <a:gd name="T7" fmla="*/ 0 h 996"/>
                <a:gd name="T8" fmla="*/ 277 w 446"/>
                <a:gd name="T9" fmla="*/ 51 h 996"/>
                <a:gd name="T10" fmla="*/ 216 w 446"/>
                <a:gd name="T11" fmla="*/ 38 h 996"/>
                <a:gd name="T12" fmla="*/ 205 w 446"/>
                <a:gd name="T13" fmla="*/ 82 h 996"/>
                <a:gd name="T14" fmla="*/ 182 w 446"/>
                <a:gd name="T15" fmla="*/ 75 h 996"/>
                <a:gd name="T16" fmla="*/ 151 w 446"/>
                <a:gd name="T17" fmla="*/ 130 h 996"/>
                <a:gd name="T18" fmla="*/ 159 w 446"/>
                <a:gd name="T19" fmla="*/ 159 h 996"/>
                <a:gd name="T20" fmla="*/ 128 w 446"/>
                <a:gd name="T21" fmla="*/ 221 h 996"/>
                <a:gd name="T22" fmla="*/ 98 w 446"/>
                <a:gd name="T23" fmla="*/ 253 h 996"/>
                <a:gd name="T24" fmla="*/ 73 w 446"/>
                <a:gd name="T25" fmla="*/ 397 h 996"/>
                <a:gd name="T26" fmla="*/ 26 w 446"/>
                <a:gd name="T27" fmla="*/ 411 h 996"/>
                <a:gd name="T28" fmla="*/ 32 w 446"/>
                <a:gd name="T29" fmla="*/ 548 h 996"/>
                <a:gd name="T30" fmla="*/ 63 w 446"/>
                <a:gd name="T31" fmla="*/ 574 h 996"/>
                <a:gd name="T32" fmla="*/ 33 w 446"/>
                <a:gd name="T33" fmla="*/ 623 h 996"/>
                <a:gd name="T34" fmla="*/ 53 w 446"/>
                <a:gd name="T35" fmla="*/ 679 h 996"/>
                <a:gd name="T36" fmla="*/ 26 w 446"/>
                <a:gd name="T37" fmla="*/ 701 h 996"/>
                <a:gd name="T38" fmla="*/ 33 w 446"/>
                <a:gd name="T39" fmla="*/ 760 h 996"/>
                <a:gd name="T40" fmla="*/ 0 w 446"/>
                <a:gd name="T41" fmla="*/ 760 h 996"/>
                <a:gd name="T42" fmla="*/ 92 w 446"/>
                <a:gd name="T43" fmla="*/ 996 h 996"/>
                <a:gd name="T44" fmla="*/ 216 w 446"/>
                <a:gd name="T45" fmla="*/ 923 h 996"/>
                <a:gd name="T46" fmla="*/ 219 w 446"/>
                <a:gd name="T47" fmla="*/ 781 h 996"/>
                <a:gd name="T48" fmla="*/ 275 w 446"/>
                <a:gd name="T49" fmla="*/ 748 h 996"/>
                <a:gd name="T50" fmla="*/ 284 w 446"/>
                <a:gd name="T51" fmla="*/ 672 h 996"/>
                <a:gd name="T52" fmla="*/ 229 w 446"/>
                <a:gd name="T53" fmla="*/ 623 h 996"/>
                <a:gd name="T54" fmla="*/ 223 w 446"/>
                <a:gd name="T55" fmla="*/ 508 h 996"/>
                <a:gd name="T56" fmla="*/ 356 w 446"/>
                <a:gd name="T57" fmla="*/ 376 h 996"/>
                <a:gd name="T58" fmla="*/ 363 w 446"/>
                <a:gd name="T59" fmla="*/ 277 h 996"/>
                <a:gd name="T60" fmla="*/ 446 w 446"/>
                <a:gd name="T61" fmla="*/ 268 h 996"/>
                <a:gd name="T62" fmla="*/ 425 w 446"/>
                <a:gd name="T63" fmla="*/ 195 h 996"/>
                <a:gd name="T64" fmla="*/ 410 w 446"/>
                <a:gd name="T65" fmla="*/ 11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996">
                  <a:moveTo>
                    <a:pt x="410" y="116"/>
                  </a:moveTo>
                  <a:lnTo>
                    <a:pt x="395" y="61"/>
                  </a:lnTo>
                  <a:lnTo>
                    <a:pt x="346" y="38"/>
                  </a:lnTo>
                  <a:lnTo>
                    <a:pt x="303" y="0"/>
                  </a:lnTo>
                  <a:lnTo>
                    <a:pt x="277" y="51"/>
                  </a:lnTo>
                  <a:lnTo>
                    <a:pt x="216" y="38"/>
                  </a:lnTo>
                  <a:lnTo>
                    <a:pt x="205" y="82"/>
                  </a:lnTo>
                  <a:lnTo>
                    <a:pt x="182" y="75"/>
                  </a:lnTo>
                  <a:lnTo>
                    <a:pt x="151" y="130"/>
                  </a:lnTo>
                  <a:lnTo>
                    <a:pt x="159" y="159"/>
                  </a:lnTo>
                  <a:lnTo>
                    <a:pt x="128" y="221"/>
                  </a:lnTo>
                  <a:lnTo>
                    <a:pt x="98" y="253"/>
                  </a:lnTo>
                  <a:lnTo>
                    <a:pt x="73" y="397"/>
                  </a:lnTo>
                  <a:lnTo>
                    <a:pt x="26" y="411"/>
                  </a:lnTo>
                  <a:lnTo>
                    <a:pt x="32" y="548"/>
                  </a:lnTo>
                  <a:lnTo>
                    <a:pt x="63" y="574"/>
                  </a:lnTo>
                  <a:lnTo>
                    <a:pt x="33" y="623"/>
                  </a:lnTo>
                  <a:lnTo>
                    <a:pt x="53" y="679"/>
                  </a:lnTo>
                  <a:lnTo>
                    <a:pt x="26" y="701"/>
                  </a:lnTo>
                  <a:lnTo>
                    <a:pt x="33" y="760"/>
                  </a:lnTo>
                  <a:lnTo>
                    <a:pt x="0" y="760"/>
                  </a:lnTo>
                  <a:lnTo>
                    <a:pt x="92" y="996"/>
                  </a:lnTo>
                  <a:lnTo>
                    <a:pt x="216" y="923"/>
                  </a:lnTo>
                  <a:lnTo>
                    <a:pt x="219" y="781"/>
                  </a:lnTo>
                  <a:lnTo>
                    <a:pt x="275" y="748"/>
                  </a:lnTo>
                  <a:lnTo>
                    <a:pt x="284" y="672"/>
                  </a:lnTo>
                  <a:lnTo>
                    <a:pt x="229" y="623"/>
                  </a:lnTo>
                  <a:lnTo>
                    <a:pt x="223" y="508"/>
                  </a:lnTo>
                  <a:lnTo>
                    <a:pt x="356" y="376"/>
                  </a:lnTo>
                  <a:lnTo>
                    <a:pt x="363" y="277"/>
                  </a:lnTo>
                  <a:lnTo>
                    <a:pt x="446" y="268"/>
                  </a:lnTo>
                  <a:lnTo>
                    <a:pt x="425" y="195"/>
                  </a:lnTo>
                  <a:lnTo>
                    <a:pt x="410" y="1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3" name="Freeform 252">
              <a:extLst>
                <a:ext uri="{FF2B5EF4-FFF2-40B4-BE49-F238E27FC236}">
                  <a16:creationId xmlns:a16="http://schemas.microsoft.com/office/drawing/2014/main" id="{FEAE093C-6158-C17E-6637-4BA31C0DB176}"/>
                </a:ext>
              </a:extLst>
            </p:cNvPr>
            <p:cNvSpPr>
              <a:spLocks/>
            </p:cNvSpPr>
            <p:nvPr/>
          </p:nvSpPr>
          <p:spPr bwMode="auto">
            <a:xfrm>
              <a:off x="-3635375" y="1920876"/>
              <a:ext cx="227013" cy="415925"/>
            </a:xfrm>
            <a:custGeom>
              <a:avLst/>
              <a:gdLst>
                <a:gd name="T0" fmla="*/ 402 w 431"/>
                <a:gd name="T1" fmla="*/ 534 h 784"/>
                <a:gd name="T2" fmla="*/ 363 w 431"/>
                <a:gd name="T3" fmla="*/ 410 h 784"/>
                <a:gd name="T4" fmla="*/ 363 w 431"/>
                <a:gd name="T5" fmla="*/ 354 h 784"/>
                <a:gd name="T6" fmla="*/ 314 w 431"/>
                <a:gd name="T7" fmla="*/ 249 h 784"/>
                <a:gd name="T8" fmla="*/ 336 w 431"/>
                <a:gd name="T9" fmla="*/ 204 h 784"/>
                <a:gd name="T10" fmla="*/ 268 w 431"/>
                <a:gd name="T11" fmla="*/ 115 h 784"/>
                <a:gd name="T12" fmla="*/ 283 w 431"/>
                <a:gd name="T13" fmla="*/ 75 h 784"/>
                <a:gd name="T14" fmla="*/ 265 w 431"/>
                <a:gd name="T15" fmla="*/ 33 h 784"/>
                <a:gd name="T16" fmla="*/ 219 w 431"/>
                <a:gd name="T17" fmla="*/ 0 h 784"/>
                <a:gd name="T18" fmla="*/ 174 w 431"/>
                <a:gd name="T19" fmla="*/ 20 h 784"/>
                <a:gd name="T20" fmla="*/ 166 w 431"/>
                <a:gd name="T21" fmla="*/ 96 h 784"/>
                <a:gd name="T22" fmla="*/ 68 w 431"/>
                <a:gd name="T23" fmla="*/ 126 h 784"/>
                <a:gd name="T24" fmla="*/ 13 w 431"/>
                <a:gd name="T25" fmla="*/ 76 h 784"/>
                <a:gd name="T26" fmla="*/ 0 w 431"/>
                <a:gd name="T27" fmla="*/ 103 h 784"/>
                <a:gd name="T28" fmla="*/ 43 w 431"/>
                <a:gd name="T29" fmla="*/ 141 h 784"/>
                <a:gd name="T30" fmla="*/ 92 w 431"/>
                <a:gd name="T31" fmla="*/ 164 h 784"/>
                <a:gd name="T32" fmla="*/ 107 w 431"/>
                <a:gd name="T33" fmla="*/ 219 h 784"/>
                <a:gd name="T34" fmla="*/ 122 w 431"/>
                <a:gd name="T35" fmla="*/ 298 h 784"/>
                <a:gd name="T36" fmla="*/ 143 w 431"/>
                <a:gd name="T37" fmla="*/ 371 h 784"/>
                <a:gd name="T38" fmla="*/ 179 w 431"/>
                <a:gd name="T39" fmla="*/ 369 h 784"/>
                <a:gd name="T40" fmla="*/ 179 w 431"/>
                <a:gd name="T41" fmla="*/ 420 h 784"/>
                <a:gd name="T42" fmla="*/ 53 w 431"/>
                <a:gd name="T43" fmla="*/ 569 h 784"/>
                <a:gd name="T44" fmla="*/ 70 w 431"/>
                <a:gd name="T45" fmla="*/ 733 h 784"/>
                <a:gd name="T46" fmla="*/ 167 w 431"/>
                <a:gd name="T47" fmla="*/ 784 h 784"/>
                <a:gd name="T48" fmla="*/ 337 w 431"/>
                <a:gd name="T49" fmla="*/ 730 h 784"/>
                <a:gd name="T50" fmla="*/ 337 w 431"/>
                <a:gd name="T51" fmla="*/ 732 h 784"/>
                <a:gd name="T52" fmla="*/ 431 w 431"/>
                <a:gd name="T53" fmla="*/ 573 h 784"/>
                <a:gd name="T54" fmla="*/ 402 w 431"/>
                <a:gd name="T55" fmla="*/ 53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1" h="784">
                  <a:moveTo>
                    <a:pt x="402" y="534"/>
                  </a:moveTo>
                  <a:lnTo>
                    <a:pt x="363" y="410"/>
                  </a:lnTo>
                  <a:lnTo>
                    <a:pt x="363" y="354"/>
                  </a:lnTo>
                  <a:lnTo>
                    <a:pt x="314" y="249"/>
                  </a:lnTo>
                  <a:lnTo>
                    <a:pt x="336" y="204"/>
                  </a:lnTo>
                  <a:lnTo>
                    <a:pt x="268" y="115"/>
                  </a:lnTo>
                  <a:lnTo>
                    <a:pt x="283" y="75"/>
                  </a:lnTo>
                  <a:lnTo>
                    <a:pt x="265" y="33"/>
                  </a:lnTo>
                  <a:lnTo>
                    <a:pt x="219" y="0"/>
                  </a:lnTo>
                  <a:lnTo>
                    <a:pt x="174" y="20"/>
                  </a:lnTo>
                  <a:lnTo>
                    <a:pt x="166" y="96"/>
                  </a:lnTo>
                  <a:lnTo>
                    <a:pt x="68" y="126"/>
                  </a:lnTo>
                  <a:lnTo>
                    <a:pt x="13" y="76"/>
                  </a:lnTo>
                  <a:lnTo>
                    <a:pt x="0" y="103"/>
                  </a:lnTo>
                  <a:lnTo>
                    <a:pt x="43" y="141"/>
                  </a:lnTo>
                  <a:lnTo>
                    <a:pt x="92" y="164"/>
                  </a:lnTo>
                  <a:lnTo>
                    <a:pt x="107" y="219"/>
                  </a:lnTo>
                  <a:lnTo>
                    <a:pt x="122" y="298"/>
                  </a:lnTo>
                  <a:lnTo>
                    <a:pt x="143" y="371"/>
                  </a:lnTo>
                  <a:lnTo>
                    <a:pt x="179" y="369"/>
                  </a:lnTo>
                  <a:lnTo>
                    <a:pt x="179" y="420"/>
                  </a:lnTo>
                  <a:lnTo>
                    <a:pt x="53" y="569"/>
                  </a:lnTo>
                  <a:lnTo>
                    <a:pt x="70" y="733"/>
                  </a:lnTo>
                  <a:lnTo>
                    <a:pt x="167" y="784"/>
                  </a:lnTo>
                  <a:lnTo>
                    <a:pt x="337" y="730"/>
                  </a:lnTo>
                  <a:lnTo>
                    <a:pt x="337" y="732"/>
                  </a:lnTo>
                  <a:lnTo>
                    <a:pt x="431" y="573"/>
                  </a:lnTo>
                  <a:lnTo>
                    <a:pt x="402" y="5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4" name="Freeform 253">
              <a:extLst>
                <a:ext uri="{FF2B5EF4-FFF2-40B4-BE49-F238E27FC236}">
                  <a16:creationId xmlns:a16="http://schemas.microsoft.com/office/drawing/2014/main" id="{56EF7AD2-7D10-3D3F-0398-2CE9A27623D7}"/>
                </a:ext>
              </a:extLst>
            </p:cNvPr>
            <p:cNvSpPr>
              <a:spLocks/>
            </p:cNvSpPr>
            <p:nvPr/>
          </p:nvSpPr>
          <p:spPr bwMode="auto">
            <a:xfrm>
              <a:off x="-3581400" y="2463801"/>
              <a:ext cx="119063" cy="84138"/>
            </a:xfrm>
            <a:custGeom>
              <a:avLst/>
              <a:gdLst>
                <a:gd name="T0" fmla="*/ 101 w 225"/>
                <a:gd name="T1" fmla="*/ 6 h 160"/>
                <a:gd name="T2" fmla="*/ 35 w 225"/>
                <a:gd name="T3" fmla="*/ 0 h 160"/>
                <a:gd name="T4" fmla="*/ 0 w 225"/>
                <a:gd name="T5" fmla="*/ 23 h 160"/>
                <a:gd name="T6" fmla="*/ 0 w 225"/>
                <a:gd name="T7" fmla="*/ 30 h 160"/>
                <a:gd name="T8" fmla="*/ 65 w 225"/>
                <a:gd name="T9" fmla="*/ 82 h 160"/>
                <a:gd name="T10" fmla="*/ 67 w 225"/>
                <a:gd name="T11" fmla="*/ 111 h 160"/>
                <a:gd name="T12" fmla="*/ 61 w 225"/>
                <a:gd name="T13" fmla="*/ 111 h 160"/>
                <a:gd name="T14" fmla="*/ 108 w 225"/>
                <a:gd name="T15" fmla="*/ 160 h 160"/>
                <a:gd name="T16" fmla="*/ 192 w 225"/>
                <a:gd name="T17" fmla="*/ 120 h 160"/>
                <a:gd name="T18" fmla="*/ 225 w 225"/>
                <a:gd name="T19" fmla="*/ 43 h 160"/>
                <a:gd name="T20" fmla="*/ 157 w 225"/>
                <a:gd name="T21" fmla="*/ 9 h 160"/>
                <a:gd name="T22" fmla="*/ 101 w 225"/>
                <a:gd name="T23"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60">
                  <a:moveTo>
                    <a:pt x="101" y="6"/>
                  </a:moveTo>
                  <a:lnTo>
                    <a:pt x="35" y="0"/>
                  </a:lnTo>
                  <a:lnTo>
                    <a:pt x="0" y="23"/>
                  </a:lnTo>
                  <a:lnTo>
                    <a:pt x="0" y="30"/>
                  </a:lnTo>
                  <a:lnTo>
                    <a:pt x="65" y="82"/>
                  </a:lnTo>
                  <a:lnTo>
                    <a:pt x="67" y="111"/>
                  </a:lnTo>
                  <a:lnTo>
                    <a:pt x="61" y="111"/>
                  </a:lnTo>
                  <a:lnTo>
                    <a:pt x="108" y="160"/>
                  </a:lnTo>
                  <a:lnTo>
                    <a:pt x="192" y="120"/>
                  </a:lnTo>
                  <a:lnTo>
                    <a:pt x="225" y="43"/>
                  </a:lnTo>
                  <a:lnTo>
                    <a:pt x="157" y="9"/>
                  </a:lnTo>
                  <a:lnTo>
                    <a:pt x="101" y="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5" name="Freeform 254">
              <a:extLst>
                <a:ext uri="{FF2B5EF4-FFF2-40B4-BE49-F238E27FC236}">
                  <a16:creationId xmlns:a16="http://schemas.microsoft.com/office/drawing/2014/main" id="{839F49E0-26F0-941E-C20A-3C3B55FD3F1A}"/>
                </a:ext>
              </a:extLst>
            </p:cNvPr>
            <p:cNvSpPr>
              <a:spLocks/>
            </p:cNvSpPr>
            <p:nvPr/>
          </p:nvSpPr>
          <p:spPr bwMode="auto">
            <a:xfrm>
              <a:off x="-3548063" y="2351088"/>
              <a:ext cx="100013" cy="77788"/>
            </a:xfrm>
            <a:custGeom>
              <a:avLst/>
              <a:gdLst>
                <a:gd name="T0" fmla="*/ 147 w 188"/>
                <a:gd name="T1" fmla="*/ 147 h 147"/>
                <a:gd name="T2" fmla="*/ 188 w 188"/>
                <a:gd name="T3" fmla="*/ 134 h 147"/>
                <a:gd name="T4" fmla="*/ 182 w 188"/>
                <a:gd name="T5" fmla="*/ 107 h 147"/>
                <a:gd name="T6" fmla="*/ 166 w 188"/>
                <a:gd name="T7" fmla="*/ 5 h 147"/>
                <a:gd name="T8" fmla="*/ 165 w 188"/>
                <a:gd name="T9" fmla="*/ 6 h 147"/>
                <a:gd name="T10" fmla="*/ 55 w 188"/>
                <a:gd name="T11" fmla="*/ 0 h 147"/>
                <a:gd name="T12" fmla="*/ 0 w 188"/>
                <a:gd name="T13" fmla="*/ 32 h 147"/>
                <a:gd name="T14" fmla="*/ 13 w 188"/>
                <a:gd name="T15" fmla="*/ 83 h 147"/>
                <a:gd name="T16" fmla="*/ 46 w 188"/>
                <a:gd name="T17" fmla="*/ 85 h 147"/>
                <a:gd name="T18" fmla="*/ 46 w 188"/>
                <a:gd name="T19" fmla="*/ 114 h 147"/>
                <a:gd name="T20" fmla="*/ 101 w 188"/>
                <a:gd name="T21" fmla="*/ 107 h 147"/>
                <a:gd name="T22" fmla="*/ 147 w 188"/>
                <a:gd name="T2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147">
                  <a:moveTo>
                    <a:pt x="147" y="147"/>
                  </a:moveTo>
                  <a:lnTo>
                    <a:pt x="188" y="134"/>
                  </a:lnTo>
                  <a:lnTo>
                    <a:pt x="182" y="107"/>
                  </a:lnTo>
                  <a:lnTo>
                    <a:pt x="166" y="5"/>
                  </a:lnTo>
                  <a:lnTo>
                    <a:pt x="165" y="6"/>
                  </a:lnTo>
                  <a:lnTo>
                    <a:pt x="55" y="0"/>
                  </a:lnTo>
                  <a:lnTo>
                    <a:pt x="0" y="32"/>
                  </a:lnTo>
                  <a:lnTo>
                    <a:pt x="13" y="83"/>
                  </a:lnTo>
                  <a:lnTo>
                    <a:pt x="46" y="85"/>
                  </a:lnTo>
                  <a:lnTo>
                    <a:pt x="46" y="114"/>
                  </a:lnTo>
                  <a:lnTo>
                    <a:pt x="101" y="107"/>
                  </a:lnTo>
                  <a:lnTo>
                    <a:pt x="147" y="1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6" name="Freeform 255">
              <a:extLst>
                <a:ext uri="{FF2B5EF4-FFF2-40B4-BE49-F238E27FC236}">
                  <a16:creationId xmlns:a16="http://schemas.microsoft.com/office/drawing/2014/main" id="{F5BDFAF9-355D-1A08-B273-EC94EDB34821}"/>
                </a:ext>
              </a:extLst>
            </p:cNvPr>
            <p:cNvSpPr>
              <a:spLocks/>
            </p:cNvSpPr>
            <p:nvPr/>
          </p:nvSpPr>
          <p:spPr bwMode="auto">
            <a:xfrm>
              <a:off x="-3581400" y="2408238"/>
              <a:ext cx="141288" cy="77788"/>
            </a:xfrm>
            <a:custGeom>
              <a:avLst/>
              <a:gdLst>
                <a:gd name="T0" fmla="*/ 269 w 269"/>
                <a:gd name="T1" fmla="*/ 107 h 148"/>
                <a:gd name="T2" fmla="*/ 253 w 269"/>
                <a:gd name="T3" fmla="*/ 27 h 148"/>
                <a:gd name="T4" fmla="*/ 212 w 269"/>
                <a:gd name="T5" fmla="*/ 40 h 148"/>
                <a:gd name="T6" fmla="*/ 166 w 269"/>
                <a:gd name="T7" fmla="*/ 0 h 148"/>
                <a:gd name="T8" fmla="*/ 111 w 269"/>
                <a:gd name="T9" fmla="*/ 7 h 148"/>
                <a:gd name="T10" fmla="*/ 113 w 269"/>
                <a:gd name="T11" fmla="*/ 55 h 148"/>
                <a:gd name="T12" fmla="*/ 81 w 269"/>
                <a:gd name="T13" fmla="*/ 59 h 148"/>
                <a:gd name="T14" fmla="*/ 45 w 269"/>
                <a:gd name="T15" fmla="*/ 17 h 148"/>
                <a:gd name="T16" fmla="*/ 0 w 269"/>
                <a:gd name="T17" fmla="*/ 68 h 148"/>
                <a:gd name="T18" fmla="*/ 0 w 269"/>
                <a:gd name="T19" fmla="*/ 128 h 148"/>
                <a:gd name="T20" fmla="*/ 35 w 269"/>
                <a:gd name="T21" fmla="*/ 105 h 148"/>
                <a:gd name="T22" fmla="*/ 101 w 269"/>
                <a:gd name="T23" fmla="*/ 111 h 148"/>
                <a:gd name="T24" fmla="*/ 157 w 269"/>
                <a:gd name="T25" fmla="*/ 114 h 148"/>
                <a:gd name="T26" fmla="*/ 225 w 269"/>
                <a:gd name="T27" fmla="*/ 148 h 148"/>
                <a:gd name="T28" fmla="*/ 227 w 269"/>
                <a:gd name="T29" fmla="*/ 146 h 148"/>
                <a:gd name="T30" fmla="*/ 269 w 269"/>
                <a:gd name="T31" fmla="*/ 10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148">
                  <a:moveTo>
                    <a:pt x="269" y="107"/>
                  </a:moveTo>
                  <a:lnTo>
                    <a:pt x="253" y="27"/>
                  </a:lnTo>
                  <a:lnTo>
                    <a:pt x="212" y="40"/>
                  </a:lnTo>
                  <a:lnTo>
                    <a:pt x="166" y="0"/>
                  </a:lnTo>
                  <a:lnTo>
                    <a:pt x="111" y="7"/>
                  </a:lnTo>
                  <a:lnTo>
                    <a:pt x="113" y="55"/>
                  </a:lnTo>
                  <a:lnTo>
                    <a:pt x="81" y="59"/>
                  </a:lnTo>
                  <a:lnTo>
                    <a:pt x="45" y="17"/>
                  </a:lnTo>
                  <a:lnTo>
                    <a:pt x="0" y="68"/>
                  </a:lnTo>
                  <a:lnTo>
                    <a:pt x="0" y="128"/>
                  </a:lnTo>
                  <a:lnTo>
                    <a:pt x="35" y="105"/>
                  </a:lnTo>
                  <a:lnTo>
                    <a:pt x="101" y="111"/>
                  </a:lnTo>
                  <a:lnTo>
                    <a:pt x="157" y="114"/>
                  </a:lnTo>
                  <a:lnTo>
                    <a:pt x="225" y="148"/>
                  </a:lnTo>
                  <a:lnTo>
                    <a:pt x="227" y="146"/>
                  </a:lnTo>
                  <a:lnTo>
                    <a:pt x="269" y="1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7" name="Freeform 256">
              <a:extLst>
                <a:ext uri="{FF2B5EF4-FFF2-40B4-BE49-F238E27FC236}">
                  <a16:creationId xmlns:a16="http://schemas.microsoft.com/office/drawing/2014/main" id="{696A196D-9AD1-6FDC-634F-9F3311431AEB}"/>
                </a:ext>
              </a:extLst>
            </p:cNvPr>
            <p:cNvSpPr>
              <a:spLocks/>
            </p:cNvSpPr>
            <p:nvPr/>
          </p:nvSpPr>
          <p:spPr bwMode="auto">
            <a:xfrm>
              <a:off x="-3738563" y="3019426"/>
              <a:ext cx="68263" cy="44450"/>
            </a:xfrm>
            <a:custGeom>
              <a:avLst/>
              <a:gdLst>
                <a:gd name="T0" fmla="*/ 0 w 130"/>
                <a:gd name="T1" fmla="*/ 10 h 82"/>
                <a:gd name="T2" fmla="*/ 108 w 130"/>
                <a:gd name="T3" fmla="*/ 82 h 82"/>
                <a:gd name="T4" fmla="*/ 130 w 130"/>
                <a:gd name="T5" fmla="*/ 0 h 82"/>
                <a:gd name="T6" fmla="*/ 0 w 130"/>
                <a:gd name="T7" fmla="*/ 10 h 82"/>
              </a:gdLst>
              <a:ahLst/>
              <a:cxnLst>
                <a:cxn ang="0">
                  <a:pos x="T0" y="T1"/>
                </a:cxn>
                <a:cxn ang="0">
                  <a:pos x="T2" y="T3"/>
                </a:cxn>
                <a:cxn ang="0">
                  <a:pos x="T4" y="T5"/>
                </a:cxn>
                <a:cxn ang="0">
                  <a:pos x="T6" y="T7"/>
                </a:cxn>
              </a:cxnLst>
              <a:rect l="0" t="0" r="r" b="b"/>
              <a:pathLst>
                <a:path w="130" h="82">
                  <a:moveTo>
                    <a:pt x="0" y="10"/>
                  </a:moveTo>
                  <a:lnTo>
                    <a:pt x="108" y="82"/>
                  </a:lnTo>
                  <a:lnTo>
                    <a:pt x="130" y="0"/>
                  </a:lnTo>
                  <a:lnTo>
                    <a:pt x="0" y="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8" name="Freeform 257">
              <a:extLst>
                <a:ext uri="{FF2B5EF4-FFF2-40B4-BE49-F238E27FC236}">
                  <a16:creationId xmlns:a16="http://schemas.microsoft.com/office/drawing/2014/main" id="{BDC8624A-FAD1-61FF-779E-481AEA069747}"/>
                </a:ext>
              </a:extLst>
            </p:cNvPr>
            <p:cNvSpPr>
              <a:spLocks/>
            </p:cNvSpPr>
            <p:nvPr/>
          </p:nvSpPr>
          <p:spPr bwMode="auto">
            <a:xfrm>
              <a:off x="-3830638" y="2928938"/>
              <a:ext cx="26988" cy="68263"/>
            </a:xfrm>
            <a:custGeom>
              <a:avLst/>
              <a:gdLst>
                <a:gd name="T0" fmla="*/ 52 w 52"/>
                <a:gd name="T1" fmla="*/ 110 h 129"/>
                <a:gd name="T2" fmla="*/ 0 w 52"/>
                <a:gd name="T3" fmla="*/ 129 h 129"/>
                <a:gd name="T4" fmla="*/ 0 w 52"/>
                <a:gd name="T5" fmla="*/ 15 h 129"/>
                <a:gd name="T6" fmla="*/ 52 w 52"/>
                <a:gd name="T7" fmla="*/ 0 h 129"/>
                <a:gd name="T8" fmla="*/ 52 w 52"/>
                <a:gd name="T9" fmla="*/ 110 h 129"/>
              </a:gdLst>
              <a:ahLst/>
              <a:cxnLst>
                <a:cxn ang="0">
                  <a:pos x="T0" y="T1"/>
                </a:cxn>
                <a:cxn ang="0">
                  <a:pos x="T2" y="T3"/>
                </a:cxn>
                <a:cxn ang="0">
                  <a:pos x="T4" y="T5"/>
                </a:cxn>
                <a:cxn ang="0">
                  <a:pos x="T6" y="T7"/>
                </a:cxn>
                <a:cxn ang="0">
                  <a:pos x="T8" y="T9"/>
                </a:cxn>
              </a:cxnLst>
              <a:rect l="0" t="0" r="r" b="b"/>
              <a:pathLst>
                <a:path w="52" h="129">
                  <a:moveTo>
                    <a:pt x="52" y="110"/>
                  </a:moveTo>
                  <a:lnTo>
                    <a:pt x="0" y="129"/>
                  </a:lnTo>
                  <a:lnTo>
                    <a:pt x="0" y="15"/>
                  </a:lnTo>
                  <a:lnTo>
                    <a:pt x="52" y="0"/>
                  </a:lnTo>
                  <a:lnTo>
                    <a:pt x="52" y="1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9" name="Freeform 258">
              <a:extLst>
                <a:ext uri="{FF2B5EF4-FFF2-40B4-BE49-F238E27FC236}">
                  <a16:creationId xmlns:a16="http://schemas.microsoft.com/office/drawing/2014/main" id="{BD4FCFA7-4553-9906-8304-9D99F6E22CAF}"/>
                </a:ext>
              </a:extLst>
            </p:cNvPr>
            <p:cNvSpPr>
              <a:spLocks/>
            </p:cNvSpPr>
            <p:nvPr/>
          </p:nvSpPr>
          <p:spPr bwMode="auto">
            <a:xfrm>
              <a:off x="-3697288" y="3074988"/>
              <a:ext cx="12700" cy="11113"/>
            </a:xfrm>
            <a:custGeom>
              <a:avLst/>
              <a:gdLst>
                <a:gd name="T0" fmla="*/ 0 w 24"/>
                <a:gd name="T1" fmla="*/ 0 h 23"/>
                <a:gd name="T2" fmla="*/ 16 w 24"/>
                <a:gd name="T3" fmla="*/ 23 h 23"/>
                <a:gd name="T4" fmla="*/ 24 w 24"/>
                <a:gd name="T5" fmla="*/ 5 h 23"/>
                <a:gd name="T6" fmla="*/ 0 w 24"/>
                <a:gd name="T7" fmla="*/ 0 h 23"/>
              </a:gdLst>
              <a:ahLst/>
              <a:cxnLst>
                <a:cxn ang="0">
                  <a:pos x="T0" y="T1"/>
                </a:cxn>
                <a:cxn ang="0">
                  <a:pos x="T2" y="T3"/>
                </a:cxn>
                <a:cxn ang="0">
                  <a:pos x="T4" y="T5"/>
                </a:cxn>
                <a:cxn ang="0">
                  <a:pos x="T6" y="T7"/>
                </a:cxn>
              </a:cxnLst>
              <a:rect l="0" t="0" r="r" b="b"/>
              <a:pathLst>
                <a:path w="24" h="23">
                  <a:moveTo>
                    <a:pt x="0" y="0"/>
                  </a:moveTo>
                  <a:lnTo>
                    <a:pt x="16" y="23"/>
                  </a:lnTo>
                  <a:lnTo>
                    <a:pt x="24" y="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0" name="Freeform 259">
              <a:extLst>
                <a:ext uri="{FF2B5EF4-FFF2-40B4-BE49-F238E27FC236}">
                  <a16:creationId xmlns:a16="http://schemas.microsoft.com/office/drawing/2014/main" id="{F520CC3E-55A8-D1A2-A27A-78F3FEAF7D8A}"/>
                </a:ext>
              </a:extLst>
            </p:cNvPr>
            <p:cNvSpPr>
              <a:spLocks/>
            </p:cNvSpPr>
            <p:nvPr/>
          </p:nvSpPr>
          <p:spPr bwMode="auto">
            <a:xfrm>
              <a:off x="-3871913" y="2759076"/>
              <a:ext cx="266700" cy="263525"/>
            </a:xfrm>
            <a:custGeom>
              <a:avLst/>
              <a:gdLst>
                <a:gd name="T0" fmla="*/ 212 w 505"/>
                <a:gd name="T1" fmla="*/ 0 h 498"/>
                <a:gd name="T2" fmla="*/ 163 w 505"/>
                <a:gd name="T3" fmla="*/ 8 h 498"/>
                <a:gd name="T4" fmla="*/ 137 w 505"/>
                <a:gd name="T5" fmla="*/ 45 h 498"/>
                <a:gd name="T6" fmla="*/ 105 w 505"/>
                <a:gd name="T7" fmla="*/ 45 h 498"/>
                <a:gd name="T8" fmla="*/ 95 w 505"/>
                <a:gd name="T9" fmla="*/ 64 h 498"/>
                <a:gd name="T10" fmla="*/ 67 w 505"/>
                <a:gd name="T11" fmla="*/ 35 h 498"/>
                <a:gd name="T12" fmla="*/ 50 w 505"/>
                <a:gd name="T13" fmla="*/ 67 h 498"/>
                <a:gd name="T14" fmla="*/ 20 w 505"/>
                <a:gd name="T15" fmla="*/ 67 h 498"/>
                <a:gd name="T16" fmla="*/ 10 w 505"/>
                <a:gd name="T17" fmla="*/ 72 h 498"/>
                <a:gd name="T18" fmla="*/ 15 w 505"/>
                <a:gd name="T19" fmla="*/ 100 h 498"/>
                <a:gd name="T20" fmla="*/ 0 w 505"/>
                <a:gd name="T21" fmla="*/ 113 h 498"/>
                <a:gd name="T22" fmla="*/ 41 w 505"/>
                <a:gd name="T23" fmla="*/ 178 h 498"/>
                <a:gd name="T24" fmla="*/ 85 w 505"/>
                <a:gd name="T25" fmla="*/ 146 h 498"/>
                <a:gd name="T26" fmla="*/ 142 w 505"/>
                <a:gd name="T27" fmla="*/ 160 h 498"/>
                <a:gd name="T28" fmla="*/ 174 w 505"/>
                <a:gd name="T29" fmla="*/ 224 h 498"/>
                <a:gd name="T30" fmla="*/ 252 w 505"/>
                <a:gd name="T31" fmla="*/ 300 h 498"/>
                <a:gd name="T32" fmla="*/ 346 w 505"/>
                <a:gd name="T33" fmla="*/ 346 h 498"/>
                <a:gd name="T34" fmla="*/ 389 w 505"/>
                <a:gd name="T35" fmla="*/ 384 h 498"/>
                <a:gd name="T36" fmla="*/ 405 w 505"/>
                <a:gd name="T37" fmla="*/ 444 h 498"/>
                <a:gd name="T38" fmla="*/ 393 w 505"/>
                <a:gd name="T39" fmla="*/ 495 h 498"/>
                <a:gd name="T40" fmla="*/ 415 w 505"/>
                <a:gd name="T41" fmla="*/ 498 h 498"/>
                <a:gd name="T42" fmla="*/ 453 w 505"/>
                <a:gd name="T43" fmla="*/ 423 h 498"/>
                <a:gd name="T44" fmla="*/ 424 w 505"/>
                <a:gd name="T45" fmla="*/ 394 h 498"/>
                <a:gd name="T46" fmla="*/ 444 w 505"/>
                <a:gd name="T47" fmla="*/ 358 h 498"/>
                <a:gd name="T48" fmla="*/ 494 w 505"/>
                <a:gd name="T49" fmla="*/ 392 h 498"/>
                <a:gd name="T50" fmla="*/ 505 w 505"/>
                <a:gd name="T51" fmla="*/ 358 h 498"/>
                <a:gd name="T52" fmla="*/ 391 w 505"/>
                <a:gd name="T53" fmla="*/ 299 h 498"/>
                <a:gd name="T54" fmla="*/ 405 w 505"/>
                <a:gd name="T55" fmla="*/ 279 h 498"/>
                <a:gd name="T56" fmla="*/ 329 w 505"/>
                <a:gd name="T57" fmla="*/ 253 h 498"/>
                <a:gd name="T58" fmla="*/ 287 w 505"/>
                <a:gd name="T59" fmla="*/ 189 h 498"/>
                <a:gd name="T60" fmla="*/ 236 w 505"/>
                <a:gd name="T61" fmla="*/ 146 h 498"/>
                <a:gd name="T62" fmla="*/ 236 w 505"/>
                <a:gd name="T63" fmla="*/ 87 h 498"/>
                <a:gd name="T64" fmla="*/ 274 w 505"/>
                <a:gd name="T65" fmla="*/ 80 h 498"/>
                <a:gd name="T66" fmla="*/ 290 w 505"/>
                <a:gd name="T67" fmla="*/ 28 h 498"/>
                <a:gd name="T68" fmla="*/ 212 w 505"/>
                <a:gd name="T6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498">
                  <a:moveTo>
                    <a:pt x="212" y="0"/>
                  </a:moveTo>
                  <a:lnTo>
                    <a:pt x="163" y="8"/>
                  </a:lnTo>
                  <a:lnTo>
                    <a:pt x="137" y="45"/>
                  </a:lnTo>
                  <a:lnTo>
                    <a:pt x="105" y="45"/>
                  </a:lnTo>
                  <a:lnTo>
                    <a:pt x="95" y="64"/>
                  </a:lnTo>
                  <a:lnTo>
                    <a:pt x="67" y="35"/>
                  </a:lnTo>
                  <a:lnTo>
                    <a:pt x="50" y="67"/>
                  </a:lnTo>
                  <a:lnTo>
                    <a:pt x="20" y="67"/>
                  </a:lnTo>
                  <a:lnTo>
                    <a:pt x="10" y="72"/>
                  </a:lnTo>
                  <a:lnTo>
                    <a:pt x="15" y="100"/>
                  </a:lnTo>
                  <a:lnTo>
                    <a:pt x="0" y="113"/>
                  </a:lnTo>
                  <a:lnTo>
                    <a:pt x="41" y="178"/>
                  </a:lnTo>
                  <a:lnTo>
                    <a:pt x="85" y="146"/>
                  </a:lnTo>
                  <a:lnTo>
                    <a:pt x="142" y="160"/>
                  </a:lnTo>
                  <a:lnTo>
                    <a:pt x="174" y="224"/>
                  </a:lnTo>
                  <a:lnTo>
                    <a:pt x="252" y="300"/>
                  </a:lnTo>
                  <a:lnTo>
                    <a:pt x="346" y="346"/>
                  </a:lnTo>
                  <a:lnTo>
                    <a:pt x="389" y="384"/>
                  </a:lnTo>
                  <a:lnTo>
                    <a:pt x="405" y="444"/>
                  </a:lnTo>
                  <a:lnTo>
                    <a:pt x="393" y="495"/>
                  </a:lnTo>
                  <a:lnTo>
                    <a:pt x="415" y="498"/>
                  </a:lnTo>
                  <a:lnTo>
                    <a:pt x="453" y="423"/>
                  </a:lnTo>
                  <a:lnTo>
                    <a:pt x="424" y="394"/>
                  </a:lnTo>
                  <a:lnTo>
                    <a:pt x="444" y="358"/>
                  </a:lnTo>
                  <a:lnTo>
                    <a:pt x="494" y="392"/>
                  </a:lnTo>
                  <a:lnTo>
                    <a:pt x="505" y="358"/>
                  </a:lnTo>
                  <a:lnTo>
                    <a:pt x="391" y="299"/>
                  </a:lnTo>
                  <a:lnTo>
                    <a:pt x="405" y="279"/>
                  </a:lnTo>
                  <a:lnTo>
                    <a:pt x="329" y="253"/>
                  </a:lnTo>
                  <a:lnTo>
                    <a:pt x="287" y="189"/>
                  </a:lnTo>
                  <a:lnTo>
                    <a:pt x="236" y="146"/>
                  </a:lnTo>
                  <a:lnTo>
                    <a:pt x="236" y="87"/>
                  </a:lnTo>
                  <a:lnTo>
                    <a:pt x="274" y="80"/>
                  </a:lnTo>
                  <a:lnTo>
                    <a:pt x="290" y="28"/>
                  </a:lnTo>
                  <a:lnTo>
                    <a:pt x="212" y="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1" name="Freeform 260">
              <a:extLst>
                <a:ext uri="{FF2B5EF4-FFF2-40B4-BE49-F238E27FC236}">
                  <a16:creationId xmlns:a16="http://schemas.microsoft.com/office/drawing/2014/main" id="{F68CA35A-1BE1-DEEE-4058-A75FEC845B02}"/>
                </a:ext>
              </a:extLst>
            </p:cNvPr>
            <p:cNvSpPr>
              <a:spLocks/>
            </p:cNvSpPr>
            <p:nvPr/>
          </p:nvSpPr>
          <p:spPr bwMode="auto">
            <a:xfrm>
              <a:off x="-3721100" y="2782888"/>
              <a:ext cx="125413" cy="95250"/>
            </a:xfrm>
            <a:custGeom>
              <a:avLst/>
              <a:gdLst>
                <a:gd name="T0" fmla="*/ 89 w 236"/>
                <a:gd name="T1" fmla="*/ 58 h 179"/>
                <a:gd name="T2" fmla="*/ 112 w 236"/>
                <a:gd name="T3" fmla="*/ 61 h 179"/>
                <a:gd name="T4" fmla="*/ 167 w 236"/>
                <a:gd name="T5" fmla="*/ 61 h 179"/>
                <a:gd name="T6" fmla="*/ 219 w 236"/>
                <a:gd name="T7" fmla="*/ 72 h 179"/>
                <a:gd name="T8" fmla="*/ 236 w 236"/>
                <a:gd name="T9" fmla="*/ 61 h 179"/>
                <a:gd name="T10" fmla="*/ 219 w 236"/>
                <a:gd name="T11" fmla="*/ 26 h 179"/>
                <a:gd name="T12" fmla="*/ 197 w 236"/>
                <a:gd name="T13" fmla="*/ 33 h 179"/>
                <a:gd name="T14" fmla="*/ 148 w 236"/>
                <a:gd name="T15" fmla="*/ 13 h 179"/>
                <a:gd name="T16" fmla="*/ 114 w 236"/>
                <a:gd name="T17" fmla="*/ 0 h 179"/>
                <a:gd name="T18" fmla="*/ 79 w 236"/>
                <a:gd name="T19" fmla="*/ 19 h 179"/>
                <a:gd name="T20" fmla="*/ 56 w 236"/>
                <a:gd name="T21" fmla="*/ 45 h 179"/>
                <a:gd name="T22" fmla="*/ 0 w 236"/>
                <a:gd name="T23" fmla="*/ 52 h 179"/>
                <a:gd name="T24" fmla="*/ 8 w 236"/>
                <a:gd name="T25" fmla="*/ 79 h 179"/>
                <a:gd name="T26" fmla="*/ 47 w 236"/>
                <a:gd name="T27" fmla="*/ 59 h 179"/>
                <a:gd name="T28" fmla="*/ 78 w 236"/>
                <a:gd name="T29" fmla="*/ 124 h 179"/>
                <a:gd name="T30" fmla="*/ 158 w 236"/>
                <a:gd name="T31" fmla="*/ 179 h 179"/>
                <a:gd name="T32" fmla="*/ 95 w 236"/>
                <a:gd name="T33" fmla="*/ 81 h 179"/>
                <a:gd name="T34" fmla="*/ 89 w 236"/>
                <a:gd name="T35" fmla="*/ 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179">
                  <a:moveTo>
                    <a:pt x="89" y="58"/>
                  </a:moveTo>
                  <a:lnTo>
                    <a:pt x="112" y="61"/>
                  </a:lnTo>
                  <a:lnTo>
                    <a:pt x="167" y="61"/>
                  </a:lnTo>
                  <a:lnTo>
                    <a:pt x="219" y="72"/>
                  </a:lnTo>
                  <a:lnTo>
                    <a:pt x="236" y="61"/>
                  </a:lnTo>
                  <a:lnTo>
                    <a:pt x="219" y="26"/>
                  </a:lnTo>
                  <a:lnTo>
                    <a:pt x="197" y="33"/>
                  </a:lnTo>
                  <a:lnTo>
                    <a:pt x="148" y="13"/>
                  </a:lnTo>
                  <a:lnTo>
                    <a:pt x="114" y="0"/>
                  </a:lnTo>
                  <a:lnTo>
                    <a:pt x="79" y="19"/>
                  </a:lnTo>
                  <a:lnTo>
                    <a:pt x="56" y="45"/>
                  </a:lnTo>
                  <a:lnTo>
                    <a:pt x="0" y="52"/>
                  </a:lnTo>
                  <a:lnTo>
                    <a:pt x="8" y="79"/>
                  </a:lnTo>
                  <a:lnTo>
                    <a:pt x="47" y="59"/>
                  </a:lnTo>
                  <a:lnTo>
                    <a:pt x="78" y="124"/>
                  </a:lnTo>
                  <a:lnTo>
                    <a:pt x="158" y="179"/>
                  </a:lnTo>
                  <a:lnTo>
                    <a:pt x="95" y="81"/>
                  </a:lnTo>
                  <a:lnTo>
                    <a:pt x="89"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2" name="Freeform 261">
              <a:extLst>
                <a:ext uri="{FF2B5EF4-FFF2-40B4-BE49-F238E27FC236}">
                  <a16:creationId xmlns:a16="http://schemas.microsoft.com/office/drawing/2014/main" id="{21A1333D-B74E-7354-1E60-299014F63831}"/>
                </a:ext>
              </a:extLst>
            </p:cNvPr>
            <p:cNvSpPr>
              <a:spLocks/>
            </p:cNvSpPr>
            <p:nvPr/>
          </p:nvSpPr>
          <p:spPr bwMode="auto">
            <a:xfrm>
              <a:off x="-3810000" y="2701926"/>
              <a:ext cx="158750" cy="76200"/>
            </a:xfrm>
            <a:custGeom>
              <a:avLst/>
              <a:gdLst>
                <a:gd name="T0" fmla="*/ 284 w 301"/>
                <a:gd name="T1" fmla="*/ 123 h 144"/>
                <a:gd name="T2" fmla="*/ 275 w 301"/>
                <a:gd name="T3" fmla="*/ 72 h 144"/>
                <a:gd name="T4" fmla="*/ 301 w 301"/>
                <a:gd name="T5" fmla="*/ 72 h 144"/>
                <a:gd name="T6" fmla="*/ 301 w 301"/>
                <a:gd name="T7" fmla="*/ 22 h 144"/>
                <a:gd name="T8" fmla="*/ 219 w 301"/>
                <a:gd name="T9" fmla="*/ 0 h 144"/>
                <a:gd name="T10" fmla="*/ 199 w 301"/>
                <a:gd name="T11" fmla="*/ 22 h 144"/>
                <a:gd name="T12" fmla="*/ 159 w 301"/>
                <a:gd name="T13" fmla="*/ 15 h 144"/>
                <a:gd name="T14" fmla="*/ 127 w 301"/>
                <a:gd name="T15" fmla="*/ 61 h 144"/>
                <a:gd name="T16" fmla="*/ 134 w 301"/>
                <a:gd name="T17" fmla="*/ 81 h 144"/>
                <a:gd name="T18" fmla="*/ 98 w 301"/>
                <a:gd name="T19" fmla="*/ 71 h 144"/>
                <a:gd name="T20" fmla="*/ 9 w 301"/>
                <a:gd name="T21" fmla="*/ 88 h 144"/>
                <a:gd name="T22" fmla="*/ 7 w 301"/>
                <a:gd name="T23" fmla="*/ 87 h 144"/>
                <a:gd name="T24" fmla="*/ 0 w 301"/>
                <a:gd name="T25" fmla="*/ 108 h 144"/>
                <a:gd name="T26" fmla="*/ 43 w 301"/>
                <a:gd name="T27" fmla="*/ 118 h 144"/>
                <a:gd name="T28" fmla="*/ 45 w 301"/>
                <a:gd name="T29" fmla="*/ 116 h 144"/>
                <a:gd name="T30" fmla="*/ 94 w 301"/>
                <a:gd name="T31" fmla="*/ 108 h 144"/>
                <a:gd name="T32" fmla="*/ 172 w 301"/>
                <a:gd name="T33" fmla="*/ 136 h 144"/>
                <a:gd name="T34" fmla="*/ 170 w 301"/>
                <a:gd name="T35" fmla="*/ 140 h 144"/>
                <a:gd name="T36" fmla="*/ 212 w 301"/>
                <a:gd name="T37" fmla="*/ 144 h 144"/>
                <a:gd name="T38" fmla="*/ 284 w 301"/>
                <a:gd name="T39" fmla="*/ 1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1" h="144">
                  <a:moveTo>
                    <a:pt x="284" y="123"/>
                  </a:moveTo>
                  <a:lnTo>
                    <a:pt x="275" y="72"/>
                  </a:lnTo>
                  <a:lnTo>
                    <a:pt x="301" y="72"/>
                  </a:lnTo>
                  <a:lnTo>
                    <a:pt x="301" y="22"/>
                  </a:lnTo>
                  <a:lnTo>
                    <a:pt x="219" y="0"/>
                  </a:lnTo>
                  <a:lnTo>
                    <a:pt x="199" y="22"/>
                  </a:lnTo>
                  <a:lnTo>
                    <a:pt x="159" y="15"/>
                  </a:lnTo>
                  <a:lnTo>
                    <a:pt x="127" y="61"/>
                  </a:lnTo>
                  <a:lnTo>
                    <a:pt x="134" y="81"/>
                  </a:lnTo>
                  <a:lnTo>
                    <a:pt x="98" y="71"/>
                  </a:lnTo>
                  <a:lnTo>
                    <a:pt x="9" y="88"/>
                  </a:lnTo>
                  <a:lnTo>
                    <a:pt x="7" y="87"/>
                  </a:lnTo>
                  <a:lnTo>
                    <a:pt x="0" y="108"/>
                  </a:lnTo>
                  <a:lnTo>
                    <a:pt x="43" y="118"/>
                  </a:lnTo>
                  <a:lnTo>
                    <a:pt x="45" y="116"/>
                  </a:lnTo>
                  <a:lnTo>
                    <a:pt x="94" y="108"/>
                  </a:lnTo>
                  <a:lnTo>
                    <a:pt x="172" y="136"/>
                  </a:lnTo>
                  <a:lnTo>
                    <a:pt x="170" y="140"/>
                  </a:lnTo>
                  <a:lnTo>
                    <a:pt x="212" y="144"/>
                  </a:lnTo>
                  <a:lnTo>
                    <a:pt x="284" y="1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3" name="Freeform 262">
              <a:extLst>
                <a:ext uri="{FF2B5EF4-FFF2-40B4-BE49-F238E27FC236}">
                  <a16:creationId xmlns:a16="http://schemas.microsoft.com/office/drawing/2014/main" id="{5C86B408-4EDB-4F05-7145-A4C704B30D2F}"/>
                </a:ext>
              </a:extLst>
            </p:cNvPr>
            <p:cNvSpPr>
              <a:spLocks/>
            </p:cNvSpPr>
            <p:nvPr/>
          </p:nvSpPr>
          <p:spPr bwMode="auto">
            <a:xfrm>
              <a:off x="-3489325" y="3082926"/>
              <a:ext cx="69850" cy="20638"/>
            </a:xfrm>
            <a:custGeom>
              <a:avLst/>
              <a:gdLst>
                <a:gd name="T0" fmla="*/ 0 w 132"/>
                <a:gd name="T1" fmla="*/ 0 h 39"/>
                <a:gd name="T2" fmla="*/ 0 w 132"/>
                <a:gd name="T3" fmla="*/ 24 h 39"/>
                <a:gd name="T4" fmla="*/ 122 w 132"/>
                <a:gd name="T5" fmla="*/ 39 h 39"/>
                <a:gd name="T6" fmla="*/ 132 w 132"/>
                <a:gd name="T7" fmla="*/ 19 h 39"/>
                <a:gd name="T8" fmla="*/ 66 w 132"/>
                <a:gd name="T9" fmla="*/ 0 h 39"/>
                <a:gd name="T10" fmla="*/ 0 w 132"/>
                <a:gd name="T11" fmla="*/ 0 h 39"/>
              </a:gdLst>
              <a:ahLst/>
              <a:cxnLst>
                <a:cxn ang="0">
                  <a:pos x="T0" y="T1"/>
                </a:cxn>
                <a:cxn ang="0">
                  <a:pos x="T2" y="T3"/>
                </a:cxn>
                <a:cxn ang="0">
                  <a:pos x="T4" y="T5"/>
                </a:cxn>
                <a:cxn ang="0">
                  <a:pos x="T6" y="T7"/>
                </a:cxn>
                <a:cxn ang="0">
                  <a:pos x="T8" y="T9"/>
                </a:cxn>
                <a:cxn ang="0">
                  <a:pos x="T10" y="T11"/>
                </a:cxn>
              </a:cxnLst>
              <a:rect l="0" t="0" r="r" b="b"/>
              <a:pathLst>
                <a:path w="132" h="39">
                  <a:moveTo>
                    <a:pt x="0" y="0"/>
                  </a:moveTo>
                  <a:lnTo>
                    <a:pt x="0" y="24"/>
                  </a:lnTo>
                  <a:lnTo>
                    <a:pt x="122" y="39"/>
                  </a:lnTo>
                  <a:lnTo>
                    <a:pt x="132" y="19"/>
                  </a:lnTo>
                  <a:lnTo>
                    <a:pt x="66"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4" name="Freeform 263">
              <a:extLst>
                <a:ext uri="{FF2B5EF4-FFF2-40B4-BE49-F238E27FC236}">
                  <a16:creationId xmlns:a16="http://schemas.microsoft.com/office/drawing/2014/main" id="{6725C380-96C8-57A3-467A-86CFDF50898C}"/>
                </a:ext>
              </a:extLst>
            </p:cNvPr>
            <p:cNvSpPr>
              <a:spLocks/>
            </p:cNvSpPr>
            <p:nvPr/>
          </p:nvSpPr>
          <p:spPr bwMode="auto">
            <a:xfrm>
              <a:off x="-3560763" y="3000376"/>
              <a:ext cx="11113" cy="19050"/>
            </a:xfrm>
            <a:custGeom>
              <a:avLst/>
              <a:gdLst>
                <a:gd name="T0" fmla="*/ 8 w 21"/>
                <a:gd name="T1" fmla="*/ 0 h 36"/>
                <a:gd name="T2" fmla="*/ 0 w 21"/>
                <a:gd name="T3" fmla="*/ 36 h 36"/>
                <a:gd name="T4" fmla="*/ 21 w 21"/>
                <a:gd name="T5" fmla="*/ 36 h 36"/>
                <a:gd name="T6" fmla="*/ 8 w 21"/>
                <a:gd name="T7" fmla="*/ 0 h 36"/>
              </a:gdLst>
              <a:ahLst/>
              <a:cxnLst>
                <a:cxn ang="0">
                  <a:pos x="T0" y="T1"/>
                </a:cxn>
                <a:cxn ang="0">
                  <a:pos x="T2" y="T3"/>
                </a:cxn>
                <a:cxn ang="0">
                  <a:pos x="T4" y="T5"/>
                </a:cxn>
                <a:cxn ang="0">
                  <a:pos x="T6" y="T7"/>
                </a:cxn>
              </a:cxnLst>
              <a:rect l="0" t="0" r="r" b="b"/>
              <a:pathLst>
                <a:path w="21" h="36">
                  <a:moveTo>
                    <a:pt x="8" y="0"/>
                  </a:moveTo>
                  <a:lnTo>
                    <a:pt x="0" y="36"/>
                  </a:lnTo>
                  <a:lnTo>
                    <a:pt x="21" y="36"/>
                  </a:lnTo>
                  <a:lnTo>
                    <a:pt x="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5" name="Freeform 264">
              <a:extLst>
                <a:ext uri="{FF2B5EF4-FFF2-40B4-BE49-F238E27FC236}">
                  <a16:creationId xmlns:a16="http://schemas.microsoft.com/office/drawing/2014/main" id="{0CB92662-12BC-CD54-3F45-D9AB7B08D48D}"/>
                </a:ext>
              </a:extLst>
            </p:cNvPr>
            <p:cNvSpPr>
              <a:spLocks/>
            </p:cNvSpPr>
            <p:nvPr/>
          </p:nvSpPr>
          <p:spPr bwMode="auto">
            <a:xfrm>
              <a:off x="-3554413" y="3024188"/>
              <a:ext cx="4763" cy="7938"/>
            </a:xfrm>
            <a:custGeom>
              <a:avLst/>
              <a:gdLst>
                <a:gd name="T0" fmla="*/ 10 w 10"/>
                <a:gd name="T1" fmla="*/ 0 h 15"/>
                <a:gd name="T2" fmla="*/ 0 w 10"/>
                <a:gd name="T3" fmla="*/ 3 h 15"/>
                <a:gd name="T4" fmla="*/ 6 w 10"/>
                <a:gd name="T5" fmla="*/ 15 h 15"/>
                <a:gd name="T6" fmla="*/ 10 w 10"/>
                <a:gd name="T7" fmla="*/ 11 h 15"/>
                <a:gd name="T8" fmla="*/ 10 w 10"/>
                <a:gd name="T9" fmla="*/ 0 h 15"/>
              </a:gdLst>
              <a:ahLst/>
              <a:cxnLst>
                <a:cxn ang="0">
                  <a:pos x="T0" y="T1"/>
                </a:cxn>
                <a:cxn ang="0">
                  <a:pos x="T2" y="T3"/>
                </a:cxn>
                <a:cxn ang="0">
                  <a:pos x="T4" y="T5"/>
                </a:cxn>
                <a:cxn ang="0">
                  <a:pos x="T6" y="T7"/>
                </a:cxn>
                <a:cxn ang="0">
                  <a:pos x="T8" y="T9"/>
                </a:cxn>
              </a:cxnLst>
              <a:rect l="0" t="0" r="r" b="b"/>
              <a:pathLst>
                <a:path w="10" h="15">
                  <a:moveTo>
                    <a:pt x="10" y="0"/>
                  </a:moveTo>
                  <a:lnTo>
                    <a:pt x="0" y="3"/>
                  </a:lnTo>
                  <a:lnTo>
                    <a:pt x="6" y="15"/>
                  </a:lnTo>
                  <a:lnTo>
                    <a:pt x="10" y="11"/>
                  </a:lnTo>
                  <a:lnTo>
                    <a:pt x="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6" name="Freeform 265">
              <a:extLst>
                <a:ext uri="{FF2B5EF4-FFF2-40B4-BE49-F238E27FC236}">
                  <a16:creationId xmlns:a16="http://schemas.microsoft.com/office/drawing/2014/main" id="{76FB5E28-E4BB-63A0-5526-BA25C2D7D9AA}"/>
                </a:ext>
              </a:extLst>
            </p:cNvPr>
            <p:cNvSpPr>
              <a:spLocks/>
            </p:cNvSpPr>
            <p:nvPr/>
          </p:nvSpPr>
          <p:spPr bwMode="auto">
            <a:xfrm>
              <a:off x="-3581400" y="2968626"/>
              <a:ext cx="11113" cy="14288"/>
            </a:xfrm>
            <a:custGeom>
              <a:avLst/>
              <a:gdLst>
                <a:gd name="T0" fmla="*/ 0 w 22"/>
                <a:gd name="T1" fmla="*/ 0 h 27"/>
                <a:gd name="T2" fmla="*/ 15 w 22"/>
                <a:gd name="T3" fmla="*/ 27 h 27"/>
                <a:gd name="T4" fmla="*/ 22 w 22"/>
                <a:gd name="T5" fmla="*/ 20 h 27"/>
                <a:gd name="T6" fmla="*/ 10 w 22"/>
                <a:gd name="T7" fmla="*/ 0 h 27"/>
                <a:gd name="T8" fmla="*/ 0 w 22"/>
                <a:gd name="T9" fmla="*/ 0 h 27"/>
              </a:gdLst>
              <a:ahLst/>
              <a:cxnLst>
                <a:cxn ang="0">
                  <a:pos x="T0" y="T1"/>
                </a:cxn>
                <a:cxn ang="0">
                  <a:pos x="T2" y="T3"/>
                </a:cxn>
                <a:cxn ang="0">
                  <a:pos x="T4" y="T5"/>
                </a:cxn>
                <a:cxn ang="0">
                  <a:pos x="T6" y="T7"/>
                </a:cxn>
                <a:cxn ang="0">
                  <a:pos x="T8" y="T9"/>
                </a:cxn>
              </a:cxnLst>
              <a:rect l="0" t="0" r="r" b="b"/>
              <a:pathLst>
                <a:path w="22" h="27">
                  <a:moveTo>
                    <a:pt x="0" y="0"/>
                  </a:moveTo>
                  <a:lnTo>
                    <a:pt x="15" y="27"/>
                  </a:lnTo>
                  <a:lnTo>
                    <a:pt x="22" y="20"/>
                  </a:lnTo>
                  <a:lnTo>
                    <a:pt x="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7" name="Freeform 266">
              <a:extLst>
                <a:ext uri="{FF2B5EF4-FFF2-40B4-BE49-F238E27FC236}">
                  <a16:creationId xmlns:a16="http://schemas.microsoft.com/office/drawing/2014/main" id="{F40833DA-57B0-5799-30E5-ADABDBDA0CF8}"/>
                </a:ext>
              </a:extLst>
            </p:cNvPr>
            <p:cNvSpPr>
              <a:spLocks/>
            </p:cNvSpPr>
            <p:nvPr/>
          </p:nvSpPr>
          <p:spPr bwMode="auto">
            <a:xfrm>
              <a:off x="-3492500" y="2987676"/>
              <a:ext cx="33338" cy="36513"/>
            </a:xfrm>
            <a:custGeom>
              <a:avLst/>
              <a:gdLst>
                <a:gd name="T0" fmla="*/ 0 w 62"/>
                <a:gd name="T1" fmla="*/ 0 h 69"/>
                <a:gd name="T2" fmla="*/ 6 w 62"/>
                <a:gd name="T3" fmla="*/ 31 h 69"/>
                <a:gd name="T4" fmla="*/ 32 w 62"/>
                <a:gd name="T5" fmla="*/ 44 h 69"/>
                <a:gd name="T6" fmla="*/ 42 w 62"/>
                <a:gd name="T7" fmla="*/ 69 h 69"/>
                <a:gd name="T8" fmla="*/ 62 w 62"/>
                <a:gd name="T9" fmla="*/ 62 h 69"/>
                <a:gd name="T10" fmla="*/ 44 w 62"/>
                <a:gd name="T11" fmla="*/ 51 h 69"/>
                <a:gd name="T12" fmla="*/ 38 w 62"/>
                <a:gd name="T13" fmla="*/ 26 h 69"/>
                <a:gd name="T14" fmla="*/ 11 w 62"/>
                <a:gd name="T15" fmla="*/ 18 h 69"/>
                <a:gd name="T16" fmla="*/ 11 w 62"/>
                <a:gd name="T17" fmla="*/ 0 h 69"/>
                <a:gd name="T18" fmla="*/ 0 w 62"/>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9">
                  <a:moveTo>
                    <a:pt x="0" y="0"/>
                  </a:moveTo>
                  <a:lnTo>
                    <a:pt x="6" y="31"/>
                  </a:lnTo>
                  <a:lnTo>
                    <a:pt x="32" y="44"/>
                  </a:lnTo>
                  <a:lnTo>
                    <a:pt x="42" y="69"/>
                  </a:lnTo>
                  <a:lnTo>
                    <a:pt x="62" y="62"/>
                  </a:lnTo>
                  <a:lnTo>
                    <a:pt x="44" y="51"/>
                  </a:lnTo>
                  <a:lnTo>
                    <a:pt x="38" y="26"/>
                  </a:lnTo>
                  <a:lnTo>
                    <a:pt x="11" y="18"/>
                  </a:lnTo>
                  <a:lnTo>
                    <a:pt x="11"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8" name="Rectangle 267">
              <a:extLst>
                <a:ext uri="{FF2B5EF4-FFF2-40B4-BE49-F238E27FC236}">
                  <a16:creationId xmlns:a16="http://schemas.microsoft.com/office/drawing/2014/main" id="{B03498AE-0C2E-1A45-47DD-E156E25A6638}"/>
                </a:ext>
              </a:extLst>
            </p:cNvPr>
            <p:cNvSpPr>
              <a:spLocks noChangeArrowheads="1"/>
            </p:cNvSpPr>
            <p:nvPr/>
          </p:nvSpPr>
          <p:spPr bwMode="auto">
            <a:xfrm>
              <a:off x="-3451225" y="3041651"/>
              <a:ext cx="11113" cy="952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9" name="Freeform 268">
              <a:extLst>
                <a:ext uri="{FF2B5EF4-FFF2-40B4-BE49-F238E27FC236}">
                  <a16:creationId xmlns:a16="http://schemas.microsoft.com/office/drawing/2014/main" id="{A5A4FA62-C917-8CF9-5562-433FF1AAE82B}"/>
                </a:ext>
              </a:extLst>
            </p:cNvPr>
            <p:cNvSpPr>
              <a:spLocks/>
            </p:cNvSpPr>
            <p:nvPr/>
          </p:nvSpPr>
          <p:spPr bwMode="auto">
            <a:xfrm>
              <a:off x="-3395663" y="3063876"/>
              <a:ext cx="19050" cy="12700"/>
            </a:xfrm>
            <a:custGeom>
              <a:avLst/>
              <a:gdLst>
                <a:gd name="T0" fmla="*/ 0 w 35"/>
                <a:gd name="T1" fmla="*/ 13 h 26"/>
                <a:gd name="T2" fmla="*/ 10 w 35"/>
                <a:gd name="T3" fmla="*/ 26 h 26"/>
                <a:gd name="T4" fmla="*/ 35 w 35"/>
                <a:gd name="T5" fmla="*/ 0 h 26"/>
                <a:gd name="T6" fmla="*/ 0 w 35"/>
                <a:gd name="T7" fmla="*/ 13 h 26"/>
              </a:gdLst>
              <a:ahLst/>
              <a:cxnLst>
                <a:cxn ang="0">
                  <a:pos x="T0" y="T1"/>
                </a:cxn>
                <a:cxn ang="0">
                  <a:pos x="T2" y="T3"/>
                </a:cxn>
                <a:cxn ang="0">
                  <a:pos x="T4" y="T5"/>
                </a:cxn>
                <a:cxn ang="0">
                  <a:pos x="T6" y="T7"/>
                </a:cxn>
              </a:cxnLst>
              <a:rect l="0" t="0" r="r" b="b"/>
              <a:pathLst>
                <a:path w="35" h="26">
                  <a:moveTo>
                    <a:pt x="0" y="13"/>
                  </a:moveTo>
                  <a:lnTo>
                    <a:pt x="10" y="26"/>
                  </a:lnTo>
                  <a:lnTo>
                    <a:pt x="35" y="0"/>
                  </a:lnTo>
                  <a:lnTo>
                    <a:pt x="0"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0" name="Freeform 269">
              <a:extLst>
                <a:ext uri="{FF2B5EF4-FFF2-40B4-BE49-F238E27FC236}">
                  <a16:creationId xmlns:a16="http://schemas.microsoft.com/office/drawing/2014/main" id="{36FE547A-9CD2-DE09-197D-0204E0AB9C59}"/>
                </a:ext>
              </a:extLst>
            </p:cNvPr>
            <p:cNvSpPr>
              <a:spLocks/>
            </p:cNvSpPr>
            <p:nvPr/>
          </p:nvSpPr>
          <p:spPr bwMode="auto">
            <a:xfrm>
              <a:off x="-3408363" y="3076576"/>
              <a:ext cx="6350" cy="12700"/>
            </a:xfrm>
            <a:custGeom>
              <a:avLst/>
              <a:gdLst>
                <a:gd name="T0" fmla="*/ 11 w 11"/>
                <a:gd name="T1" fmla="*/ 0 h 22"/>
                <a:gd name="T2" fmla="*/ 11 w 11"/>
                <a:gd name="T3" fmla="*/ 22 h 22"/>
                <a:gd name="T4" fmla="*/ 0 w 11"/>
                <a:gd name="T5" fmla="*/ 18 h 22"/>
                <a:gd name="T6" fmla="*/ 11 w 11"/>
                <a:gd name="T7" fmla="*/ 0 h 22"/>
              </a:gdLst>
              <a:ahLst/>
              <a:cxnLst>
                <a:cxn ang="0">
                  <a:pos x="T0" y="T1"/>
                </a:cxn>
                <a:cxn ang="0">
                  <a:pos x="T2" y="T3"/>
                </a:cxn>
                <a:cxn ang="0">
                  <a:pos x="T4" y="T5"/>
                </a:cxn>
                <a:cxn ang="0">
                  <a:pos x="T6" y="T7"/>
                </a:cxn>
              </a:cxnLst>
              <a:rect l="0" t="0" r="r" b="b"/>
              <a:pathLst>
                <a:path w="11" h="22">
                  <a:moveTo>
                    <a:pt x="11" y="0"/>
                  </a:moveTo>
                  <a:lnTo>
                    <a:pt x="11" y="22"/>
                  </a:lnTo>
                  <a:lnTo>
                    <a:pt x="0" y="18"/>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1" name="Freeform 270">
              <a:extLst>
                <a:ext uri="{FF2B5EF4-FFF2-40B4-BE49-F238E27FC236}">
                  <a16:creationId xmlns:a16="http://schemas.microsoft.com/office/drawing/2014/main" id="{B6D65923-38AF-6B61-A818-6A694C2D3955}"/>
                </a:ext>
              </a:extLst>
            </p:cNvPr>
            <p:cNvSpPr>
              <a:spLocks/>
            </p:cNvSpPr>
            <p:nvPr/>
          </p:nvSpPr>
          <p:spPr bwMode="auto">
            <a:xfrm>
              <a:off x="-3471863" y="3051176"/>
              <a:ext cx="12700" cy="12700"/>
            </a:xfrm>
            <a:custGeom>
              <a:avLst/>
              <a:gdLst>
                <a:gd name="T0" fmla="*/ 0 w 25"/>
                <a:gd name="T1" fmla="*/ 14 h 24"/>
                <a:gd name="T2" fmla="*/ 8 w 25"/>
                <a:gd name="T3" fmla="*/ 24 h 24"/>
                <a:gd name="T4" fmla="*/ 25 w 25"/>
                <a:gd name="T5" fmla="*/ 14 h 24"/>
                <a:gd name="T6" fmla="*/ 12 w 25"/>
                <a:gd name="T7" fmla="*/ 0 h 24"/>
                <a:gd name="T8" fmla="*/ 0 w 25"/>
                <a:gd name="T9" fmla="*/ 14 h 24"/>
              </a:gdLst>
              <a:ahLst/>
              <a:cxnLst>
                <a:cxn ang="0">
                  <a:pos x="T0" y="T1"/>
                </a:cxn>
                <a:cxn ang="0">
                  <a:pos x="T2" y="T3"/>
                </a:cxn>
                <a:cxn ang="0">
                  <a:pos x="T4" y="T5"/>
                </a:cxn>
                <a:cxn ang="0">
                  <a:pos x="T6" y="T7"/>
                </a:cxn>
                <a:cxn ang="0">
                  <a:pos x="T8" y="T9"/>
                </a:cxn>
              </a:cxnLst>
              <a:rect l="0" t="0" r="r" b="b"/>
              <a:pathLst>
                <a:path w="25" h="24">
                  <a:moveTo>
                    <a:pt x="0" y="14"/>
                  </a:moveTo>
                  <a:lnTo>
                    <a:pt x="8" y="24"/>
                  </a:lnTo>
                  <a:lnTo>
                    <a:pt x="25" y="14"/>
                  </a:lnTo>
                  <a:lnTo>
                    <a:pt x="12"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2" name="Freeform 271">
              <a:extLst>
                <a:ext uri="{FF2B5EF4-FFF2-40B4-BE49-F238E27FC236}">
                  <a16:creationId xmlns:a16="http://schemas.microsoft.com/office/drawing/2014/main" id="{55DCF1CE-D1C3-21C3-E8FB-83109903C181}"/>
                </a:ext>
              </a:extLst>
            </p:cNvPr>
            <p:cNvSpPr>
              <a:spLocks/>
            </p:cNvSpPr>
            <p:nvPr/>
          </p:nvSpPr>
          <p:spPr bwMode="auto">
            <a:xfrm>
              <a:off x="-3425825" y="3024188"/>
              <a:ext cx="12700" cy="7938"/>
            </a:xfrm>
            <a:custGeom>
              <a:avLst/>
              <a:gdLst>
                <a:gd name="T0" fmla="*/ 0 w 25"/>
                <a:gd name="T1" fmla="*/ 8 h 15"/>
                <a:gd name="T2" fmla="*/ 17 w 25"/>
                <a:gd name="T3" fmla="*/ 15 h 15"/>
                <a:gd name="T4" fmla="*/ 25 w 25"/>
                <a:gd name="T5" fmla="*/ 8 h 15"/>
                <a:gd name="T6" fmla="*/ 8 w 25"/>
                <a:gd name="T7" fmla="*/ 0 h 15"/>
                <a:gd name="T8" fmla="*/ 0 w 25"/>
                <a:gd name="T9" fmla="*/ 8 h 15"/>
              </a:gdLst>
              <a:ahLst/>
              <a:cxnLst>
                <a:cxn ang="0">
                  <a:pos x="T0" y="T1"/>
                </a:cxn>
                <a:cxn ang="0">
                  <a:pos x="T2" y="T3"/>
                </a:cxn>
                <a:cxn ang="0">
                  <a:pos x="T4" y="T5"/>
                </a:cxn>
                <a:cxn ang="0">
                  <a:pos x="T6" y="T7"/>
                </a:cxn>
                <a:cxn ang="0">
                  <a:pos x="T8" y="T9"/>
                </a:cxn>
              </a:cxnLst>
              <a:rect l="0" t="0" r="r" b="b"/>
              <a:pathLst>
                <a:path w="25" h="15">
                  <a:moveTo>
                    <a:pt x="0" y="8"/>
                  </a:moveTo>
                  <a:lnTo>
                    <a:pt x="17" y="15"/>
                  </a:lnTo>
                  <a:lnTo>
                    <a:pt x="25" y="8"/>
                  </a:lnTo>
                  <a:lnTo>
                    <a:pt x="8"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3" name="Freeform 272">
              <a:extLst>
                <a:ext uri="{FF2B5EF4-FFF2-40B4-BE49-F238E27FC236}">
                  <a16:creationId xmlns:a16="http://schemas.microsoft.com/office/drawing/2014/main" id="{0D861362-7E1B-FA31-6595-CEC8EDD50854}"/>
                </a:ext>
              </a:extLst>
            </p:cNvPr>
            <p:cNvSpPr>
              <a:spLocks/>
            </p:cNvSpPr>
            <p:nvPr/>
          </p:nvSpPr>
          <p:spPr bwMode="auto">
            <a:xfrm>
              <a:off x="-3444875" y="2978151"/>
              <a:ext cx="22225" cy="15875"/>
            </a:xfrm>
            <a:custGeom>
              <a:avLst/>
              <a:gdLst>
                <a:gd name="T0" fmla="*/ 0 w 42"/>
                <a:gd name="T1" fmla="*/ 16 h 29"/>
                <a:gd name="T2" fmla="*/ 18 w 42"/>
                <a:gd name="T3" fmla="*/ 29 h 29"/>
                <a:gd name="T4" fmla="*/ 26 w 42"/>
                <a:gd name="T5" fmla="*/ 9 h 29"/>
                <a:gd name="T6" fmla="*/ 26 w 42"/>
                <a:gd name="T7" fmla="*/ 29 h 29"/>
                <a:gd name="T8" fmla="*/ 42 w 42"/>
                <a:gd name="T9" fmla="*/ 29 h 29"/>
                <a:gd name="T10" fmla="*/ 37 w 42"/>
                <a:gd name="T11" fmla="*/ 0 h 29"/>
                <a:gd name="T12" fmla="*/ 21 w 42"/>
                <a:gd name="T13" fmla="*/ 0 h 29"/>
                <a:gd name="T14" fmla="*/ 0 w 42"/>
                <a:gd name="T15" fmla="*/ 16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9">
                  <a:moveTo>
                    <a:pt x="0" y="16"/>
                  </a:moveTo>
                  <a:lnTo>
                    <a:pt x="18" y="29"/>
                  </a:lnTo>
                  <a:lnTo>
                    <a:pt x="26" y="9"/>
                  </a:lnTo>
                  <a:lnTo>
                    <a:pt x="26" y="29"/>
                  </a:lnTo>
                  <a:lnTo>
                    <a:pt x="42" y="29"/>
                  </a:lnTo>
                  <a:lnTo>
                    <a:pt x="37" y="0"/>
                  </a:lnTo>
                  <a:lnTo>
                    <a:pt x="21" y="0"/>
                  </a:lnTo>
                  <a:lnTo>
                    <a:pt x="0" y="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4" name="Freeform 273">
              <a:extLst>
                <a:ext uri="{FF2B5EF4-FFF2-40B4-BE49-F238E27FC236}">
                  <a16:creationId xmlns:a16="http://schemas.microsoft.com/office/drawing/2014/main" id="{B7714E4F-19F8-EC48-0C66-0144FDA791FC}"/>
                </a:ext>
              </a:extLst>
            </p:cNvPr>
            <p:cNvSpPr>
              <a:spLocks/>
            </p:cNvSpPr>
            <p:nvPr/>
          </p:nvSpPr>
          <p:spPr bwMode="auto">
            <a:xfrm>
              <a:off x="-3459163" y="2957513"/>
              <a:ext cx="7938" cy="11113"/>
            </a:xfrm>
            <a:custGeom>
              <a:avLst/>
              <a:gdLst>
                <a:gd name="T0" fmla="*/ 0 w 15"/>
                <a:gd name="T1" fmla="*/ 4 h 23"/>
                <a:gd name="T2" fmla="*/ 0 w 15"/>
                <a:gd name="T3" fmla="*/ 17 h 23"/>
                <a:gd name="T4" fmla="*/ 15 w 15"/>
                <a:gd name="T5" fmla="*/ 23 h 23"/>
                <a:gd name="T6" fmla="*/ 15 w 15"/>
                <a:gd name="T7" fmla="*/ 0 h 23"/>
                <a:gd name="T8" fmla="*/ 0 w 15"/>
                <a:gd name="T9" fmla="*/ 4 h 23"/>
              </a:gdLst>
              <a:ahLst/>
              <a:cxnLst>
                <a:cxn ang="0">
                  <a:pos x="T0" y="T1"/>
                </a:cxn>
                <a:cxn ang="0">
                  <a:pos x="T2" y="T3"/>
                </a:cxn>
                <a:cxn ang="0">
                  <a:pos x="T4" y="T5"/>
                </a:cxn>
                <a:cxn ang="0">
                  <a:pos x="T6" y="T7"/>
                </a:cxn>
                <a:cxn ang="0">
                  <a:pos x="T8" y="T9"/>
                </a:cxn>
              </a:cxnLst>
              <a:rect l="0" t="0" r="r" b="b"/>
              <a:pathLst>
                <a:path w="15" h="23">
                  <a:moveTo>
                    <a:pt x="0" y="4"/>
                  </a:moveTo>
                  <a:lnTo>
                    <a:pt x="0" y="17"/>
                  </a:lnTo>
                  <a:lnTo>
                    <a:pt x="15" y="23"/>
                  </a:lnTo>
                  <a:lnTo>
                    <a:pt x="15" y="0"/>
                  </a:lnTo>
                  <a:lnTo>
                    <a:pt x="0"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5" name="Freeform 274">
              <a:extLst>
                <a:ext uri="{FF2B5EF4-FFF2-40B4-BE49-F238E27FC236}">
                  <a16:creationId xmlns:a16="http://schemas.microsoft.com/office/drawing/2014/main" id="{D141ACBF-25EC-753E-9B3F-739055DCFBA6}"/>
                </a:ext>
              </a:extLst>
            </p:cNvPr>
            <p:cNvSpPr>
              <a:spLocks/>
            </p:cNvSpPr>
            <p:nvPr/>
          </p:nvSpPr>
          <p:spPr bwMode="auto">
            <a:xfrm>
              <a:off x="-3462338" y="3024188"/>
              <a:ext cx="15875" cy="11113"/>
            </a:xfrm>
            <a:custGeom>
              <a:avLst/>
              <a:gdLst>
                <a:gd name="T0" fmla="*/ 0 w 31"/>
                <a:gd name="T1" fmla="*/ 8 h 22"/>
                <a:gd name="T2" fmla="*/ 16 w 31"/>
                <a:gd name="T3" fmla="*/ 22 h 22"/>
                <a:gd name="T4" fmla="*/ 31 w 31"/>
                <a:gd name="T5" fmla="*/ 15 h 22"/>
                <a:gd name="T6" fmla="*/ 7 w 31"/>
                <a:gd name="T7" fmla="*/ 0 h 22"/>
                <a:gd name="T8" fmla="*/ 0 w 31"/>
                <a:gd name="T9" fmla="*/ 8 h 22"/>
              </a:gdLst>
              <a:ahLst/>
              <a:cxnLst>
                <a:cxn ang="0">
                  <a:pos x="T0" y="T1"/>
                </a:cxn>
                <a:cxn ang="0">
                  <a:pos x="T2" y="T3"/>
                </a:cxn>
                <a:cxn ang="0">
                  <a:pos x="T4" y="T5"/>
                </a:cxn>
                <a:cxn ang="0">
                  <a:pos x="T6" y="T7"/>
                </a:cxn>
                <a:cxn ang="0">
                  <a:pos x="T8" y="T9"/>
                </a:cxn>
              </a:cxnLst>
              <a:rect l="0" t="0" r="r" b="b"/>
              <a:pathLst>
                <a:path w="31" h="22">
                  <a:moveTo>
                    <a:pt x="0" y="8"/>
                  </a:moveTo>
                  <a:lnTo>
                    <a:pt x="16" y="22"/>
                  </a:lnTo>
                  <a:lnTo>
                    <a:pt x="31" y="15"/>
                  </a:lnTo>
                  <a:lnTo>
                    <a:pt x="7"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6" name="Freeform 275">
              <a:extLst>
                <a:ext uri="{FF2B5EF4-FFF2-40B4-BE49-F238E27FC236}">
                  <a16:creationId xmlns:a16="http://schemas.microsoft.com/office/drawing/2014/main" id="{B29F3AA0-68EF-4B76-6CF2-2476A6F4F51D}"/>
                </a:ext>
              </a:extLst>
            </p:cNvPr>
            <p:cNvSpPr>
              <a:spLocks/>
            </p:cNvSpPr>
            <p:nvPr/>
          </p:nvSpPr>
          <p:spPr bwMode="auto">
            <a:xfrm>
              <a:off x="-3565525" y="2906713"/>
              <a:ext cx="142875" cy="150813"/>
            </a:xfrm>
            <a:custGeom>
              <a:avLst/>
              <a:gdLst>
                <a:gd name="T0" fmla="*/ 248 w 269"/>
                <a:gd name="T1" fmla="*/ 0 h 285"/>
                <a:gd name="T2" fmla="*/ 248 w 269"/>
                <a:gd name="T3" fmla="*/ 23 h 285"/>
                <a:gd name="T4" fmla="*/ 216 w 269"/>
                <a:gd name="T5" fmla="*/ 27 h 285"/>
                <a:gd name="T6" fmla="*/ 154 w 269"/>
                <a:gd name="T7" fmla="*/ 32 h 285"/>
                <a:gd name="T8" fmla="*/ 53 w 269"/>
                <a:gd name="T9" fmla="*/ 56 h 285"/>
                <a:gd name="T10" fmla="*/ 21 w 269"/>
                <a:gd name="T11" fmla="*/ 94 h 285"/>
                <a:gd name="T12" fmla="*/ 0 w 269"/>
                <a:gd name="T13" fmla="*/ 134 h 285"/>
                <a:gd name="T14" fmla="*/ 13 w 269"/>
                <a:gd name="T15" fmla="*/ 150 h 285"/>
                <a:gd name="T16" fmla="*/ 50 w 269"/>
                <a:gd name="T17" fmla="*/ 189 h 285"/>
                <a:gd name="T18" fmla="*/ 43 w 269"/>
                <a:gd name="T19" fmla="*/ 231 h 285"/>
                <a:gd name="T20" fmla="*/ 86 w 269"/>
                <a:gd name="T21" fmla="*/ 277 h 285"/>
                <a:gd name="T22" fmla="*/ 132 w 269"/>
                <a:gd name="T23" fmla="*/ 285 h 285"/>
                <a:gd name="T24" fmla="*/ 119 w 269"/>
                <a:gd name="T25" fmla="*/ 244 h 285"/>
                <a:gd name="T26" fmla="*/ 145 w 269"/>
                <a:gd name="T27" fmla="*/ 244 h 285"/>
                <a:gd name="T28" fmla="*/ 144 w 269"/>
                <a:gd name="T29" fmla="*/ 215 h 285"/>
                <a:gd name="T30" fmla="*/ 167 w 269"/>
                <a:gd name="T31" fmla="*/ 218 h 285"/>
                <a:gd name="T32" fmla="*/ 112 w 269"/>
                <a:gd name="T33" fmla="*/ 150 h 285"/>
                <a:gd name="T34" fmla="*/ 128 w 269"/>
                <a:gd name="T35" fmla="*/ 134 h 285"/>
                <a:gd name="T36" fmla="*/ 98 w 269"/>
                <a:gd name="T37" fmla="*/ 75 h 285"/>
                <a:gd name="T38" fmla="*/ 137 w 269"/>
                <a:gd name="T39" fmla="*/ 101 h 285"/>
                <a:gd name="T40" fmla="*/ 165 w 269"/>
                <a:gd name="T41" fmla="*/ 91 h 285"/>
                <a:gd name="T42" fmla="*/ 141 w 269"/>
                <a:gd name="T43" fmla="*/ 60 h 285"/>
                <a:gd name="T44" fmla="*/ 239 w 269"/>
                <a:gd name="T45" fmla="*/ 50 h 285"/>
                <a:gd name="T46" fmla="*/ 245 w 269"/>
                <a:gd name="T47" fmla="*/ 62 h 285"/>
                <a:gd name="T48" fmla="*/ 269 w 269"/>
                <a:gd name="T49" fmla="*/ 10 h 285"/>
                <a:gd name="T50" fmla="*/ 248 w 269"/>
                <a:gd name="T5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285">
                  <a:moveTo>
                    <a:pt x="248" y="0"/>
                  </a:moveTo>
                  <a:lnTo>
                    <a:pt x="248" y="23"/>
                  </a:lnTo>
                  <a:lnTo>
                    <a:pt x="216" y="27"/>
                  </a:lnTo>
                  <a:lnTo>
                    <a:pt x="154" y="32"/>
                  </a:lnTo>
                  <a:lnTo>
                    <a:pt x="53" y="56"/>
                  </a:lnTo>
                  <a:lnTo>
                    <a:pt x="21" y="94"/>
                  </a:lnTo>
                  <a:lnTo>
                    <a:pt x="0" y="134"/>
                  </a:lnTo>
                  <a:lnTo>
                    <a:pt x="13" y="150"/>
                  </a:lnTo>
                  <a:lnTo>
                    <a:pt x="50" y="189"/>
                  </a:lnTo>
                  <a:lnTo>
                    <a:pt x="43" y="231"/>
                  </a:lnTo>
                  <a:lnTo>
                    <a:pt x="86" y="277"/>
                  </a:lnTo>
                  <a:lnTo>
                    <a:pt x="132" y="285"/>
                  </a:lnTo>
                  <a:lnTo>
                    <a:pt x="119" y="244"/>
                  </a:lnTo>
                  <a:lnTo>
                    <a:pt x="145" y="244"/>
                  </a:lnTo>
                  <a:lnTo>
                    <a:pt x="144" y="215"/>
                  </a:lnTo>
                  <a:lnTo>
                    <a:pt x="167" y="218"/>
                  </a:lnTo>
                  <a:lnTo>
                    <a:pt x="112" y="150"/>
                  </a:lnTo>
                  <a:lnTo>
                    <a:pt x="128" y="134"/>
                  </a:lnTo>
                  <a:lnTo>
                    <a:pt x="98" y="75"/>
                  </a:lnTo>
                  <a:lnTo>
                    <a:pt x="137" y="101"/>
                  </a:lnTo>
                  <a:lnTo>
                    <a:pt x="165" y="91"/>
                  </a:lnTo>
                  <a:lnTo>
                    <a:pt x="141" y="60"/>
                  </a:lnTo>
                  <a:lnTo>
                    <a:pt x="239" y="50"/>
                  </a:lnTo>
                  <a:lnTo>
                    <a:pt x="245" y="62"/>
                  </a:lnTo>
                  <a:lnTo>
                    <a:pt x="269" y="10"/>
                  </a:lnTo>
                  <a:lnTo>
                    <a:pt x="24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7" name="Freeform 276">
              <a:extLst>
                <a:ext uri="{FF2B5EF4-FFF2-40B4-BE49-F238E27FC236}">
                  <a16:creationId xmlns:a16="http://schemas.microsoft.com/office/drawing/2014/main" id="{15162B55-CEA3-0F7B-DABE-C95CA07196E1}"/>
                </a:ext>
              </a:extLst>
            </p:cNvPr>
            <p:cNvSpPr>
              <a:spLocks/>
            </p:cNvSpPr>
            <p:nvPr/>
          </p:nvSpPr>
          <p:spPr bwMode="auto">
            <a:xfrm>
              <a:off x="-3890963" y="2740026"/>
              <a:ext cx="103188" cy="57150"/>
            </a:xfrm>
            <a:custGeom>
              <a:avLst/>
              <a:gdLst>
                <a:gd name="T0" fmla="*/ 159 w 195"/>
                <a:gd name="T1" fmla="*/ 15 h 108"/>
                <a:gd name="T2" fmla="*/ 113 w 195"/>
                <a:gd name="T3" fmla="*/ 2 h 108"/>
                <a:gd name="T4" fmla="*/ 84 w 195"/>
                <a:gd name="T5" fmla="*/ 9 h 108"/>
                <a:gd name="T6" fmla="*/ 70 w 195"/>
                <a:gd name="T7" fmla="*/ 0 h 108"/>
                <a:gd name="T8" fmla="*/ 68 w 195"/>
                <a:gd name="T9" fmla="*/ 3 h 108"/>
                <a:gd name="T10" fmla="*/ 35 w 195"/>
                <a:gd name="T11" fmla="*/ 3 h 108"/>
                <a:gd name="T12" fmla="*/ 41 w 195"/>
                <a:gd name="T13" fmla="*/ 25 h 108"/>
                <a:gd name="T14" fmla="*/ 9 w 195"/>
                <a:gd name="T15" fmla="*/ 59 h 108"/>
                <a:gd name="T16" fmla="*/ 0 w 195"/>
                <a:gd name="T17" fmla="*/ 91 h 108"/>
                <a:gd name="T18" fmla="*/ 35 w 195"/>
                <a:gd name="T19" fmla="*/ 72 h 108"/>
                <a:gd name="T20" fmla="*/ 44 w 195"/>
                <a:gd name="T21" fmla="*/ 108 h 108"/>
                <a:gd name="T22" fmla="*/ 54 w 195"/>
                <a:gd name="T23" fmla="*/ 103 h 108"/>
                <a:gd name="T24" fmla="*/ 84 w 195"/>
                <a:gd name="T25" fmla="*/ 103 h 108"/>
                <a:gd name="T26" fmla="*/ 101 w 195"/>
                <a:gd name="T27" fmla="*/ 71 h 108"/>
                <a:gd name="T28" fmla="*/ 129 w 195"/>
                <a:gd name="T29" fmla="*/ 100 h 108"/>
                <a:gd name="T30" fmla="*/ 139 w 195"/>
                <a:gd name="T31" fmla="*/ 81 h 108"/>
                <a:gd name="T32" fmla="*/ 171 w 195"/>
                <a:gd name="T33" fmla="*/ 81 h 108"/>
                <a:gd name="T34" fmla="*/ 195 w 195"/>
                <a:gd name="T35" fmla="*/ 46 h 108"/>
                <a:gd name="T36" fmla="*/ 152 w 195"/>
                <a:gd name="T37" fmla="*/ 36 h 108"/>
                <a:gd name="T38" fmla="*/ 159 w 195"/>
                <a:gd name="T39"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108">
                  <a:moveTo>
                    <a:pt x="159" y="15"/>
                  </a:moveTo>
                  <a:lnTo>
                    <a:pt x="113" y="2"/>
                  </a:lnTo>
                  <a:lnTo>
                    <a:pt x="84" y="9"/>
                  </a:lnTo>
                  <a:lnTo>
                    <a:pt x="70" y="0"/>
                  </a:lnTo>
                  <a:lnTo>
                    <a:pt x="68" y="3"/>
                  </a:lnTo>
                  <a:lnTo>
                    <a:pt x="35" y="3"/>
                  </a:lnTo>
                  <a:lnTo>
                    <a:pt x="41" y="25"/>
                  </a:lnTo>
                  <a:lnTo>
                    <a:pt x="9" y="59"/>
                  </a:lnTo>
                  <a:lnTo>
                    <a:pt x="0" y="91"/>
                  </a:lnTo>
                  <a:lnTo>
                    <a:pt x="35" y="72"/>
                  </a:lnTo>
                  <a:lnTo>
                    <a:pt x="44" y="108"/>
                  </a:lnTo>
                  <a:lnTo>
                    <a:pt x="54" y="103"/>
                  </a:lnTo>
                  <a:lnTo>
                    <a:pt x="84" y="103"/>
                  </a:lnTo>
                  <a:lnTo>
                    <a:pt x="101" y="71"/>
                  </a:lnTo>
                  <a:lnTo>
                    <a:pt x="129" y="100"/>
                  </a:lnTo>
                  <a:lnTo>
                    <a:pt x="139" y="81"/>
                  </a:lnTo>
                  <a:lnTo>
                    <a:pt x="171" y="81"/>
                  </a:lnTo>
                  <a:lnTo>
                    <a:pt x="195" y="46"/>
                  </a:lnTo>
                  <a:lnTo>
                    <a:pt x="152" y="36"/>
                  </a:lnTo>
                  <a:lnTo>
                    <a:pt x="159" y="1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8" name="Freeform 277">
              <a:extLst>
                <a:ext uri="{FF2B5EF4-FFF2-40B4-BE49-F238E27FC236}">
                  <a16:creationId xmlns:a16="http://schemas.microsoft.com/office/drawing/2014/main" id="{D9585DF0-D241-4474-D018-1C6A268E0127}"/>
                </a:ext>
              </a:extLst>
            </p:cNvPr>
            <p:cNvSpPr>
              <a:spLocks/>
            </p:cNvSpPr>
            <p:nvPr/>
          </p:nvSpPr>
          <p:spPr bwMode="auto">
            <a:xfrm>
              <a:off x="-3522663" y="2840038"/>
              <a:ext cx="134938" cy="87313"/>
            </a:xfrm>
            <a:custGeom>
              <a:avLst/>
              <a:gdLst>
                <a:gd name="T0" fmla="*/ 128 w 254"/>
                <a:gd name="T1" fmla="*/ 29 h 167"/>
                <a:gd name="T2" fmla="*/ 30 w 254"/>
                <a:gd name="T3" fmla="*/ 21 h 167"/>
                <a:gd name="T4" fmla="*/ 0 w 254"/>
                <a:gd name="T5" fmla="*/ 0 h 167"/>
                <a:gd name="T6" fmla="*/ 0 w 254"/>
                <a:gd name="T7" fmla="*/ 23 h 167"/>
                <a:gd name="T8" fmla="*/ 17 w 254"/>
                <a:gd name="T9" fmla="*/ 57 h 167"/>
                <a:gd name="T10" fmla="*/ 0 w 254"/>
                <a:gd name="T11" fmla="*/ 83 h 167"/>
                <a:gd name="T12" fmla="*/ 6 w 254"/>
                <a:gd name="T13" fmla="*/ 108 h 167"/>
                <a:gd name="T14" fmla="*/ 34 w 254"/>
                <a:gd name="T15" fmla="*/ 139 h 167"/>
                <a:gd name="T16" fmla="*/ 39 w 254"/>
                <a:gd name="T17" fmla="*/ 167 h 167"/>
                <a:gd name="T18" fmla="*/ 72 w 254"/>
                <a:gd name="T19" fmla="*/ 160 h 167"/>
                <a:gd name="T20" fmla="*/ 134 w 254"/>
                <a:gd name="T21" fmla="*/ 155 h 167"/>
                <a:gd name="T22" fmla="*/ 166 w 254"/>
                <a:gd name="T23" fmla="*/ 151 h 167"/>
                <a:gd name="T24" fmla="*/ 166 w 254"/>
                <a:gd name="T25" fmla="*/ 128 h 167"/>
                <a:gd name="T26" fmla="*/ 182 w 254"/>
                <a:gd name="T27" fmla="*/ 135 h 167"/>
                <a:gd name="T28" fmla="*/ 233 w 254"/>
                <a:gd name="T29" fmla="*/ 114 h 167"/>
                <a:gd name="T30" fmla="*/ 220 w 254"/>
                <a:gd name="T31" fmla="*/ 79 h 167"/>
                <a:gd name="T32" fmla="*/ 254 w 254"/>
                <a:gd name="T33" fmla="*/ 31 h 167"/>
                <a:gd name="T34" fmla="*/ 254 w 254"/>
                <a:gd name="T35" fmla="*/ 14 h 167"/>
                <a:gd name="T36" fmla="*/ 182 w 254"/>
                <a:gd name="T37" fmla="*/ 0 h 167"/>
                <a:gd name="T38" fmla="*/ 128 w 254"/>
                <a:gd name="T39" fmla="*/ 2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 h="167">
                  <a:moveTo>
                    <a:pt x="128" y="29"/>
                  </a:moveTo>
                  <a:lnTo>
                    <a:pt x="30" y="21"/>
                  </a:lnTo>
                  <a:lnTo>
                    <a:pt x="0" y="0"/>
                  </a:lnTo>
                  <a:lnTo>
                    <a:pt x="0" y="23"/>
                  </a:lnTo>
                  <a:lnTo>
                    <a:pt x="17" y="57"/>
                  </a:lnTo>
                  <a:lnTo>
                    <a:pt x="0" y="83"/>
                  </a:lnTo>
                  <a:lnTo>
                    <a:pt x="6" y="108"/>
                  </a:lnTo>
                  <a:lnTo>
                    <a:pt x="34" y="139"/>
                  </a:lnTo>
                  <a:lnTo>
                    <a:pt x="39" y="167"/>
                  </a:lnTo>
                  <a:lnTo>
                    <a:pt x="72" y="160"/>
                  </a:lnTo>
                  <a:lnTo>
                    <a:pt x="134" y="155"/>
                  </a:lnTo>
                  <a:lnTo>
                    <a:pt x="166" y="151"/>
                  </a:lnTo>
                  <a:lnTo>
                    <a:pt x="166" y="128"/>
                  </a:lnTo>
                  <a:lnTo>
                    <a:pt x="182" y="135"/>
                  </a:lnTo>
                  <a:lnTo>
                    <a:pt x="233" y="114"/>
                  </a:lnTo>
                  <a:lnTo>
                    <a:pt x="220" y="79"/>
                  </a:lnTo>
                  <a:lnTo>
                    <a:pt x="254" y="31"/>
                  </a:lnTo>
                  <a:lnTo>
                    <a:pt x="254" y="14"/>
                  </a:lnTo>
                  <a:lnTo>
                    <a:pt x="182" y="0"/>
                  </a:lnTo>
                  <a:lnTo>
                    <a:pt x="128" y="2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9" name="Freeform 278">
              <a:extLst>
                <a:ext uri="{FF2B5EF4-FFF2-40B4-BE49-F238E27FC236}">
                  <a16:creationId xmlns:a16="http://schemas.microsoft.com/office/drawing/2014/main" id="{474F5C19-D9C4-6579-2EBD-4C67C435D935}"/>
                </a:ext>
              </a:extLst>
            </p:cNvPr>
            <p:cNvSpPr>
              <a:spLocks/>
            </p:cNvSpPr>
            <p:nvPr/>
          </p:nvSpPr>
          <p:spPr bwMode="auto">
            <a:xfrm>
              <a:off x="-3614738" y="2859088"/>
              <a:ext cx="44450" cy="49213"/>
            </a:xfrm>
            <a:custGeom>
              <a:avLst/>
              <a:gdLst>
                <a:gd name="T0" fmla="*/ 49 w 84"/>
                <a:gd name="T1" fmla="*/ 0 h 94"/>
                <a:gd name="T2" fmla="*/ 25 w 84"/>
                <a:gd name="T3" fmla="*/ 0 h 94"/>
                <a:gd name="T4" fmla="*/ 30 w 84"/>
                <a:gd name="T5" fmla="*/ 17 h 94"/>
                <a:gd name="T6" fmla="*/ 0 w 84"/>
                <a:gd name="T7" fmla="*/ 64 h 94"/>
                <a:gd name="T8" fmla="*/ 43 w 84"/>
                <a:gd name="T9" fmla="*/ 94 h 94"/>
                <a:gd name="T10" fmla="*/ 56 w 84"/>
                <a:gd name="T11" fmla="*/ 59 h 94"/>
                <a:gd name="T12" fmla="*/ 84 w 84"/>
                <a:gd name="T13" fmla="*/ 55 h 94"/>
                <a:gd name="T14" fmla="*/ 84 w 84"/>
                <a:gd name="T15" fmla="*/ 35 h 94"/>
                <a:gd name="T16" fmla="*/ 49 w 84"/>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94">
                  <a:moveTo>
                    <a:pt x="49" y="0"/>
                  </a:moveTo>
                  <a:lnTo>
                    <a:pt x="25" y="0"/>
                  </a:lnTo>
                  <a:lnTo>
                    <a:pt x="30" y="17"/>
                  </a:lnTo>
                  <a:lnTo>
                    <a:pt x="0" y="64"/>
                  </a:lnTo>
                  <a:lnTo>
                    <a:pt x="43" y="94"/>
                  </a:lnTo>
                  <a:lnTo>
                    <a:pt x="56" y="59"/>
                  </a:lnTo>
                  <a:lnTo>
                    <a:pt x="84" y="55"/>
                  </a:lnTo>
                  <a:lnTo>
                    <a:pt x="84" y="35"/>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0" name="Freeform 279">
              <a:extLst>
                <a:ext uri="{FF2B5EF4-FFF2-40B4-BE49-F238E27FC236}">
                  <a16:creationId xmlns:a16="http://schemas.microsoft.com/office/drawing/2014/main" id="{76F1A29C-35C4-57B6-8CF6-74D7CEBE0AAB}"/>
                </a:ext>
              </a:extLst>
            </p:cNvPr>
            <p:cNvSpPr>
              <a:spLocks/>
            </p:cNvSpPr>
            <p:nvPr/>
          </p:nvSpPr>
          <p:spPr bwMode="auto">
            <a:xfrm>
              <a:off x="-3673475" y="2813051"/>
              <a:ext cx="82550" cy="79375"/>
            </a:xfrm>
            <a:custGeom>
              <a:avLst/>
              <a:gdLst>
                <a:gd name="T0" fmla="*/ 141 w 157"/>
                <a:gd name="T1" fmla="*/ 43 h 150"/>
                <a:gd name="T2" fmla="*/ 147 w 157"/>
                <a:gd name="T3" fmla="*/ 17 h 150"/>
                <a:gd name="T4" fmla="*/ 137 w 157"/>
                <a:gd name="T5" fmla="*/ 10 h 150"/>
                <a:gd name="T6" fmla="*/ 130 w 157"/>
                <a:gd name="T7" fmla="*/ 14 h 150"/>
                <a:gd name="T8" fmla="*/ 78 w 157"/>
                <a:gd name="T9" fmla="*/ 3 h 150"/>
                <a:gd name="T10" fmla="*/ 23 w 157"/>
                <a:gd name="T11" fmla="*/ 3 h 150"/>
                <a:gd name="T12" fmla="*/ 0 w 157"/>
                <a:gd name="T13" fmla="*/ 0 h 150"/>
                <a:gd name="T14" fmla="*/ 6 w 157"/>
                <a:gd name="T15" fmla="*/ 23 h 150"/>
                <a:gd name="T16" fmla="*/ 69 w 157"/>
                <a:gd name="T17" fmla="*/ 121 h 150"/>
                <a:gd name="T18" fmla="*/ 74 w 157"/>
                <a:gd name="T19" fmla="*/ 124 h 150"/>
                <a:gd name="T20" fmla="*/ 111 w 157"/>
                <a:gd name="T21" fmla="*/ 150 h 150"/>
                <a:gd name="T22" fmla="*/ 141 w 157"/>
                <a:gd name="T23" fmla="*/ 103 h 150"/>
                <a:gd name="T24" fmla="*/ 136 w 157"/>
                <a:gd name="T25" fmla="*/ 86 h 150"/>
                <a:gd name="T26" fmla="*/ 152 w 157"/>
                <a:gd name="T27" fmla="*/ 86 h 150"/>
                <a:gd name="T28" fmla="*/ 157 w 157"/>
                <a:gd name="T29" fmla="*/ 63 h 150"/>
                <a:gd name="T30" fmla="*/ 141 w 157"/>
                <a:gd name="T31" fmla="*/ 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50">
                  <a:moveTo>
                    <a:pt x="141" y="43"/>
                  </a:moveTo>
                  <a:lnTo>
                    <a:pt x="147" y="17"/>
                  </a:lnTo>
                  <a:lnTo>
                    <a:pt x="137" y="10"/>
                  </a:lnTo>
                  <a:lnTo>
                    <a:pt x="130" y="14"/>
                  </a:lnTo>
                  <a:lnTo>
                    <a:pt x="78" y="3"/>
                  </a:lnTo>
                  <a:lnTo>
                    <a:pt x="23" y="3"/>
                  </a:lnTo>
                  <a:lnTo>
                    <a:pt x="0" y="0"/>
                  </a:lnTo>
                  <a:lnTo>
                    <a:pt x="6" y="23"/>
                  </a:lnTo>
                  <a:lnTo>
                    <a:pt x="69" y="121"/>
                  </a:lnTo>
                  <a:lnTo>
                    <a:pt x="74" y="124"/>
                  </a:lnTo>
                  <a:lnTo>
                    <a:pt x="111" y="150"/>
                  </a:lnTo>
                  <a:lnTo>
                    <a:pt x="141" y="103"/>
                  </a:lnTo>
                  <a:lnTo>
                    <a:pt x="136" y="86"/>
                  </a:lnTo>
                  <a:lnTo>
                    <a:pt x="152" y="86"/>
                  </a:lnTo>
                  <a:lnTo>
                    <a:pt x="157" y="63"/>
                  </a:lnTo>
                  <a:lnTo>
                    <a:pt x="141" y="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1" name="Freeform 280">
              <a:extLst>
                <a:ext uri="{FF2B5EF4-FFF2-40B4-BE49-F238E27FC236}">
                  <a16:creationId xmlns:a16="http://schemas.microsoft.com/office/drawing/2014/main" id="{31C388E1-FBC6-CD33-3354-4B7E5F780A6E}"/>
                </a:ext>
              </a:extLst>
            </p:cNvPr>
            <p:cNvSpPr>
              <a:spLocks/>
            </p:cNvSpPr>
            <p:nvPr/>
          </p:nvSpPr>
          <p:spPr bwMode="auto">
            <a:xfrm>
              <a:off x="-3592513" y="2887663"/>
              <a:ext cx="49213" cy="90488"/>
            </a:xfrm>
            <a:custGeom>
              <a:avLst/>
              <a:gdLst>
                <a:gd name="T0" fmla="*/ 60 w 91"/>
                <a:gd name="T1" fmla="*/ 22 h 170"/>
                <a:gd name="T2" fmla="*/ 41 w 91"/>
                <a:gd name="T3" fmla="*/ 0 h 170"/>
                <a:gd name="T4" fmla="*/ 13 w 91"/>
                <a:gd name="T5" fmla="*/ 4 h 170"/>
                <a:gd name="T6" fmla="*/ 0 w 91"/>
                <a:gd name="T7" fmla="*/ 39 h 170"/>
                <a:gd name="T8" fmla="*/ 9 w 91"/>
                <a:gd name="T9" fmla="*/ 46 h 170"/>
                <a:gd name="T10" fmla="*/ 9 w 91"/>
                <a:gd name="T11" fmla="*/ 122 h 170"/>
                <a:gd name="T12" fmla="*/ 50 w 91"/>
                <a:gd name="T13" fmla="*/ 170 h 170"/>
                <a:gd name="T14" fmla="*/ 71 w 91"/>
                <a:gd name="T15" fmla="*/ 130 h 170"/>
                <a:gd name="T16" fmla="*/ 91 w 91"/>
                <a:gd name="T17" fmla="*/ 107 h 170"/>
                <a:gd name="T18" fmla="*/ 60 w 91"/>
                <a:gd name="T19" fmla="*/ 68 h 170"/>
                <a:gd name="T20" fmla="*/ 60 w 91"/>
                <a:gd name="T21" fmla="*/ 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70">
                  <a:moveTo>
                    <a:pt x="60" y="22"/>
                  </a:moveTo>
                  <a:lnTo>
                    <a:pt x="41" y="0"/>
                  </a:lnTo>
                  <a:lnTo>
                    <a:pt x="13" y="4"/>
                  </a:lnTo>
                  <a:lnTo>
                    <a:pt x="0" y="39"/>
                  </a:lnTo>
                  <a:lnTo>
                    <a:pt x="9" y="46"/>
                  </a:lnTo>
                  <a:lnTo>
                    <a:pt x="9" y="122"/>
                  </a:lnTo>
                  <a:lnTo>
                    <a:pt x="50" y="170"/>
                  </a:lnTo>
                  <a:lnTo>
                    <a:pt x="71" y="130"/>
                  </a:lnTo>
                  <a:lnTo>
                    <a:pt x="91" y="107"/>
                  </a:lnTo>
                  <a:lnTo>
                    <a:pt x="60" y="68"/>
                  </a:lnTo>
                  <a:lnTo>
                    <a:pt x="60"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2" name="Freeform 281">
              <a:extLst>
                <a:ext uri="{FF2B5EF4-FFF2-40B4-BE49-F238E27FC236}">
                  <a16:creationId xmlns:a16="http://schemas.microsoft.com/office/drawing/2014/main" id="{DEC59933-9E3B-729D-5905-C1980B2F6523}"/>
                </a:ext>
              </a:extLst>
            </p:cNvPr>
            <p:cNvSpPr>
              <a:spLocks/>
            </p:cNvSpPr>
            <p:nvPr/>
          </p:nvSpPr>
          <p:spPr bwMode="auto">
            <a:xfrm>
              <a:off x="-3727450" y="2768601"/>
              <a:ext cx="69850" cy="41275"/>
            </a:xfrm>
            <a:custGeom>
              <a:avLst/>
              <a:gdLst>
                <a:gd name="T0" fmla="*/ 56 w 132"/>
                <a:gd name="T1" fmla="*/ 18 h 79"/>
                <a:gd name="T2" fmla="*/ 14 w 132"/>
                <a:gd name="T3" fmla="*/ 14 h 79"/>
                <a:gd name="T4" fmla="*/ 0 w 132"/>
                <a:gd name="T5" fmla="*/ 62 h 79"/>
                <a:gd name="T6" fmla="*/ 5 w 132"/>
                <a:gd name="T7" fmla="*/ 60 h 79"/>
                <a:gd name="T8" fmla="*/ 13 w 132"/>
                <a:gd name="T9" fmla="*/ 79 h 79"/>
                <a:gd name="T10" fmla="*/ 69 w 132"/>
                <a:gd name="T11" fmla="*/ 72 h 79"/>
                <a:gd name="T12" fmla="*/ 92 w 132"/>
                <a:gd name="T13" fmla="*/ 46 h 79"/>
                <a:gd name="T14" fmla="*/ 127 w 132"/>
                <a:gd name="T15" fmla="*/ 27 h 79"/>
                <a:gd name="T16" fmla="*/ 132 w 132"/>
                <a:gd name="T17" fmla="*/ 28 h 79"/>
                <a:gd name="T18" fmla="*/ 118 w 132"/>
                <a:gd name="T19" fmla="*/ 0 h 79"/>
                <a:gd name="T20" fmla="*/ 56 w 132"/>
                <a:gd name="T21"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79">
                  <a:moveTo>
                    <a:pt x="56" y="18"/>
                  </a:moveTo>
                  <a:lnTo>
                    <a:pt x="14" y="14"/>
                  </a:lnTo>
                  <a:lnTo>
                    <a:pt x="0" y="62"/>
                  </a:lnTo>
                  <a:lnTo>
                    <a:pt x="5" y="60"/>
                  </a:lnTo>
                  <a:lnTo>
                    <a:pt x="13" y="79"/>
                  </a:lnTo>
                  <a:lnTo>
                    <a:pt x="69" y="72"/>
                  </a:lnTo>
                  <a:lnTo>
                    <a:pt x="92" y="46"/>
                  </a:lnTo>
                  <a:lnTo>
                    <a:pt x="127" y="27"/>
                  </a:lnTo>
                  <a:lnTo>
                    <a:pt x="132" y="28"/>
                  </a:lnTo>
                  <a:lnTo>
                    <a:pt x="118" y="0"/>
                  </a:lnTo>
                  <a:lnTo>
                    <a:pt x="56"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3" name="Freeform 282">
              <a:extLst>
                <a:ext uri="{FF2B5EF4-FFF2-40B4-BE49-F238E27FC236}">
                  <a16:creationId xmlns:a16="http://schemas.microsoft.com/office/drawing/2014/main" id="{B28B8F75-1595-6AB7-3070-377D61F37FDE}"/>
                </a:ext>
              </a:extLst>
            </p:cNvPr>
            <p:cNvSpPr>
              <a:spLocks/>
            </p:cNvSpPr>
            <p:nvPr/>
          </p:nvSpPr>
          <p:spPr bwMode="auto">
            <a:xfrm>
              <a:off x="-3560763" y="2892426"/>
              <a:ext cx="58738" cy="52388"/>
            </a:xfrm>
            <a:custGeom>
              <a:avLst/>
              <a:gdLst>
                <a:gd name="T0" fmla="*/ 0 w 111"/>
                <a:gd name="T1" fmla="*/ 59 h 98"/>
                <a:gd name="T2" fmla="*/ 31 w 111"/>
                <a:gd name="T3" fmla="*/ 98 h 98"/>
                <a:gd name="T4" fmla="*/ 43 w 111"/>
                <a:gd name="T5" fmla="*/ 83 h 98"/>
                <a:gd name="T6" fmla="*/ 111 w 111"/>
                <a:gd name="T7" fmla="*/ 66 h 98"/>
                <a:gd name="T8" fmla="*/ 106 w 111"/>
                <a:gd name="T9" fmla="*/ 38 h 98"/>
                <a:gd name="T10" fmla="*/ 78 w 111"/>
                <a:gd name="T11" fmla="*/ 7 h 98"/>
                <a:gd name="T12" fmla="*/ 76 w 111"/>
                <a:gd name="T13" fmla="*/ 0 h 98"/>
                <a:gd name="T14" fmla="*/ 0 w 111"/>
                <a:gd name="T15" fmla="*/ 33 h 98"/>
                <a:gd name="T16" fmla="*/ 0 w 111"/>
                <a:gd name="T17" fmla="*/ 5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8">
                  <a:moveTo>
                    <a:pt x="0" y="59"/>
                  </a:moveTo>
                  <a:lnTo>
                    <a:pt x="31" y="98"/>
                  </a:lnTo>
                  <a:lnTo>
                    <a:pt x="43" y="83"/>
                  </a:lnTo>
                  <a:lnTo>
                    <a:pt x="111" y="66"/>
                  </a:lnTo>
                  <a:lnTo>
                    <a:pt x="106" y="38"/>
                  </a:lnTo>
                  <a:lnTo>
                    <a:pt x="78" y="7"/>
                  </a:lnTo>
                  <a:lnTo>
                    <a:pt x="76" y="0"/>
                  </a:lnTo>
                  <a:lnTo>
                    <a:pt x="0" y="33"/>
                  </a:lnTo>
                  <a:lnTo>
                    <a:pt x="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4" name="Freeform 283">
              <a:extLst>
                <a:ext uri="{FF2B5EF4-FFF2-40B4-BE49-F238E27FC236}">
                  <a16:creationId xmlns:a16="http://schemas.microsoft.com/office/drawing/2014/main" id="{0A1D54CD-EFF6-2B1D-23F9-72020A803CE9}"/>
                </a:ext>
              </a:extLst>
            </p:cNvPr>
            <p:cNvSpPr>
              <a:spLocks/>
            </p:cNvSpPr>
            <p:nvPr/>
          </p:nvSpPr>
          <p:spPr bwMode="auto">
            <a:xfrm>
              <a:off x="-3603625" y="2784476"/>
              <a:ext cx="90488" cy="125413"/>
            </a:xfrm>
            <a:custGeom>
              <a:avLst/>
              <a:gdLst>
                <a:gd name="T0" fmla="*/ 118 w 170"/>
                <a:gd name="T1" fmla="*/ 77 h 237"/>
                <a:gd name="T2" fmla="*/ 98 w 170"/>
                <a:gd name="T3" fmla="*/ 61 h 237"/>
                <a:gd name="T4" fmla="*/ 45 w 170"/>
                <a:gd name="T5" fmla="*/ 0 h 237"/>
                <a:gd name="T6" fmla="*/ 0 w 170"/>
                <a:gd name="T7" fmla="*/ 29 h 237"/>
                <a:gd name="T8" fmla="*/ 14 w 170"/>
                <a:gd name="T9" fmla="*/ 57 h 237"/>
                <a:gd name="T10" fmla="*/ 4 w 170"/>
                <a:gd name="T11" fmla="*/ 64 h 237"/>
                <a:gd name="T12" fmla="*/ 14 w 170"/>
                <a:gd name="T13" fmla="*/ 71 h 237"/>
                <a:gd name="T14" fmla="*/ 8 w 170"/>
                <a:gd name="T15" fmla="*/ 97 h 237"/>
                <a:gd name="T16" fmla="*/ 24 w 170"/>
                <a:gd name="T17" fmla="*/ 117 h 237"/>
                <a:gd name="T18" fmla="*/ 19 w 170"/>
                <a:gd name="T19" fmla="*/ 140 h 237"/>
                <a:gd name="T20" fmla="*/ 27 w 170"/>
                <a:gd name="T21" fmla="*/ 140 h 237"/>
                <a:gd name="T22" fmla="*/ 62 w 170"/>
                <a:gd name="T23" fmla="*/ 175 h 237"/>
                <a:gd name="T24" fmla="*/ 62 w 170"/>
                <a:gd name="T25" fmla="*/ 195 h 237"/>
                <a:gd name="T26" fmla="*/ 81 w 170"/>
                <a:gd name="T27" fmla="*/ 217 h 237"/>
                <a:gd name="T28" fmla="*/ 81 w 170"/>
                <a:gd name="T29" fmla="*/ 237 h 237"/>
                <a:gd name="T30" fmla="*/ 157 w 170"/>
                <a:gd name="T31" fmla="*/ 204 h 237"/>
                <a:gd name="T32" fmla="*/ 153 w 170"/>
                <a:gd name="T33" fmla="*/ 186 h 237"/>
                <a:gd name="T34" fmla="*/ 170 w 170"/>
                <a:gd name="T35" fmla="*/ 160 h 237"/>
                <a:gd name="T36" fmla="*/ 153 w 170"/>
                <a:gd name="T37" fmla="*/ 126 h 237"/>
                <a:gd name="T38" fmla="*/ 153 w 170"/>
                <a:gd name="T39" fmla="*/ 103 h 237"/>
                <a:gd name="T40" fmla="*/ 159 w 170"/>
                <a:gd name="T41" fmla="*/ 107 h 237"/>
                <a:gd name="T42" fmla="*/ 153 w 170"/>
                <a:gd name="T43" fmla="*/ 77 h 237"/>
                <a:gd name="T44" fmla="*/ 118 w 170"/>
                <a:gd name="T45" fmla="*/ 7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237">
                  <a:moveTo>
                    <a:pt x="118" y="77"/>
                  </a:moveTo>
                  <a:lnTo>
                    <a:pt x="98" y="61"/>
                  </a:lnTo>
                  <a:lnTo>
                    <a:pt x="45" y="0"/>
                  </a:lnTo>
                  <a:lnTo>
                    <a:pt x="0" y="29"/>
                  </a:lnTo>
                  <a:lnTo>
                    <a:pt x="14" y="57"/>
                  </a:lnTo>
                  <a:lnTo>
                    <a:pt x="4" y="64"/>
                  </a:lnTo>
                  <a:lnTo>
                    <a:pt x="14" y="71"/>
                  </a:lnTo>
                  <a:lnTo>
                    <a:pt x="8" y="97"/>
                  </a:lnTo>
                  <a:lnTo>
                    <a:pt x="24" y="117"/>
                  </a:lnTo>
                  <a:lnTo>
                    <a:pt x="19" y="140"/>
                  </a:lnTo>
                  <a:lnTo>
                    <a:pt x="27" y="140"/>
                  </a:lnTo>
                  <a:lnTo>
                    <a:pt x="62" y="175"/>
                  </a:lnTo>
                  <a:lnTo>
                    <a:pt x="62" y="195"/>
                  </a:lnTo>
                  <a:lnTo>
                    <a:pt x="81" y="217"/>
                  </a:lnTo>
                  <a:lnTo>
                    <a:pt x="81" y="237"/>
                  </a:lnTo>
                  <a:lnTo>
                    <a:pt x="157" y="204"/>
                  </a:lnTo>
                  <a:lnTo>
                    <a:pt x="153" y="186"/>
                  </a:lnTo>
                  <a:lnTo>
                    <a:pt x="170" y="160"/>
                  </a:lnTo>
                  <a:lnTo>
                    <a:pt x="153" y="126"/>
                  </a:lnTo>
                  <a:lnTo>
                    <a:pt x="153" y="103"/>
                  </a:lnTo>
                  <a:lnTo>
                    <a:pt x="159" y="107"/>
                  </a:lnTo>
                  <a:lnTo>
                    <a:pt x="153" y="77"/>
                  </a:lnTo>
                  <a:lnTo>
                    <a:pt x="118"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5" name="Freeform 284">
              <a:extLst>
                <a:ext uri="{FF2B5EF4-FFF2-40B4-BE49-F238E27FC236}">
                  <a16:creationId xmlns:a16="http://schemas.microsoft.com/office/drawing/2014/main" id="{E008E803-7552-FD75-770A-D3AAE7C21434}"/>
                </a:ext>
              </a:extLst>
            </p:cNvPr>
            <p:cNvSpPr>
              <a:spLocks/>
            </p:cNvSpPr>
            <p:nvPr/>
          </p:nvSpPr>
          <p:spPr bwMode="auto">
            <a:xfrm>
              <a:off x="-3651250" y="2690813"/>
              <a:ext cx="112713" cy="49213"/>
            </a:xfrm>
            <a:custGeom>
              <a:avLst/>
              <a:gdLst>
                <a:gd name="T0" fmla="*/ 110 w 211"/>
                <a:gd name="T1" fmla="*/ 62 h 93"/>
                <a:gd name="T2" fmla="*/ 124 w 211"/>
                <a:gd name="T3" fmla="*/ 72 h 93"/>
                <a:gd name="T4" fmla="*/ 152 w 211"/>
                <a:gd name="T5" fmla="*/ 47 h 93"/>
                <a:gd name="T6" fmla="*/ 211 w 211"/>
                <a:gd name="T7" fmla="*/ 41 h 93"/>
                <a:gd name="T8" fmla="*/ 211 w 211"/>
                <a:gd name="T9" fmla="*/ 0 h 93"/>
                <a:gd name="T10" fmla="*/ 140 w 211"/>
                <a:gd name="T11" fmla="*/ 0 h 93"/>
                <a:gd name="T12" fmla="*/ 52 w 211"/>
                <a:gd name="T13" fmla="*/ 21 h 93"/>
                <a:gd name="T14" fmla="*/ 0 w 211"/>
                <a:gd name="T15" fmla="*/ 44 h 93"/>
                <a:gd name="T16" fmla="*/ 0 w 211"/>
                <a:gd name="T17" fmla="*/ 73 h 93"/>
                <a:gd name="T18" fmla="*/ 60 w 211"/>
                <a:gd name="T19" fmla="*/ 93 h 93"/>
                <a:gd name="T20" fmla="*/ 110 w 211"/>
                <a:gd name="T21"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93">
                  <a:moveTo>
                    <a:pt x="110" y="62"/>
                  </a:moveTo>
                  <a:lnTo>
                    <a:pt x="124" y="72"/>
                  </a:lnTo>
                  <a:lnTo>
                    <a:pt x="152" y="47"/>
                  </a:lnTo>
                  <a:lnTo>
                    <a:pt x="211" y="41"/>
                  </a:lnTo>
                  <a:lnTo>
                    <a:pt x="211" y="0"/>
                  </a:lnTo>
                  <a:lnTo>
                    <a:pt x="140" y="0"/>
                  </a:lnTo>
                  <a:lnTo>
                    <a:pt x="52" y="21"/>
                  </a:lnTo>
                  <a:lnTo>
                    <a:pt x="0" y="44"/>
                  </a:lnTo>
                  <a:lnTo>
                    <a:pt x="0" y="73"/>
                  </a:lnTo>
                  <a:lnTo>
                    <a:pt x="60" y="93"/>
                  </a:lnTo>
                  <a:lnTo>
                    <a:pt x="110" y="6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6" name="Freeform 285">
              <a:extLst>
                <a:ext uri="{FF2B5EF4-FFF2-40B4-BE49-F238E27FC236}">
                  <a16:creationId xmlns:a16="http://schemas.microsoft.com/office/drawing/2014/main" id="{2B85E8AE-AFF6-12DA-C600-579D338A8A4C}"/>
                </a:ext>
              </a:extLst>
            </p:cNvPr>
            <p:cNvSpPr>
              <a:spLocks/>
            </p:cNvSpPr>
            <p:nvPr/>
          </p:nvSpPr>
          <p:spPr bwMode="auto">
            <a:xfrm>
              <a:off x="-3665538" y="2713038"/>
              <a:ext cx="138113" cy="87313"/>
            </a:xfrm>
            <a:custGeom>
              <a:avLst/>
              <a:gdLst>
                <a:gd name="T0" fmla="*/ 238 w 261"/>
                <a:gd name="T1" fmla="*/ 3 h 166"/>
                <a:gd name="T2" fmla="*/ 238 w 261"/>
                <a:gd name="T3" fmla="*/ 0 h 166"/>
                <a:gd name="T4" fmla="*/ 179 w 261"/>
                <a:gd name="T5" fmla="*/ 6 h 166"/>
                <a:gd name="T6" fmla="*/ 151 w 261"/>
                <a:gd name="T7" fmla="*/ 31 h 166"/>
                <a:gd name="T8" fmla="*/ 137 w 261"/>
                <a:gd name="T9" fmla="*/ 21 h 166"/>
                <a:gd name="T10" fmla="*/ 87 w 261"/>
                <a:gd name="T11" fmla="*/ 52 h 166"/>
                <a:gd name="T12" fmla="*/ 27 w 261"/>
                <a:gd name="T13" fmla="*/ 32 h 166"/>
                <a:gd name="T14" fmla="*/ 27 w 261"/>
                <a:gd name="T15" fmla="*/ 52 h 166"/>
                <a:gd name="T16" fmla="*/ 1 w 261"/>
                <a:gd name="T17" fmla="*/ 52 h 166"/>
                <a:gd name="T18" fmla="*/ 10 w 261"/>
                <a:gd name="T19" fmla="*/ 103 h 166"/>
                <a:gd name="T20" fmla="*/ 0 w 261"/>
                <a:gd name="T21" fmla="*/ 106 h 166"/>
                <a:gd name="T22" fmla="*/ 14 w 261"/>
                <a:gd name="T23" fmla="*/ 134 h 166"/>
                <a:gd name="T24" fmla="*/ 43 w 261"/>
                <a:gd name="T25" fmla="*/ 146 h 166"/>
                <a:gd name="T26" fmla="*/ 92 w 261"/>
                <a:gd name="T27" fmla="*/ 166 h 166"/>
                <a:gd name="T28" fmla="*/ 114 w 261"/>
                <a:gd name="T29" fmla="*/ 159 h 166"/>
                <a:gd name="T30" fmla="*/ 117 w 261"/>
                <a:gd name="T31" fmla="*/ 166 h 166"/>
                <a:gd name="T32" fmla="*/ 162 w 261"/>
                <a:gd name="T33" fmla="*/ 137 h 166"/>
                <a:gd name="T34" fmla="*/ 169 w 261"/>
                <a:gd name="T35" fmla="*/ 145 h 166"/>
                <a:gd name="T36" fmla="*/ 209 w 261"/>
                <a:gd name="T37" fmla="*/ 124 h 166"/>
                <a:gd name="T38" fmla="*/ 238 w 261"/>
                <a:gd name="T39" fmla="*/ 52 h 166"/>
                <a:gd name="T40" fmla="*/ 261 w 261"/>
                <a:gd name="T41" fmla="*/ 32 h 166"/>
                <a:gd name="T42" fmla="*/ 238 w 261"/>
                <a:gd name="T43"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1" h="166">
                  <a:moveTo>
                    <a:pt x="238" y="3"/>
                  </a:moveTo>
                  <a:lnTo>
                    <a:pt x="238" y="0"/>
                  </a:lnTo>
                  <a:lnTo>
                    <a:pt x="179" y="6"/>
                  </a:lnTo>
                  <a:lnTo>
                    <a:pt x="151" y="31"/>
                  </a:lnTo>
                  <a:lnTo>
                    <a:pt x="137" y="21"/>
                  </a:lnTo>
                  <a:lnTo>
                    <a:pt x="87" y="52"/>
                  </a:lnTo>
                  <a:lnTo>
                    <a:pt x="27" y="32"/>
                  </a:lnTo>
                  <a:lnTo>
                    <a:pt x="27" y="52"/>
                  </a:lnTo>
                  <a:lnTo>
                    <a:pt x="1" y="52"/>
                  </a:lnTo>
                  <a:lnTo>
                    <a:pt x="10" y="103"/>
                  </a:lnTo>
                  <a:lnTo>
                    <a:pt x="0" y="106"/>
                  </a:lnTo>
                  <a:lnTo>
                    <a:pt x="14" y="134"/>
                  </a:lnTo>
                  <a:lnTo>
                    <a:pt x="43" y="146"/>
                  </a:lnTo>
                  <a:lnTo>
                    <a:pt x="92" y="166"/>
                  </a:lnTo>
                  <a:lnTo>
                    <a:pt x="114" y="159"/>
                  </a:lnTo>
                  <a:lnTo>
                    <a:pt x="117" y="166"/>
                  </a:lnTo>
                  <a:lnTo>
                    <a:pt x="162" y="137"/>
                  </a:lnTo>
                  <a:lnTo>
                    <a:pt x="169" y="145"/>
                  </a:lnTo>
                  <a:lnTo>
                    <a:pt x="209" y="124"/>
                  </a:lnTo>
                  <a:lnTo>
                    <a:pt x="238" y="52"/>
                  </a:lnTo>
                  <a:lnTo>
                    <a:pt x="261" y="32"/>
                  </a:lnTo>
                  <a:lnTo>
                    <a:pt x="238" y="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7" name="Freeform 286">
              <a:extLst>
                <a:ext uri="{FF2B5EF4-FFF2-40B4-BE49-F238E27FC236}">
                  <a16:creationId xmlns:a16="http://schemas.microsoft.com/office/drawing/2014/main" id="{8F1AEA75-592E-34C6-56E6-35529F3F51E7}"/>
                </a:ext>
              </a:extLst>
            </p:cNvPr>
            <p:cNvSpPr>
              <a:spLocks/>
            </p:cNvSpPr>
            <p:nvPr/>
          </p:nvSpPr>
          <p:spPr bwMode="auto">
            <a:xfrm>
              <a:off x="-3762375" y="2638426"/>
              <a:ext cx="174625" cy="76200"/>
            </a:xfrm>
            <a:custGeom>
              <a:avLst/>
              <a:gdLst>
                <a:gd name="T0" fmla="*/ 248 w 331"/>
                <a:gd name="T1" fmla="*/ 58 h 144"/>
                <a:gd name="T2" fmla="*/ 189 w 331"/>
                <a:gd name="T3" fmla="*/ 43 h 144"/>
                <a:gd name="T4" fmla="*/ 119 w 331"/>
                <a:gd name="T5" fmla="*/ 0 h 144"/>
                <a:gd name="T6" fmla="*/ 119 w 331"/>
                <a:gd name="T7" fmla="*/ 2 h 144"/>
                <a:gd name="T8" fmla="*/ 0 w 331"/>
                <a:gd name="T9" fmla="*/ 46 h 144"/>
                <a:gd name="T10" fmla="*/ 29 w 331"/>
                <a:gd name="T11" fmla="*/ 95 h 144"/>
                <a:gd name="T12" fmla="*/ 72 w 331"/>
                <a:gd name="T13" fmla="*/ 133 h 144"/>
                <a:gd name="T14" fmla="*/ 70 w 331"/>
                <a:gd name="T15" fmla="*/ 136 h 144"/>
                <a:gd name="T16" fmla="*/ 110 w 331"/>
                <a:gd name="T17" fmla="*/ 143 h 144"/>
                <a:gd name="T18" fmla="*/ 130 w 331"/>
                <a:gd name="T19" fmla="*/ 121 h 144"/>
                <a:gd name="T20" fmla="*/ 212 w 331"/>
                <a:gd name="T21" fmla="*/ 143 h 144"/>
                <a:gd name="T22" fmla="*/ 212 w 331"/>
                <a:gd name="T23" fmla="*/ 144 h 144"/>
                <a:gd name="T24" fmla="*/ 264 w 331"/>
                <a:gd name="T25" fmla="*/ 121 h 144"/>
                <a:gd name="T26" fmla="*/ 331 w 331"/>
                <a:gd name="T27" fmla="*/ 105 h 144"/>
                <a:gd name="T28" fmla="*/ 298 w 331"/>
                <a:gd name="T29" fmla="*/ 87 h 144"/>
                <a:gd name="T30" fmla="*/ 248 w 331"/>
                <a:gd name="T31" fmla="*/ 5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144">
                  <a:moveTo>
                    <a:pt x="248" y="58"/>
                  </a:moveTo>
                  <a:lnTo>
                    <a:pt x="189" y="43"/>
                  </a:lnTo>
                  <a:lnTo>
                    <a:pt x="119" y="0"/>
                  </a:lnTo>
                  <a:lnTo>
                    <a:pt x="119" y="2"/>
                  </a:lnTo>
                  <a:lnTo>
                    <a:pt x="0" y="46"/>
                  </a:lnTo>
                  <a:lnTo>
                    <a:pt x="29" y="95"/>
                  </a:lnTo>
                  <a:lnTo>
                    <a:pt x="72" y="133"/>
                  </a:lnTo>
                  <a:lnTo>
                    <a:pt x="70" y="136"/>
                  </a:lnTo>
                  <a:lnTo>
                    <a:pt x="110" y="143"/>
                  </a:lnTo>
                  <a:lnTo>
                    <a:pt x="130" y="121"/>
                  </a:lnTo>
                  <a:lnTo>
                    <a:pt x="212" y="143"/>
                  </a:lnTo>
                  <a:lnTo>
                    <a:pt x="212" y="144"/>
                  </a:lnTo>
                  <a:lnTo>
                    <a:pt x="264" y="121"/>
                  </a:lnTo>
                  <a:lnTo>
                    <a:pt x="331" y="105"/>
                  </a:lnTo>
                  <a:lnTo>
                    <a:pt x="298" y="87"/>
                  </a:lnTo>
                  <a:lnTo>
                    <a:pt x="248"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8" name="Freeform 287">
              <a:extLst>
                <a:ext uri="{FF2B5EF4-FFF2-40B4-BE49-F238E27FC236}">
                  <a16:creationId xmlns:a16="http://schemas.microsoft.com/office/drawing/2014/main" id="{21415D6A-9C2C-7CDE-B936-CC287CB93D1C}"/>
                </a:ext>
              </a:extLst>
            </p:cNvPr>
            <p:cNvSpPr>
              <a:spLocks/>
            </p:cNvSpPr>
            <p:nvPr/>
          </p:nvSpPr>
          <p:spPr bwMode="auto">
            <a:xfrm>
              <a:off x="-3716338" y="2522538"/>
              <a:ext cx="209550" cy="173038"/>
            </a:xfrm>
            <a:custGeom>
              <a:avLst/>
              <a:gdLst>
                <a:gd name="T0" fmla="*/ 371 w 396"/>
                <a:gd name="T1" fmla="*/ 173 h 327"/>
                <a:gd name="T2" fmla="*/ 367 w 396"/>
                <a:gd name="T3" fmla="*/ 143 h 327"/>
                <a:gd name="T4" fmla="*/ 384 w 396"/>
                <a:gd name="T5" fmla="*/ 113 h 327"/>
                <a:gd name="T6" fmla="*/ 362 w 396"/>
                <a:gd name="T7" fmla="*/ 49 h 327"/>
                <a:gd name="T8" fmla="*/ 315 w 396"/>
                <a:gd name="T9" fmla="*/ 0 h 327"/>
                <a:gd name="T10" fmla="*/ 110 w 396"/>
                <a:gd name="T11" fmla="*/ 0 h 327"/>
                <a:gd name="T12" fmla="*/ 6 w 396"/>
                <a:gd name="T13" fmla="*/ 46 h 327"/>
                <a:gd name="T14" fmla="*/ 0 w 396"/>
                <a:gd name="T15" fmla="*/ 117 h 327"/>
                <a:gd name="T16" fmla="*/ 31 w 396"/>
                <a:gd name="T17" fmla="*/ 219 h 327"/>
                <a:gd name="T18" fmla="*/ 101 w 396"/>
                <a:gd name="T19" fmla="*/ 262 h 327"/>
                <a:gd name="T20" fmla="*/ 160 w 396"/>
                <a:gd name="T21" fmla="*/ 277 h 327"/>
                <a:gd name="T22" fmla="*/ 210 w 396"/>
                <a:gd name="T23" fmla="*/ 306 h 327"/>
                <a:gd name="T24" fmla="*/ 243 w 396"/>
                <a:gd name="T25" fmla="*/ 324 h 327"/>
                <a:gd name="T26" fmla="*/ 264 w 396"/>
                <a:gd name="T27" fmla="*/ 319 h 327"/>
                <a:gd name="T28" fmla="*/ 335 w 396"/>
                <a:gd name="T29" fmla="*/ 319 h 327"/>
                <a:gd name="T30" fmla="*/ 335 w 396"/>
                <a:gd name="T31" fmla="*/ 327 h 327"/>
                <a:gd name="T32" fmla="*/ 351 w 396"/>
                <a:gd name="T33" fmla="*/ 324 h 327"/>
                <a:gd name="T34" fmla="*/ 377 w 396"/>
                <a:gd name="T35" fmla="*/ 271 h 327"/>
                <a:gd name="T36" fmla="*/ 396 w 396"/>
                <a:gd name="T37" fmla="*/ 234 h 327"/>
                <a:gd name="T38" fmla="*/ 371 w 396"/>
                <a:gd name="T39" fmla="*/ 17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6" h="327">
                  <a:moveTo>
                    <a:pt x="371" y="173"/>
                  </a:moveTo>
                  <a:lnTo>
                    <a:pt x="367" y="143"/>
                  </a:lnTo>
                  <a:lnTo>
                    <a:pt x="384" y="113"/>
                  </a:lnTo>
                  <a:lnTo>
                    <a:pt x="362" y="49"/>
                  </a:lnTo>
                  <a:lnTo>
                    <a:pt x="315" y="0"/>
                  </a:lnTo>
                  <a:lnTo>
                    <a:pt x="110" y="0"/>
                  </a:lnTo>
                  <a:lnTo>
                    <a:pt x="6" y="46"/>
                  </a:lnTo>
                  <a:lnTo>
                    <a:pt x="0" y="117"/>
                  </a:lnTo>
                  <a:lnTo>
                    <a:pt x="31" y="219"/>
                  </a:lnTo>
                  <a:lnTo>
                    <a:pt x="101" y="262"/>
                  </a:lnTo>
                  <a:lnTo>
                    <a:pt x="160" y="277"/>
                  </a:lnTo>
                  <a:lnTo>
                    <a:pt x="210" y="306"/>
                  </a:lnTo>
                  <a:lnTo>
                    <a:pt x="243" y="324"/>
                  </a:lnTo>
                  <a:lnTo>
                    <a:pt x="264" y="319"/>
                  </a:lnTo>
                  <a:lnTo>
                    <a:pt x="335" y="319"/>
                  </a:lnTo>
                  <a:lnTo>
                    <a:pt x="335" y="327"/>
                  </a:lnTo>
                  <a:lnTo>
                    <a:pt x="351" y="324"/>
                  </a:lnTo>
                  <a:lnTo>
                    <a:pt x="377" y="271"/>
                  </a:lnTo>
                  <a:lnTo>
                    <a:pt x="396" y="234"/>
                  </a:lnTo>
                  <a:lnTo>
                    <a:pt x="371" y="1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9" name="Freeform 288">
              <a:extLst>
                <a:ext uri="{FF2B5EF4-FFF2-40B4-BE49-F238E27FC236}">
                  <a16:creationId xmlns:a16="http://schemas.microsoft.com/office/drawing/2014/main" id="{AE62FF8D-3CC8-41E6-F3B5-9079A3F81892}"/>
                </a:ext>
              </a:extLst>
            </p:cNvPr>
            <p:cNvSpPr>
              <a:spLocks/>
            </p:cNvSpPr>
            <p:nvPr/>
          </p:nvSpPr>
          <p:spPr bwMode="auto">
            <a:xfrm>
              <a:off x="-3575050" y="2722563"/>
              <a:ext cx="207963" cy="131763"/>
            </a:xfrm>
            <a:custGeom>
              <a:avLst/>
              <a:gdLst>
                <a:gd name="T0" fmla="*/ 319 w 394"/>
                <a:gd name="T1" fmla="*/ 85 h 251"/>
                <a:gd name="T2" fmla="*/ 264 w 394"/>
                <a:gd name="T3" fmla="*/ 0 h 251"/>
                <a:gd name="T4" fmla="*/ 170 w 394"/>
                <a:gd name="T5" fmla="*/ 34 h 251"/>
                <a:gd name="T6" fmla="*/ 118 w 394"/>
                <a:gd name="T7" fmla="*/ 4 h 251"/>
                <a:gd name="T8" fmla="*/ 91 w 394"/>
                <a:gd name="T9" fmla="*/ 11 h 251"/>
                <a:gd name="T10" fmla="*/ 92 w 394"/>
                <a:gd name="T11" fmla="*/ 14 h 251"/>
                <a:gd name="T12" fmla="*/ 69 w 394"/>
                <a:gd name="T13" fmla="*/ 34 h 251"/>
                <a:gd name="T14" fmla="*/ 40 w 394"/>
                <a:gd name="T15" fmla="*/ 106 h 251"/>
                <a:gd name="T16" fmla="*/ 0 w 394"/>
                <a:gd name="T17" fmla="*/ 127 h 251"/>
                <a:gd name="T18" fmla="*/ 46 w 394"/>
                <a:gd name="T19" fmla="*/ 180 h 251"/>
                <a:gd name="T20" fmla="*/ 66 w 394"/>
                <a:gd name="T21" fmla="*/ 196 h 251"/>
                <a:gd name="T22" fmla="*/ 101 w 394"/>
                <a:gd name="T23" fmla="*/ 196 h 251"/>
                <a:gd name="T24" fmla="*/ 107 w 394"/>
                <a:gd name="T25" fmla="*/ 226 h 251"/>
                <a:gd name="T26" fmla="*/ 131 w 394"/>
                <a:gd name="T27" fmla="*/ 243 h 251"/>
                <a:gd name="T28" fmla="*/ 229 w 394"/>
                <a:gd name="T29" fmla="*/ 251 h 251"/>
                <a:gd name="T30" fmla="*/ 283 w 394"/>
                <a:gd name="T31" fmla="*/ 222 h 251"/>
                <a:gd name="T32" fmla="*/ 355 w 394"/>
                <a:gd name="T33" fmla="*/ 236 h 251"/>
                <a:gd name="T34" fmla="*/ 355 w 394"/>
                <a:gd name="T35" fmla="*/ 187 h 251"/>
                <a:gd name="T36" fmla="*/ 389 w 394"/>
                <a:gd name="T37" fmla="*/ 178 h 251"/>
                <a:gd name="T38" fmla="*/ 394 w 394"/>
                <a:gd name="T39" fmla="*/ 148 h 251"/>
                <a:gd name="T40" fmla="*/ 327 w 394"/>
                <a:gd name="T41" fmla="*/ 154 h 251"/>
                <a:gd name="T42" fmla="*/ 319 w 394"/>
                <a:gd name="T43" fmla="*/ 8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 h="251">
                  <a:moveTo>
                    <a:pt x="319" y="85"/>
                  </a:moveTo>
                  <a:lnTo>
                    <a:pt x="264" y="0"/>
                  </a:lnTo>
                  <a:lnTo>
                    <a:pt x="170" y="34"/>
                  </a:lnTo>
                  <a:lnTo>
                    <a:pt x="118" y="4"/>
                  </a:lnTo>
                  <a:lnTo>
                    <a:pt x="91" y="11"/>
                  </a:lnTo>
                  <a:lnTo>
                    <a:pt x="92" y="14"/>
                  </a:lnTo>
                  <a:lnTo>
                    <a:pt x="69" y="34"/>
                  </a:lnTo>
                  <a:lnTo>
                    <a:pt x="40" y="106"/>
                  </a:lnTo>
                  <a:lnTo>
                    <a:pt x="0" y="127"/>
                  </a:lnTo>
                  <a:lnTo>
                    <a:pt x="46" y="180"/>
                  </a:lnTo>
                  <a:lnTo>
                    <a:pt x="66" y="196"/>
                  </a:lnTo>
                  <a:lnTo>
                    <a:pt x="101" y="196"/>
                  </a:lnTo>
                  <a:lnTo>
                    <a:pt x="107" y="226"/>
                  </a:lnTo>
                  <a:lnTo>
                    <a:pt x="131" y="243"/>
                  </a:lnTo>
                  <a:lnTo>
                    <a:pt x="229" y="251"/>
                  </a:lnTo>
                  <a:lnTo>
                    <a:pt x="283" y="222"/>
                  </a:lnTo>
                  <a:lnTo>
                    <a:pt x="355" y="236"/>
                  </a:lnTo>
                  <a:lnTo>
                    <a:pt x="355" y="187"/>
                  </a:lnTo>
                  <a:lnTo>
                    <a:pt x="389" y="178"/>
                  </a:lnTo>
                  <a:lnTo>
                    <a:pt x="394" y="148"/>
                  </a:lnTo>
                  <a:lnTo>
                    <a:pt x="327" y="154"/>
                  </a:lnTo>
                  <a:lnTo>
                    <a:pt x="319" y="8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0" name="Freeform 289">
              <a:extLst>
                <a:ext uri="{FF2B5EF4-FFF2-40B4-BE49-F238E27FC236}">
                  <a16:creationId xmlns:a16="http://schemas.microsoft.com/office/drawing/2014/main" id="{751BCB06-CB25-5870-A1D1-E59862715593}"/>
                </a:ext>
              </a:extLst>
            </p:cNvPr>
            <p:cNvSpPr>
              <a:spLocks/>
            </p:cNvSpPr>
            <p:nvPr/>
          </p:nvSpPr>
          <p:spPr bwMode="auto">
            <a:xfrm>
              <a:off x="-3538538" y="2589213"/>
              <a:ext cx="382588" cy="236538"/>
            </a:xfrm>
            <a:custGeom>
              <a:avLst/>
              <a:gdLst>
                <a:gd name="T0" fmla="*/ 713 w 723"/>
                <a:gd name="T1" fmla="*/ 252 h 449"/>
                <a:gd name="T2" fmla="*/ 716 w 723"/>
                <a:gd name="T3" fmla="*/ 227 h 449"/>
                <a:gd name="T4" fmla="*/ 705 w 723"/>
                <a:gd name="T5" fmla="*/ 180 h 449"/>
                <a:gd name="T6" fmla="*/ 723 w 723"/>
                <a:gd name="T7" fmla="*/ 168 h 449"/>
                <a:gd name="T8" fmla="*/ 713 w 723"/>
                <a:gd name="T9" fmla="*/ 145 h 449"/>
                <a:gd name="T10" fmla="*/ 619 w 723"/>
                <a:gd name="T11" fmla="*/ 124 h 449"/>
                <a:gd name="T12" fmla="*/ 600 w 723"/>
                <a:gd name="T13" fmla="*/ 102 h 449"/>
                <a:gd name="T14" fmla="*/ 541 w 723"/>
                <a:gd name="T15" fmla="*/ 118 h 449"/>
                <a:gd name="T16" fmla="*/ 502 w 723"/>
                <a:gd name="T17" fmla="*/ 53 h 449"/>
                <a:gd name="T18" fmla="*/ 479 w 723"/>
                <a:gd name="T19" fmla="*/ 60 h 449"/>
                <a:gd name="T20" fmla="*/ 457 w 723"/>
                <a:gd name="T21" fmla="*/ 37 h 449"/>
                <a:gd name="T22" fmla="*/ 450 w 723"/>
                <a:gd name="T23" fmla="*/ 0 h 449"/>
                <a:gd name="T24" fmla="*/ 387 w 723"/>
                <a:gd name="T25" fmla="*/ 0 h 449"/>
                <a:gd name="T26" fmla="*/ 377 w 723"/>
                <a:gd name="T27" fmla="*/ 17 h 449"/>
                <a:gd name="T28" fmla="*/ 332 w 723"/>
                <a:gd name="T29" fmla="*/ 23 h 449"/>
                <a:gd name="T30" fmla="*/ 325 w 723"/>
                <a:gd name="T31" fmla="*/ 53 h 449"/>
                <a:gd name="T32" fmla="*/ 286 w 723"/>
                <a:gd name="T33" fmla="*/ 53 h 449"/>
                <a:gd name="T34" fmla="*/ 214 w 723"/>
                <a:gd name="T35" fmla="*/ 53 h 449"/>
                <a:gd name="T36" fmla="*/ 127 w 723"/>
                <a:gd name="T37" fmla="*/ 33 h 449"/>
                <a:gd name="T38" fmla="*/ 78 w 723"/>
                <a:gd name="T39" fmla="*/ 47 h 449"/>
                <a:gd name="T40" fmla="*/ 35 w 723"/>
                <a:gd name="T41" fmla="*/ 40 h 449"/>
                <a:gd name="T42" fmla="*/ 36 w 723"/>
                <a:gd name="T43" fmla="*/ 47 h 449"/>
                <a:gd name="T44" fmla="*/ 61 w 723"/>
                <a:gd name="T45" fmla="*/ 108 h 449"/>
                <a:gd name="T46" fmla="*/ 42 w 723"/>
                <a:gd name="T47" fmla="*/ 145 h 449"/>
                <a:gd name="T48" fmla="*/ 16 w 723"/>
                <a:gd name="T49" fmla="*/ 198 h 449"/>
                <a:gd name="T50" fmla="*/ 0 w 723"/>
                <a:gd name="T51" fmla="*/ 201 h 449"/>
                <a:gd name="T52" fmla="*/ 0 w 723"/>
                <a:gd name="T53" fmla="*/ 237 h 449"/>
                <a:gd name="T54" fmla="*/ 22 w 723"/>
                <a:gd name="T55" fmla="*/ 263 h 449"/>
                <a:gd name="T56" fmla="*/ 49 w 723"/>
                <a:gd name="T57" fmla="*/ 256 h 449"/>
                <a:gd name="T58" fmla="*/ 101 w 723"/>
                <a:gd name="T59" fmla="*/ 286 h 449"/>
                <a:gd name="T60" fmla="*/ 177 w 723"/>
                <a:gd name="T61" fmla="*/ 258 h 449"/>
                <a:gd name="T62" fmla="*/ 177 w 723"/>
                <a:gd name="T63" fmla="*/ 227 h 449"/>
                <a:gd name="T64" fmla="*/ 214 w 723"/>
                <a:gd name="T65" fmla="*/ 227 h 449"/>
                <a:gd name="T66" fmla="*/ 247 w 723"/>
                <a:gd name="T67" fmla="*/ 246 h 449"/>
                <a:gd name="T68" fmla="*/ 271 w 723"/>
                <a:gd name="T69" fmla="*/ 252 h 449"/>
                <a:gd name="T70" fmla="*/ 300 w 723"/>
                <a:gd name="T71" fmla="*/ 302 h 449"/>
                <a:gd name="T72" fmla="*/ 332 w 723"/>
                <a:gd name="T73" fmla="*/ 341 h 449"/>
                <a:gd name="T74" fmla="*/ 289 w 723"/>
                <a:gd name="T75" fmla="*/ 345 h 449"/>
                <a:gd name="T76" fmla="*/ 271 w 723"/>
                <a:gd name="T77" fmla="*/ 394 h 449"/>
                <a:gd name="T78" fmla="*/ 257 w 723"/>
                <a:gd name="T79" fmla="*/ 394 h 449"/>
                <a:gd name="T80" fmla="*/ 258 w 723"/>
                <a:gd name="T81" fmla="*/ 406 h 449"/>
                <a:gd name="T82" fmla="*/ 325 w 723"/>
                <a:gd name="T83" fmla="*/ 400 h 449"/>
                <a:gd name="T84" fmla="*/ 325 w 723"/>
                <a:gd name="T85" fmla="*/ 393 h 449"/>
                <a:gd name="T86" fmla="*/ 384 w 723"/>
                <a:gd name="T87" fmla="*/ 325 h 449"/>
                <a:gd name="T88" fmla="*/ 443 w 723"/>
                <a:gd name="T89" fmla="*/ 358 h 449"/>
                <a:gd name="T90" fmla="*/ 477 w 723"/>
                <a:gd name="T91" fmla="*/ 371 h 449"/>
                <a:gd name="T92" fmla="*/ 441 w 723"/>
                <a:gd name="T93" fmla="*/ 405 h 449"/>
                <a:gd name="T94" fmla="*/ 480 w 723"/>
                <a:gd name="T95" fmla="*/ 417 h 449"/>
                <a:gd name="T96" fmla="*/ 485 w 723"/>
                <a:gd name="T97" fmla="*/ 449 h 449"/>
                <a:gd name="T98" fmla="*/ 596 w 723"/>
                <a:gd name="T99" fmla="*/ 417 h 449"/>
                <a:gd name="T100" fmla="*/ 596 w 723"/>
                <a:gd name="T101" fmla="*/ 387 h 449"/>
                <a:gd name="T102" fmla="*/ 537 w 723"/>
                <a:gd name="T103" fmla="*/ 396 h 449"/>
                <a:gd name="T104" fmla="*/ 495 w 723"/>
                <a:gd name="T105" fmla="*/ 361 h 449"/>
                <a:gd name="T106" fmla="*/ 545 w 723"/>
                <a:gd name="T107" fmla="*/ 334 h 449"/>
                <a:gd name="T108" fmla="*/ 607 w 723"/>
                <a:gd name="T109" fmla="*/ 312 h 449"/>
                <a:gd name="T110" fmla="*/ 666 w 723"/>
                <a:gd name="T111" fmla="*/ 294 h 449"/>
                <a:gd name="T112" fmla="*/ 677 w 723"/>
                <a:gd name="T113" fmla="*/ 262 h 449"/>
                <a:gd name="T114" fmla="*/ 713 w 723"/>
                <a:gd name="T115" fmla="*/ 25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3" h="449">
                  <a:moveTo>
                    <a:pt x="713" y="252"/>
                  </a:moveTo>
                  <a:lnTo>
                    <a:pt x="716" y="227"/>
                  </a:lnTo>
                  <a:lnTo>
                    <a:pt x="705" y="180"/>
                  </a:lnTo>
                  <a:lnTo>
                    <a:pt x="723" y="168"/>
                  </a:lnTo>
                  <a:lnTo>
                    <a:pt x="713" y="145"/>
                  </a:lnTo>
                  <a:lnTo>
                    <a:pt x="619" y="124"/>
                  </a:lnTo>
                  <a:lnTo>
                    <a:pt x="600" y="102"/>
                  </a:lnTo>
                  <a:lnTo>
                    <a:pt x="541" y="118"/>
                  </a:lnTo>
                  <a:lnTo>
                    <a:pt x="502" y="53"/>
                  </a:lnTo>
                  <a:lnTo>
                    <a:pt x="479" y="60"/>
                  </a:lnTo>
                  <a:lnTo>
                    <a:pt x="457" y="37"/>
                  </a:lnTo>
                  <a:lnTo>
                    <a:pt x="450" y="0"/>
                  </a:lnTo>
                  <a:lnTo>
                    <a:pt x="387" y="0"/>
                  </a:lnTo>
                  <a:lnTo>
                    <a:pt x="377" y="17"/>
                  </a:lnTo>
                  <a:lnTo>
                    <a:pt x="332" y="23"/>
                  </a:lnTo>
                  <a:lnTo>
                    <a:pt x="325" y="53"/>
                  </a:lnTo>
                  <a:lnTo>
                    <a:pt x="286" y="53"/>
                  </a:lnTo>
                  <a:lnTo>
                    <a:pt x="214" y="53"/>
                  </a:lnTo>
                  <a:lnTo>
                    <a:pt x="127" y="33"/>
                  </a:lnTo>
                  <a:lnTo>
                    <a:pt x="78" y="47"/>
                  </a:lnTo>
                  <a:lnTo>
                    <a:pt x="35" y="40"/>
                  </a:lnTo>
                  <a:lnTo>
                    <a:pt x="36" y="47"/>
                  </a:lnTo>
                  <a:lnTo>
                    <a:pt x="61" y="108"/>
                  </a:lnTo>
                  <a:lnTo>
                    <a:pt x="42" y="145"/>
                  </a:lnTo>
                  <a:lnTo>
                    <a:pt x="16" y="198"/>
                  </a:lnTo>
                  <a:lnTo>
                    <a:pt x="0" y="201"/>
                  </a:lnTo>
                  <a:lnTo>
                    <a:pt x="0" y="237"/>
                  </a:lnTo>
                  <a:lnTo>
                    <a:pt x="22" y="263"/>
                  </a:lnTo>
                  <a:lnTo>
                    <a:pt x="49" y="256"/>
                  </a:lnTo>
                  <a:lnTo>
                    <a:pt x="101" y="286"/>
                  </a:lnTo>
                  <a:lnTo>
                    <a:pt x="177" y="258"/>
                  </a:lnTo>
                  <a:lnTo>
                    <a:pt x="177" y="227"/>
                  </a:lnTo>
                  <a:lnTo>
                    <a:pt x="214" y="227"/>
                  </a:lnTo>
                  <a:lnTo>
                    <a:pt x="247" y="246"/>
                  </a:lnTo>
                  <a:lnTo>
                    <a:pt x="271" y="252"/>
                  </a:lnTo>
                  <a:lnTo>
                    <a:pt x="300" y="302"/>
                  </a:lnTo>
                  <a:lnTo>
                    <a:pt x="332" y="341"/>
                  </a:lnTo>
                  <a:lnTo>
                    <a:pt x="289" y="345"/>
                  </a:lnTo>
                  <a:lnTo>
                    <a:pt x="271" y="394"/>
                  </a:lnTo>
                  <a:lnTo>
                    <a:pt x="257" y="394"/>
                  </a:lnTo>
                  <a:lnTo>
                    <a:pt x="258" y="406"/>
                  </a:lnTo>
                  <a:lnTo>
                    <a:pt x="325" y="400"/>
                  </a:lnTo>
                  <a:lnTo>
                    <a:pt x="325" y="393"/>
                  </a:lnTo>
                  <a:lnTo>
                    <a:pt x="384" y="325"/>
                  </a:lnTo>
                  <a:lnTo>
                    <a:pt x="443" y="358"/>
                  </a:lnTo>
                  <a:lnTo>
                    <a:pt x="477" y="371"/>
                  </a:lnTo>
                  <a:lnTo>
                    <a:pt x="441" y="405"/>
                  </a:lnTo>
                  <a:lnTo>
                    <a:pt x="480" y="417"/>
                  </a:lnTo>
                  <a:lnTo>
                    <a:pt x="485" y="449"/>
                  </a:lnTo>
                  <a:lnTo>
                    <a:pt x="596" y="417"/>
                  </a:lnTo>
                  <a:lnTo>
                    <a:pt x="596" y="387"/>
                  </a:lnTo>
                  <a:lnTo>
                    <a:pt x="537" y="396"/>
                  </a:lnTo>
                  <a:lnTo>
                    <a:pt x="495" y="361"/>
                  </a:lnTo>
                  <a:lnTo>
                    <a:pt x="545" y="334"/>
                  </a:lnTo>
                  <a:lnTo>
                    <a:pt x="607" y="312"/>
                  </a:lnTo>
                  <a:lnTo>
                    <a:pt x="666" y="294"/>
                  </a:lnTo>
                  <a:lnTo>
                    <a:pt x="677" y="262"/>
                  </a:lnTo>
                  <a:lnTo>
                    <a:pt x="713"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1" name="Freeform 290">
              <a:extLst>
                <a:ext uri="{FF2B5EF4-FFF2-40B4-BE49-F238E27FC236}">
                  <a16:creationId xmlns:a16="http://schemas.microsoft.com/office/drawing/2014/main" id="{9394C4A1-CBCB-1738-803A-869D07A7FC28}"/>
                </a:ext>
              </a:extLst>
            </p:cNvPr>
            <p:cNvSpPr>
              <a:spLocks/>
            </p:cNvSpPr>
            <p:nvPr/>
          </p:nvSpPr>
          <p:spPr bwMode="auto">
            <a:xfrm>
              <a:off x="-3444875" y="2708276"/>
              <a:ext cx="80963" cy="88900"/>
            </a:xfrm>
            <a:custGeom>
              <a:avLst/>
              <a:gdLst>
                <a:gd name="T0" fmla="*/ 112 w 155"/>
                <a:gd name="T1" fmla="*/ 118 h 167"/>
                <a:gd name="T2" fmla="*/ 155 w 155"/>
                <a:gd name="T3" fmla="*/ 114 h 167"/>
                <a:gd name="T4" fmla="*/ 123 w 155"/>
                <a:gd name="T5" fmla="*/ 75 h 167"/>
                <a:gd name="T6" fmla="*/ 94 w 155"/>
                <a:gd name="T7" fmla="*/ 25 h 167"/>
                <a:gd name="T8" fmla="*/ 70 w 155"/>
                <a:gd name="T9" fmla="*/ 19 h 167"/>
                <a:gd name="T10" fmla="*/ 37 w 155"/>
                <a:gd name="T11" fmla="*/ 0 h 167"/>
                <a:gd name="T12" fmla="*/ 0 w 155"/>
                <a:gd name="T13" fmla="*/ 0 h 167"/>
                <a:gd name="T14" fmla="*/ 0 w 155"/>
                <a:gd name="T15" fmla="*/ 31 h 167"/>
                <a:gd name="T16" fmla="*/ 18 w 155"/>
                <a:gd name="T17" fmla="*/ 25 h 167"/>
                <a:gd name="T18" fmla="*/ 73 w 155"/>
                <a:gd name="T19" fmla="*/ 110 h 167"/>
                <a:gd name="T20" fmla="*/ 80 w 155"/>
                <a:gd name="T21" fmla="*/ 167 h 167"/>
                <a:gd name="T22" fmla="*/ 94 w 155"/>
                <a:gd name="T23" fmla="*/ 167 h 167"/>
                <a:gd name="T24" fmla="*/ 112 w 155"/>
                <a:gd name="T25"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67">
                  <a:moveTo>
                    <a:pt x="112" y="118"/>
                  </a:moveTo>
                  <a:lnTo>
                    <a:pt x="155" y="114"/>
                  </a:lnTo>
                  <a:lnTo>
                    <a:pt x="123" y="75"/>
                  </a:lnTo>
                  <a:lnTo>
                    <a:pt x="94" y="25"/>
                  </a:lnTo>
                  <a:lnTo>
                    <a:pt x="70" y="19"/>
                  </a:lnTo>
                  <a:lnTo>
                    <a:pt x="37" y="0"/>
                  </a:lnTo>
                  <a:lnTo>
                    <a:pt x="0" y="0"/>
                  </a:lnTo>
                  <a:lnTo>
                    <a:pt x="0" y="31"/>
                  </a:lnTo>
                  <a:lnTo>
                    <a:pt x="18" y="25"/>
                  </a:lnTo>
                  <a:lnTo>
                    <a:pt x="73" y="110"/>
                  </a:lnTo>
                  <a:lnTo>
                    <a:pt x="80" y="167"/>
                  </a:lnTo>
                  <a:lnTo>
                    <a:pt x="94" y="167"/>
                  </a:lnTo>
                  <a:lnTo>
                    <a:pt x="112" y="1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2" name="Freeform 291">
              <a:extLst>
                <a:ext uri="{FF2B5EF4-FFF2-40B4-BE49-F238E27FC236}">
                  <a16:creationId xmlns:a16="http://schemas.microsoft.com/office/drawing/2014/main" id="{E1B548F8-F60D-15B1-5287-49AC0BFE348C}"/>
                </a:ext>
              </a:extLst>
            </p:cNvPr>
            <p:cNvSpPr>
              <a:spLocks/>
            </p:cNvSpPr>
            <p:nvPr/>
          </p:nvSpPr>
          <p:spPr bwMode="auto">
            <a:xfrm>
              <a:off x="-3819525" y="3863976"/>
              <a:ext cx="12700" cy="22225"/>
            </a:xfrm>
            <a:custGeom>
              <a:avLst/>
              <a:gdLst>
                <a:gd name="T0" fmla="*/ 24 w 24"/>
                <a:gd name="T1" fmla="*/ 0 h 41"/>
                <a:gd name="T2" fmla="*/ 0 w 24"/>
                <a:gd name="T3" fmla="*/ 30 h 41"/>
                <a:gd name="T4" fmla="*/ 24 w 24"/>
                <a:gd name="T5" fmla="*/ 41 h 41"/>
                <a:gd name="T6" fmla="*/ 24 w 24"/>
                <a:gd name="T7" fmla="*/ 0 h 41"/>
              </a:gdLst>
              <a:ahLst/>
              <a:cxnLst>
                <a:cxn ang="0">
                  <a:pos x="T0" y="T1"/>
                </a:cxn>
                <a:cxn ang="0">
                  <a:pos x="T2" y="T3"/>
                </a:cxn>
                <a:cxn ang="0">
                  <a:pos x="T4" y="T5"/>
                </a:cxn>
                <a:cxn ang="0">
                  <a:pos x="T6" y="T7"/>
                </a:cxn>
              </a:cxnLst>
              <a:rect l="0" t="0" r="r" b="b"/>
              <a:pathLst>
                <a:path w="24" h="41">
                  <a:moveTo>
                    <a:pt x="24" y="0"/>
                  </a:moveTo>
                  <a:lnTo>
                    <a:pt x="0" y="30"/>
                  </a:lnTo>
                  <a:lnTo>
                    <a:pt x="24" y="41"/>
                  </a:lnTo>
                  <a:lnTo>
                    <a:pt x="24"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3" name="Rectangle 292">
              <a:extLst>
                <a:ext uri="{FF2B5EF4-FFF2-40B4-BE49-F238E27FC236}">
                  <a16:creationId xmlns:a16="http://schemas.microsoft.com/office/drawing/2014/main" id="{70495057-2106-6BE5-D611-EE052AEAB348}"/>
                </a:ext>
              </a:extLst>
            </p:cNvPr>
            <p:cNvSpPr>
              <a:spLocks noChangeArrowheads="1"/>
            </p:cNvSpPr>
            <p:nvPr/>
          </p:nvSpPr>
          <p:spPr bwMode="auto">
            <a:xfrm>
              <a:off x="-3862388" y="3944938"/>
              <a:ext cx="9525" cy="9525"/>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4" name="Freeform 293">
              <a:extLst>
                <a:ext uri="{FF2B5EF4-FFF2-40B4-BE49-F238E27FC236}">
                  <a16:creationId xmlns:a16="http://schemas.microsoft.com/office/drawing/2014/main" id="{CBD97F0B-0FFC-1071-9C45-01C3C02FC8B4}"/>
                </a:ext>
              </a:extLst>
            </p:cNvPr>
            <p:cNvSpPr>
              <a:spLocks/>
            </p:cNvSpPr>
            <p:nvPr/>
          </p:nvSpPr>
          <p:spPr bwMode="auto">
            <a:xfrm>
              <a:off x="-3014663" y="4240213"/>
              <a:ext cx="171450" cy="331788"/>
            </a:xfrm>
            <a:custGeom>
              <a:avLst/>
              <a:gdLst>
                <a:gd name="T0" fmla="*/ 287 w 323"/>
                <a:gd name="T1" fmla="*/ 0 h 628"/>
                <a:gd name="T2" fmla="*/ 216 w 323"/>
                <a:gd name="T3" fmla="*/ 105 h 628"/>
                <a:gd name="T4" fmla="*/ 162 w 323"/>
                <a:gd name="T5" fmla="*/ 165 h 628"/>
                <a:gd name="T6" fmla="*/ 68 w 323"/>
                <a:gd name="T7" fmla="*/ 194 h 628"/>
                <a:gd name="T8" fmla="*/ 26 w 323"/>
                <a:gd name="T9" fmla="*/ 259 h 628"/>
                <a:gd name="T10" fmla="*/ 53 w 323"/>
                <a:gd name="T11" fmla="*/ 340 h 628"/>
                <a:gd name="T12" fmla="*/ 0 w 323"/>
                <a:gd name="T13" fmla="*/ 456 h 628"/>
                <a:gd name="T14" fmla="*/ 0 w 323"/>
                <a:gd name="T15" fmla="*/ 534 h 628"/>
                <a:gd name="T16" fmla="*/ 75 w 323"/>
                <a:gd name="T17" fmla="*/ 628 h 628"/>
                <a:gd name="T18" fmla="*/ 164 w 323"/>
                <a:gd name="T19" fmla="*/ 598 h 628"/>
                <a:gd name="T20" fmla="*/ 302 w 323"/>
                <a:gd name="T21" fmla="*/ 170 h 628"/>
                <a:gd name="T22" fmla="*/ 323 w 323"/>
                <a:gd name="T23" fmla="*/ 177 h 628"/>
                <a:gd name="T24" fmla="*/ 323 w 323"/>
                <a:gd name="T25" fmla="*/ 135 h 628"/>
                <a:gd name="T26" fmla="*/ 287 w 323"/>
                <a:gd name="T27"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628">
                  <a:moveTo>
                    <a:pt x="287" y="0"/>
                  </a:moveTo>
                  <a:lnTo>
                    <a:pt x="216" y="105"/>
                  </a:lnTo>
                  <a:lnTo>
                    <a:pt x="162" y="165"/>
                  </a:lnTo>
                  <a:lnTo>
                    <a:pt x="68" y="194"/>
                  </a:lnTo>
                  <a:lnTo>
                    <a:pt x="26" y="259"/>
                  </a:lnTo>
                  <a:lnTo>
                    <a:pt x="53" y="340"/>
                  </a:lnTo>
                  <a:lnTo>
                    <a:pt x="0" y="456"/>
                  </a:lnTo>
                  <a:lnTo>
                    <a:pt x="0" y="534"/>
                  </a:lnTo>
                  <a:lnTo>
                    <a:pt x="75" y="628"/>
                  </a:lnTo>
                  <a:lnTo>
                    <a:pt x="164" y="598"/>
                  </a:lnTo>
                  <a:lnTo>
                    <a:pt x="302" y="170"/>
                  </a:lnTo>
                  <a:lnTo>
                    <a:pt x="323" y="177"/>
                  </a:lnTo>
                  <a:lnTo>
                    <a:pt x="323" y="135"/>
                  </a:lnTo>
                  <a:lnTo>
                    <a:pt x="28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5" name="Freeform 294">
              <a:extLst>
                <a:ext uri="{FF2B5EF4-FFF2-40B4-BE49-F238E27FC236}">
                  <a16:creationId xmlns:a16="http://schemas.microsoft.com/office/drawing/2014/main" id="{7525CEAA-7A3C-EA7A-9529-C4C23F9F6B97}"/>
                </a:ext>
              </a:extLst>
            </p:cNvPr>
            <p:cNvSpPr>
              <a:spLocks/>
            </p:cNvSpPr>
            <p:nvPr/>
          </p:nvSpPr>
          <p:spPr bwMode="auto">
            <a:xfrm>
              <a:off x="-4210050" y="3040063"/>
              <a:ext cx="471488" cy="457200"/>
            </a:xfrm>
            <a:custGeom>
              <a:avLst/>
              <a:gdLst>
                <a:gd name="T0" fmla="*/ 268 w 890"/>
                <a:gd name="T1" fmla="*/ 254 h 863"/>
                <a:gd name="T2" fmla="*/ 250 w 890"/>
                <a:gd name="T3" fmla="*/ 326 h 863"/>
                <a:gd name="T4" fmla="*/ 120 w 890"/>
                <a:gd name="T5" fmla="*/ 398 h 863"/>
                <a:gd name="T6" fmla="*/ 39 w 890"/>
                <a:gd name="T7" fmla="*/ 407 h 863"/>
                <a:gd name="T8" fmla="*/ 0 w 890"/>
                <a:gd name="T9" fmla="*/ 447 h 863"/>
                <a:gd name="T10" fmla="*/ 0 w 890"/>
                <a:gd name="T11" fmla="*/ 487 h 863"/>
                <a:gd name="T12" fmla="*/ 548 w 890"/>
                <a:gd name="T13" fmla="*/ 863 h 863"/>
                <a:gd name="T14" fmla="*/ 638 w 890"/>
                <a:gd name="T15" fmla="*/ 849 h 863"/>
                <a:gd name="T16" fmla="*/ 890 w 890"/>
                <a:gd name="T17" fmla="*/ 670 h 863"/>
                <a:gd name="T18" fmla="*/ 861 w 890"/>
                <a:gd name="T19" fmla="*/ 624 h 863"/>
                <a:gd name="T20" fmla="*/ 815 w 890"/>
                <a:gd name="T21" fmla="*/ 616 h 863"/>
                <a:gd name="T22" fmla="*/ 786 w 890"/>
                <a:gd name="T23" fmla="*/ 523 h 863"/>
                <a:gd name="T24" fmla="*/ 802 w 890"/>
                <a:gd name="T25" fmla="*/ 512 h 863"/>
                <a:gd name="T26" fmla="*/ 769 w 890"/>
                <a:gd name="T27" fmla="*/ 280 h 863"/>
                <a:gd name="T28" fmla="*/ 733 w 890"/>
                <a:gd name="T29" fmla="*/ 215 h 863"/>
                <a:gd name="T30" fmla="*/ 697 w 890"/>
                <a:gd name="T31" fmla="*/ 156 h 863"/>
                <a:gd name="T32" fmla="*/ 733 w 890"/>
                <a:gd name="T33" fmla="*/ 115 h 863"/>
                <a:gd name="T34" fmla="*/ 737 w 890"/>
                <a:gd name="T35" fmla="*/ 0 h 863"/>
                <a:gd name="T36" fmla="*/ 636 w 890"/>
                <a:gd name="T37" fmla="*/ 19 h 863"/>
                <a:gd name="T38" fmla="*/ 493 w 890"/>
                <a:gd name="T39" fmla="*/ 28 h 863"/>
                <a:gd name="T40" fmla="*/ 330 w 890"/>
                <a:gd name="T41" fmla="*/ 90 h 863"/>
                <a:gd name="T42" fmla="*/ 291 w 890"/>
                <a:gd name="T43" fmla="*/ 98 h 863"/>
                <a:gd name="T44" fmla="*/ 343 w 890"/>
                <a:gd name="T45" fmla="*/ 254 h 863"/>
                <a:gd name="T46" fmla="*/ 268 w 890"/>
                <a:gd name="T4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0" h="863">
                  <a:moveTo>
                    <a:pt x="268" y="254"/>
                  </a:moveTo>
                  <a:lnTo>
                    <a:pt x="250" y="326"/>
                  </a:lnTo>
                  <a:lnTo>
                    <a:pt x="120" y="398"/>
                  </a:lnTo>
                  <a:lnTo>
                    <a:pt x="39" y="407"/>
                  </a:lnTo>
                  <a:lnTo>
                    <a:pt x="0" y="447"/>
                  </a:lnTo>
                  <a:lnTo>
                    <a:pt x="0" y="487"/>
                  </a:lnTo>
                  <a:lnTo>
                    <a:pt x="548" y="863"/>
                  </a:lnTo>
                  <a:lnTo>
                    <a:pt x="638" y="849"/>
                  </a:lnTo>
                  <a:lnTo>
                    <a:pt x="890" y="670"/>
                  </a:lnTo>
                  <a:lnTo>
                    <a:pt x="861" y="624"/>
                  </a:lnTo>
                  <a:lnTo>
                    <a:pt x="815" y="616"/>
                  </a:lnTo>
                  <a:lnTo>
                    <a:pt x="786" y="523"/>
                  </a:lnTo>
                  <a:lnTo>
                    <a:pt x="802" y="512"/>
                  </a:lnTo>
                  <a:lnTo>
                    <a:pt x="769" y="280"/>
                  </a:lnTo>
                  <a:lnTo>
                    <a:pt x="733" y="215"/>
                  </a:lnTo>
                  <a:lnTo>
                    <a:pt x="697" y="156"/>
                  </a:lnTo>
                  <a:lnTo>
                    <a:pt x="733" y="115"/>
                  </a:lnTo>
                  <a:lnTo>
                    <a:pt x="737" y="0"/>
                  </a:lnTo>
                  <a:lnTo>
                    <a:pt x="636" y="19"/>
                  </a:lnTo>
                  <a:lnTo>
                    <a:pt x="493" y="28"/>
                  </a:lnTo>
                  <a:lnTo>
                    <a:pt x="330" y="90"/>
                  </a:lnTo>
                  <a:lnTo>
                    <a:pt x="291" y="98"/>
                  </a:lnTo>
                  <a:lnTo>
                    <a:pt x="343" y="254"/>
                  </a:lnTo>
                  <a:lnTo>
                    <a:pt x="268" y="25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6" name="Freeform 295">
              <a:extLst>
                <a:ext uri="{FF2B5EF4-FFF2-40B4-BE49-F238E27FC236}">
                  <a16:creationId xmlns:a16="http://schemas.microsoft.com/office/drawing/2014/main" id="{CA42C1F0-E5A9-E639-3018-CF1806C1641F}"/>
                </a:ext>
              </a:extLst>
            </p:cNvPr>
            <p:cNvSpPr>
              <a:spLocks/>
            </p:cNvSpPr>
            <p:nvPr/>
          </p:nvSpPr>
          <p:spPr bwMode="auto">
            <a:xfrm>
              <a:off x="-3746500" y="4098926"/>
              <a:ext cx="295275" cy="285750"/>
            </a:xfrm>
            <a:custGeom>
              <a:avLst/>
              <a:gdLst>
                <a:gd name="T0" fmla="*/ 65 w 557"/>
                <a:gd name="T1" fmla="*/ 500 h 542"/>
                <a:gd name="T2" fmla="*/ 107 w 557"/>
                <a:gd name="T3" fmla="*/ 512 h 542"/>
                <a:gd name="T4" fmla="*/ 299 w 557"/>
                <a:gd name="T5" fmla="*/ 512 h 542"/>
                <a:gd name="T6" fmla="*/ 362 w 557"/>
                <a:gd name="T7" fmla="*/ 530 h 542"/>
                <a:gd name="T8" fmla="*/ 447 w 557"/>
                <a:gd name="T9" fmla="*/ 542 h 542"/>
                <a:gd name="T10" fmla="*/ 524 w 557"/>
                <a:gd name="T11" fmla="*/ 522 h 542"/>
                <a:gd name="T12" fmla="*/ 456 w 557"/>
                <a:gd name="T13" fmla="*/ 463 h 542"/>
                <a:gd name="T14" fmla="*/ 456 w 557"/>
                <a:gd name="T15" fmla="*/ 306 h 542"/>
                <a:gd name="T16" fmla="*/ 557 w 557"/>
                <a:gd name="T17" fmla="*/ 320 h 542"/>
                <a:gd name="T18" fmla="*/ 547 w 557"/>
                <a:gd name="T19" fmla="*/ 216 h 542"/>
                <a:gd name="T20" fmla="*/ 476 w 557"/>
                <a:gd name="T21" fmla="*/ 216 h 542"/>
                <a:gd name="T22" fmla="*/ 459 w 557"/>
                <a:gd name="T23" fmla="*/ 55 h 542"/>
                <a:gd name="T24" fmla="*/ 358 w 557"/>
                <a:gd name="T25" fmla="*/ 42 h 542"/>
                <a:gd name="T26" fmla="*/ 345 w 557"/>
                <a:gd name="T27" fmla="*/ 97 h 542"/>
                <a:gd name="T28" fmla="*/ 264 w 557"/>
                <a:gd name="T29" fmla="*/ 88 h 542"/>
                <a:gd name="T30" fmla="*/ 231 w 557"/>
                <a:gd name="T31" fmla="*/ 0 h 542"/>
                <a:gd name="T32" fmla="*/ 32 w 557"/>
                <a:gd name="T33" fmla="*/ 0 h 542"/>
                <a:gd name="T34" fmla="*/ 98 w 557"/>
                <a:gd name="T35" fmla="*/ 225 h 542"/>
                <a:gd name="T36" fmla="*/ 45 w 557"/>
                <a:gd name="T37" fmla="*/ 324 h 542"/>
                <a:gd name="T38" fmla="*/ 0 w 557"/>
                <a:gd name="T39" fmla="*/ 506 h 542"/>
                <a:gd name="T40" fmla="*/ 23 w 557"/>
                <a:gd name="T41" fmla="*/ 512 h 542"/>
                <a:gd name="T42" fmla="*/ 65 w 557"/>
                <a:gd name="T43" fmla="*/ 50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7" h="542">
                  <a:moveTo>
                    <a:pt x="65" y="500"/>
                  </a:moveTo>
                  <a:lnTo>
                    <a:pt x="107" y="512"/>
                  </a:lnTo>
                  <a:lnTo>
                    <a:pt x="299" y="512"/>
                  </a:lnTo>
                  <a:lnTo>
                    <a:pt x="362" y="530"/>
                  </a:lnTo>
                  <a:lnTo>
                    <a:pt x="447" y="542"/>
                  </a:lnTo>
                  <a:lnTo>
                    <a:pt x="524" y="522"/>
                  </a:lnTo>
                  <a:lnTo>
                    <a:pt x="456" y="463"/>
                  </a:lnTo>
                  <a:lnTo>
                    <a:pt x="456" y="306"/>
                  </a:lnTo>
                  <a:lnTo>
                    <a:pt x="557" y="320"/>
                  </a:lnTo>
                  <a:lnTo>
                    <a:pt x="547" y="216"/>
                  </a:lnTo>
                  <a:lnTo>
                    <a:pt x="476" y="216"/>
                  </a:lnTo>
                  <a:lnTo>
                    <a:pt x="459" y="55"/>
                  </a:lnTo>
                  <a:lnTo>
                    <a:pt x="358" y="42"/>
                  </a:lnTo>
                  <a:lnTo>
                    <a:pt x="345" y="97"/>
                  </a:lnTo>
                  <a:lnTo>
                    <a:pt x="264" y="88"/>
                  </a:lnTo>
                  <a:lnTo>
                    <a:pt x="231" y="0"/>
                  </a:lnTo>
                  <a:lnTo>
                    <a:pt x="32" y="0"/>
                  </a:lnTo>
                  <a:lnTo>
                    <a:pt x="98" y="225"/>
                  </a:lnTo>
                  <a:lnTo>
                    <a:pt x="45" y="324"/>
                  </a:lnTo>
                  <a:lnTo>
                    <a:pt x="0" y="506"/>
                  </a:lnTo>
                  <a:lnTo>
                    <a:pt x="23" y="512"/>
                  </a:lnTo>
                  <a:lnTo>
                    <a:pt x="65" y="5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7" name="Freeform 296">
              <a:extLst>
                <a:ext uri="{FF2B5EF4-FFF2-40B4-BE49-F238E27FC236}">
                  <a16:creationId xmlns:a16="http://schemas.microsoft.com/office/drawing/2014/main" id="{493BD02A-268F-015D-733E-CA590E5FD288}"/>
                </a:ext>
              </a:extLst>
            </p:cNvPr>
            <p:cNvSpPr>
              <a:spLocks/>
            </p:cNvSpPr>
            <p:nvPr/>
          </p:nvSpPr>
          <p:spPr bwMode="auto">
            <a:xfrm>
              <a:off x="-3446463" y="3179763"/>
              <a:ext cx="288925" cy="249238"/>
            </a:xfrm>
            <a:custGeom>
              <a:avLst/>
              <a:gdLst>
                <a:gd name="T0" fmla="*/ 545 w 545"/>
                <a:gd name="T1" fmla="*/ 470 h 470"/>
                <a:gd name="T2" fmla="*/ 544 w 545"/>
                <a:gd name="T3" fmla="*/ 467 h 470"/>
                <a:gd name="T4" fmla="*/ 490 w 545"/>
                <a:gd name="T5" fmla="*/ 428 h 470"/>
                <a:gd name="T6" fmla="*/ 431 w 545"/>
                <a:gd name="T7" fmla="*/ 298 h 470"/>
                <a:gd name="T8" fmla="*/ 389 w 545"/>
                <a:gd name="T9" fmla="*/ 199 h 470"/>
                <a:gd name="T10" fmla="*/ 323 w 545"/>
                <a:gd name="T11" fmla="*/ 102 h 470"/>
                <a:gd name="T12" fmla="*/ 338 w 545"/>
                <a:gd name="T13" fmla="*/ 96 h 470"/>
                <a:gd name="T14" fmla="*/ 414 w 545"/>
                <a:gd name="T15" fmla="*/ 192 h 470"/>
                <a:gd name="T16" fmla="*/ 427 w 545"/>
                <a:gd name="T17" fmla="*/ 170 h 470"/>
                <a:gd name="T18" fmla="*/ 436 w 545"/>
                <a:gd name="T19" fmla="*/ 134 h 470"/>
                <a:gd name="T20" fmla="*/ 382 w 545"/>
                <a:gd name="T21" fmla="*/ 16 h 470"/>
                <a:gd name="T22" fmla="*/ 378 w 545"/>
                <a:gd name="T23" fmla="*/ 21 h 470"/>
                <a:gd name="T24" fmla="*/ 241 w 545"/>
                <a:gd name="T25" fmla="*/ 9 h 470"/>
                <a:gd name="T26" fmla="*/ 183 w 545"/>
                <a:gd name="T27" fmla="*/ 42 h 470"/>
                <a:gd name="T28" fmla="*/ 13 w 545"/>
                <a:gd name="T29" fmla="*/ 4 h 470"/>
                <a:gd name="T30" fmla="*/ 0 w 545"/>
                <a:gd name="T31" fmla="*/ 0 h 470"/>
                <a:gd name="T32" fmla="*/ 29 w 545"/>
                <a:gd name="T33" fmla="*/ 470 h 470"/>
                <a:gd name="T34" fmla="*/ 545 w 545"/>
                <a:gd name="T35"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5" h="470">
                  <a:moveTo>
                    <a:pt x="545" y="470"/>
                  </a:moveTo>
                  <a:lnTo>
                    <a:pt x="544" y="467"/>
                  </a:lnTo>
                  <a:lnTo>
                    <a:pt x="490" y="428"/>
                  </a:lnTo>
                  <a:lnTo>
                    <a:pt x="431" y="298"/>
                  </a:lnTo>
                  <a:lnTo>
                    <a:pt x="389" y="199"/>
                  </a:lnTo>
                  <a:lnTo>
                    <a:pt x="323" y="102"/>
                  </a:lnTo>
                  <a:lnTo>
                    <a:pt x="338" y="96"/>
                  </a:lnTo>
                  <a:lnTo>
                    <a:pt x="414" y="192"/>
                  </a:lnTo>
                  <a:lnTo>
                    <a:pt x="427" y="170"/>
                  </a:lnTo>
                  <a:lnTo>
                    <a:pt x="436" y="134"/>
                  </a:lnTo>
                  <a:lnTo>
                    <a:pt x="382" y="16"/>
                  </a:lnTo>
                  <a:lnTo>
                    <a:pt x="378" y="21"/>
                  </a:lnTo>
                  <a:lnTo>
                    <a:pt x="241" y="9"/>
                  </a:lnTo>
                  <a:lnTo>
                    <a:pt x="183" y="42"/>
                  </a:lnTo>
                  <a:lnTo>
                    <a:pt x="13" y="4"/>
                  </a:lnTo>
                  <a:lnTo>
                    <a:pt x="0" y="0"/>
                  </a:lnTo>
                  <a:lnTo>
                    <a:pt x="29" y="470"/>
                  </a:lnTo>
                  <a:lnTo>
                    <a:pt x="545" y="4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8" name="Freeform 297">
              <a:extLst>
                <a:ext uri="{FF2B5EF4-FFF2-40B4-BE49-F238E27FC236}">
                  <a16:creationId xmlns:a16="http://schemas.microsoft.com/office/drawing/2014/main" id="{AF3CA667-2CBC-D6DA-A27B-7F3B1FE6E5FE}"/>
                </a:ext>
              </a:extLst>
            </p:cNvPr>
            <p:cNvSpPr>
              <a:spLocks/>
            </p:cNvSpPr>
            <p:nvPr/>
          </p:nvSpPr>
          <p:spPr bwMode="auto">
            <a:xfrm>
              <a:off x="-3332163" y="3978276"/>
              <a:ext cx="266700" cy="252413"/>
            </a:xfrm>
            <a:custGeom>
              <a:avLst/>
              <a:gdLst>
                <a:gd name="T0" fmla="*/ 199 w 505"/>
                <a:gd name="T1" fmla="*/ 65 h 477"/>
                <a:gd name="T2" fmla="*/ 110 w 505"/>
                <a:gd name="T3" fmla="*/ 65 h 477"/>
                <a:gd name="T4" fmla="*/ 118 w 505"/>
                <a:gd name="T5" fmla="*/ 8 h 477"/>
                <a:gd name="T6" fmla="*/ 22 w 505"/>
                <a:gd name="T7" fmla="*/ 18 h 477"/>
                <a:gd name="T8" fmla="*/ 0 w 505"/>
                <a:gd name="T9" fmla="*/ 75 h 477"/>
                <a:gd name="T10" fmla="*/ 0 w 505"/>
                <a:gd name="T11" fmla="*/ 104 h 477"/>
                <a:gd name="T12" fmla="*/ 19 w 505"/>
                <a:gd name="T13" fmla="*/ 104 h 477"/>
                <a:gd name="T14" fmla="*/ 24 w 505"/>
                <a:gd name="T15" fmla="*/ 226 h 477"/>
                <a:gd name="T16" fmla="*/ 63 w 505"/>
                <a:gd name="T17" fmla="*/ 258 h 477"/>
                <a:gd name="T18" fmla="*/ 88 w 505"/>
                <a:gd name="T19" fmla="*/ 331 h 477"/>
                <a:gd name="T20" fmla="*/ 203 w 505"/>
                <a:gd name="T21" fmla="*/ 383 h 477"/>
                <a:gd name="T22" fmla="*/ 202 w 505"/>
                <a:gd name="T23" fmla="*/ 374 h 477"/>
                <a:gd name="T24" fmla="*/ 235 w 505"/>
                <a:gd name="T25" fmla="*/ 374 h 477"/>
                <a:gd name="T26" fmla="*/ 267 w 505"/>
                <a:gd name="T27" fmla="*/ 459 h 477"/>
                <a:gd name="T28" fmla="*/ 267 w 505"/>
                <a:gd name="T29" fmla="*/ 477 h 477"/>
                <a:gd name="T30" fmla="*/ 366 w 505"/>
                <a:gd name="T31" fmla="*/ 477 h 477"/>
                <a:gd name="T32" fmla="*/ 464 w 505"/>
                <a:gd name="T33" fmla="*/ 459 h 477"/>
                <a:gd name="T34" fmla="*/ 505 w 505"/>
                <a:gd name="T35" fmla="*/ 425 h 477"/>
                <a:gd name="T36" fmla="*/ 505 w 505"/>
                <a:gd name="T37" fmla="*/ 416 h 477"/>
                <a:gd name="T38" fmla="*/ 434 w 505"/>
                <a:gd name="T39" fmla="*/ 222 h 477"/>
                <a:gd name="T40" fmla="*/ 472 w 505"/>
                <a:gd name="T41" fmla="*/ 155 h 477"/>
                <a:gd name="T42" fmla="*/ 219 w 505"/>
                <a:gd name="T43" fmla="*/ 0 h 477"/>
                <a:gd name="T44" fmla="*/ 199 w 505"/>
                <a:gd name="T45" fmla="*/ 6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 h="477">
                  <a:moveTo>
                    <a:pt x="199" y="65"/>
                  </a:moveTo>
                  <a:lnTo>
                    <a:pt x="110" y="65"/>
                  </a:lnTo>
                  <a:lnTo>
                    <a:pt x="118" y="8"/>
                  </a:lnTo>
                  <a:lnTo>
                    <a:pt x="22" y="18"/>
                  </a:lnTo>
                  <a:lnTo>
                    <a:pt x="0" y="75"/>
                  </a:lnTo>
                  <a:lnTo>
                    <a:pt x="0" y="104"/>
                  </a:lnTo>
                  <a:lnTo>
                    <a:pt x="19" y="104"/>
                  </a:lnTo>
                  <a:lnTo>
                    <a:pt x="24" y="226"/>
                  </a:lnTo>
                  <a:lnTo>
                    <a:pt x="63" y="258"/>
                  </a:lnTo>
                  <a:lnTo>
                    <a:pt x="88" y="331"/>
                  </a:lnTo>
                  <a:lnTo>
                    <a:pt x="203" y="383"/>
                  </a:lnTo>
                  <a:lnTo>
                    <a:pt x="202" y="374"/>
                  </a:lnTo>
                  <a:lnTo>
                    <a:pt x="235" y="374"/>
                  </a:lnTo>
                  <a:lnTo>
                    <a:pt x="267" y="459"/>
                  </a:lnTo>
                  <a:lnTo>
                    <a:pt x="267" y="477"/>
                  </a:lnTo>
                  <a:lnTo>
                    <a:pt x="366" y="477"/>
                  </a:lnTo>
                  <a:lnTo>
                    <a:pt x="464" y="459"/>
                  </a:lnTo>
                  <a:lnTo>
                    <a:pt x="505" y="425"/>
                  </a:lnTo>
                  <a:lnTo>
                    <a:pt x="505" y="416"/>
                  </a:lnTo>
                  <a:lnTo>
                    <a:pt x="434" y="222"/>
                  </a:lnTo>
                  <a:lnTo>
                    <a:pt x="472" y="155"/>
                  </a:lnTo>
                  <a:lnTo>
                    <a:pt x="219" y="0"/>
                  </a:lnTo>
                  <a:lnTo>
                    <a:pt x="199" y="6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9" name="Freeform 298">
              <a:extLst>
                <a:ext uri="{FF2B5EF4-FFF2-40B4-BE49-F238E27FC236}">
                  <a16:creationId xmlns:a16="http://schemas.microsoft.com/office/drawing/2014/main" id="{21D7D4A8-6EEA-BEE5-9B07-A480421E70C5}"/>
                </a:ext>
              </a:extLst>
            </p:cNvPr>
            <p:cNvSpPr>
              <a:spLocks/>
            </p:cNvSpPr>
            <p:nvPr/>
          </p:nvSpPr>
          <p:spPr bwMode="auto">
            <a:xfrm>
              <a:off x="-3651250" y="4481513"/>
              <a:ext cx="385763" cy="322263"/>
            </a:xfrm>
            <a:custGeom>
              <a:avLst/>
              <a:gdLst>
                <a:gd name="T0" fmla="*/ 697 w 730"/>
                <a:gd name="T1" fmla="*/ 143 h 607"/>
                <a:gd name="T2" fmla="*/ 685 w 730"/>
                <a:gd name="T3" fmla="*/ 17 h 607"/>
                <a:gd name="T4" fmla="*/ 586 w 730"/>
                <a:gd name="T5" fmla="*/ 0 h 607"/>
                <a:gd name="T6" fmla="*/ 496 w 730"/>
                <a:gd name="T7" fmla="*/ 63 h 607"/>
                <a:gd name="T8" fmla="*/ 454 w 730"/>
                <a:gd name="T9" fmla="*/ 118 h 607"/>
                <a:gd name="T10" fmla="*/ 434 w 730"/>
                <a:gd name="T11" fmla="*/ 170 h 607"/>
                <a:gd name="T12" fmla="*/ 310 w 730"/>
                <a:gd name="T13" fmla="*/ 153 h 607"/>
                <a:gd name="T14" fmla="*/ 221 w 730"/>
                <a:gd name="T15" fmla="*/ 212 h 607"/>
                <a:gd name="T16" fmla="*/ 172 w 730"/>
                <a:gd name="T17" fmla="*/ 130 h 607"/>
                <a:gd name="T18" fmla="*/ 172 w 730"/>
                <a:gd name="T19" fmla="*/ 279 h 607"/>
                <a:gd name="T20" fmla="*/ 108 w 730"/>
                <a:gd name="T21" fmla="*/ 323 h 607"/>
                <a:gd name="T22" fmla="*/ 45 w 730"/>
                <a:gd name="T23" fmla="*/ 279 h 607"/>
                <a:gd name="T24" fmla="*/ 0 w 730"/>
                <a:gd name="T25" fmla="*/ 292 h 607"/>
                <a:gd name="T26" fmla="*/ 87 w 730"/>
                <a:gd name="T27" fmla="*/ 490 h 607"/>
                <a:gd name="T28" fmla="*/ 85 w 730"/>
                <a:gd name="T29" fmla="*/ 581 h 607"/>
                <a:gd name="T30" fmla="*/ 167 w 730"/>
                <a:gd name="T31" fmla="*/ 607 h 607"/>
                <a:gd name="T32" fmla="*/ 433 w 730"/>
                <a:gd name="T33" fmla="*/ 555 h 607"/>
                <a:gd name="T34" fmla="*/ 677 w 730"/>
                <a:gd name="T35" fmla="*/ 326 h 607"/>
                <a:gd name="T36" fmla="*/ 730 w 730"/>
                <a:gd name="T37" fmla="*/ 207 h 607"/>
                <a:gd name="T38" fmla="*/ 713 w 730"/>
                <a:gd name="T39" fmla="*/ 194 h 607"/>
                <a:gd name="T40" fmla="*/ 697 w 730"/>
                <a:gd name="T41" fmla="*/ 14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0" h="607">
                  <a:moveTo>
                    <a:pt x="697" y="143"/>
                  </a:moveTo>
                  <a:lnTo>
                    <a:pt x="685" y="17"/>
                  </a:lnTo>
                  <a:lnTo>
                    <a:pt x="586" y="0"/>
                  </a:lnTo>
                  <a:lnTo>
                    <a:pt x="496" y="63"/>
                  </a:lnTo>
                  <a:lnTo>
                    <a:pt x="454" y="118"/>
                  </a:lnTo>
                  <a:lnTo>
                    <a:pt x="434" y="170"/>
                  </a:lnTo>
                  <a:lnTo>
                    <a:pt x="310" y="153"/>
                  </a:lnTo>
                  <a:lnTo>
                    <a:pt x="221" y="212"/>
                  </a:lnTo>
                  <a:lnTo>
                    <a:pt x="172" y="130"/>
                  </a:lnTo>
                  <a:lnTo>
                    <a:pt x="172" y="279"/>
                  </a:lnTo>
                  <a:lnTo>
                    <a:pt x="108" y="323"/>
                  </a:lnTo>
                  <a:lnTo>
                    <a:pt x="45" y="279"/>
                  </a:lnTo>
                  <a:lnTo>
                    <a:pt x="0" y="292"/>
                  </a:lnTo>
                  <a:lnTo>
                    <a:pt x="87" y="490"/>
                  </a:lnTo>
                  <a:lnTo>
                    <a:pt x="85" y="581"/>
                  </a:lnTo>
                  <a:lnTo>
                    <a:pt x="167" y="607"/>
                  </a:lnTo>
                  <a:lnTo>
                    <a:pt x="433" y="555"/>
                  </a:lnTo>
                  <a:lnTo>
                    <a:pt x="677" y="326"/>
                  </a:lnTo>
                  <a:lnTo>
                    <a:pt x="730" y="207"/>
                  </a:lnTo>
                  <a:lnTo>
                    <a:pt x="713" y="194"/>
                  </a:lnTo>
                  <a:lnTo>
                    <a:pt x="697" y="1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0" name="Freeform 299">
              <a:extLst>
                <a:ext uri="{FF2B5EF4-FFF2-40B4-BE49-F238E27FC236}">
                  <a16:creationId xmlns:a16="http://schemas.microsoft.com/office/drawing/2014/main" id="{661E1E54-514D-6833-A165-F575173A4900}"/>
                </a:ext>
              </a:extLst>
            </p:cNvPr>
            <p:cNvSpPr>
              <a:spLocks/>
            </p:cNvSpPr>
            <p:nvPr/>
          </p:nvSpPr>
          <p:spPr bwMode="auto">
            <a:xfrm>
              <a:off x="-4411663" y="3557588"/>
              <a:ext cx="152400" cy="107950"/>
            </a:xfrm>
            <a:custGeom>
              <a:avLst/>
              <a:gdLst>
                <a:gd name="T0" fmla="*/ 144 w 287"/>
                <a:gd name="T1" fmla="*/ 178 h 204"/>
                <a:gd name="T2" fmla="*/ 237 w 287"/>
                <a:gd name="T3" fmla="*/ 191 h 204"/>
                <a:gd name="T4" fmla="*/ 287 w 287"/>
                <a:gd name="T5" fmla="*/ 204 h 204"/>
                <a:gd name="T6" fmla="*/ 261 w 287"/>
                <a:gd name="T7" fmla="*/ 132 h 204"/>
                <a:gd name="T8" fmla="*/ 232 w 287"/>
                <a:gd name="T9" fmla="*/ 96 h 204"/>
                <a:gd name="T10" fmla="*/ 195 w 287"/>
                <a:gd name="T11" fmla="*/ 34 h 204"/>
                <a:gd name="T12" fmla="*/ 157 w 287"/>
                <a:gd name="T13" fmla="*/ 0 h 204"/>
                <a:gd name="T14" fmla="*/ 81 w 287"/>
                <a:gd name="T15" fmla="*/ 0 h 204"/>
                <a:gd name="T16" fmla="*/ 29 w 287"/>
                <a:gd name="T17" fmla="*/ 24 h 204"/>
                <a:gd name="T18" fmla="*/ 15 w 287"/>
                <a:gd name="T19" fmla="*/ 27 h 204"/>
                <a:gd name="T20" fmla="*/ 0 w 287"/>
                <a:gd name="T21" fmla="*/ 85 h 204"/>
                <a:gd name="T22" fmla="*/ 74 w 287"/>
                <a:gd name="T23" fmla="*/ 196 h 204"/>
                <a:gd name="T24" fmla="*/ 88 w 287"/>
                <a:gd name="T25" fmla="*/ 191 h 204"/>
                <a:gd name="T26" fmla="*/ 144 w 287"/>
                <a:gd name="T27"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204">
                  <a:moveTo>
                    <a:pt x="144" y="178"/>
                  </a:moveTo>
                  <a:lnTo>
                    <a:pt x="237" y="191"/>
                  </a:lnTo>
                  <a:lnTo>
                    <a:pt x="287" y="204"/>
                  </a:lnTo>
                  <a:lnTo>
                    <a:pt x="261" y="132"/>
                  </a:lnTo>
                  <a:lnTo>
                    <a:pt x="232" y="96"/>
                  </a:lnTo>
                  <a:lnTo>
                    <a:pt x="195" y="34"/>
                  </a:lnTo>
                  <a:lnTo>
                    <a:pt x="157" y="0"/>
                  </a:lnTo>
                  <a:lnTo>
                    <a:pt x="81" y="0"/>
                  </a:lnTo>
                  <a:lnTo>
                    <a:pt x="29" y="24"/>
                  </a:lnTo>
                  <a:lnTo>
                    <a:pt x="15" y="27"/>
                  </a:lnTo>
                  <a:lnTo>
                    <a:pt x="0" y="85"/>
                  </a:lnTo>
                  <a:lnTo>
                    <a:pt x="74" y="196"/>
                  </a:lnTo>
                  <a:lnTo>
                    <a:pt x="88" y="191"/>
                  </a:lnTo>
                  <a:lnTo>
                    <a:pt x="144" y="1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1" name="Freeform 300">
              <a:extLst>
                <a:ext uri="{FF2B5EF4-FFF2-40B4-BE49-F238E27FC236}">
                  <a16:creationId xmlns:a16="http://schemas.microsoft.com/office/drawing/2014/main" id="{B3D7D9B1-86CB-3822-A0C7-3DDA22680209}"/>
                </a:ext>
              </a:extLst>
            </p:cNvPr>
            <p:cNvSpPr>
              <a:spLocks/>
            </p:cNvSpPr>
            <p:nvPr/>
          </p:nvSpPr>
          <p:spPr bwMode="auto">
            <a:xfrm>
              <a:off x="-4310063" y="3713163"/>
              <a:ext cx="63500" cy="80963"/>
            </a:xfrm>
            <a:custGeom>
              <a:avLst/>
              <a:gdLst>
                <a:gd name="T0" fmla="*/ 120 w 120"/>
                <a:gd name="T1" fmla="*/ 59 h 153"/>
                <a:gd name="T2" fmla="*/ 94 w 120"/>
                <a:gd name="T3" fmla="*/ 0 h 153"/>
                <a:gd name="T4" fmla="*/ 26 w 120"/>
                <a:gd name="T5" fmla="*/ 23 h 153"/>
                <a:gd name="T6" fmla="*/ 0 w 120"/>
                <a:gd name="T7" fmla="*/ 46 h 153"/>
                <a:gd name="T8" fmla="*/ 42 w 120"/>
                <a:gd name="T9" fmla="*/ 134 h 153"/>
                <a:gd name="T10" fmla="*/ 71 w 120"/>
                <a:gd name="T11" fmla="*/ 153 h 153"/>
                <a:gd name="T12" fmla="*/ 94 w 120"/>
                <a:gd name="T13" fmla="*/ 125 h 153"/>
                <a:gd name="T14" fmla="*/ 120 w 120"/>
                <a:gd name="T15" fmla="*/ 59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53">
                  <a:moveTo>
                    <a:pt x="120" y="59"/>
                  </a:moveTo>
                  <a:lnTo>
                    <a:pt x="94" y="0"/>
                  </a:lnTo>
                  <a:lnTo>
                    <a:pt x="26" y="23"/>
                  </a:lnTo>
                  <a:lnTo>
                    <a:pt x="0" y="46"/>
                  </a:lnTo>
                  <a:lnTo>
                    <a:pt x="42" y="134"/>
                  </a:lnTo>
                  <a:lnTo>
                    <a:pt x="71" y="153"/>
                  </a:lnTo>
                  <a:lnTo>
                    <a:pt x="94" y="125"/>
                  </a:lnTo>
                  <a:lnTo>
                    <a:pt x="12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2" name="Freeform 301">
              <a:extLst>
                <a:ext uri="{FF2B5EF4-FFF2-40B4-BE49-F238E27FC236}">
                  <a16:creationId xmlns:a16="http://schemas.microsoft.com/office/drawing/2014/main" id="{40528217-02DC-B853-A4A5-451C45CC2D85}"/>
                </a:ext>
              </a:extLst>
            </p:cNvPr>
            <p:cNvSpPr>
              <a:spLocks/>
            </p:cNvSpPr>
            <p:nvPr/>
          </p:nvSpPr>
          <p:spPr bwMode="auto">
            <a:xfrm>
              <a:off x="-4203700" y="3702051"/>
              <a:ext cx="144463" cy="149225"/>
            </a:xfrm>
            <a:custGeom>
              <a:avLst/>
              <a:gdLst>
                <a:gd name="T0" fmla="*/ 242 w 271"/>
                <a:gd name="T1" fmla="*/ 151 h 281"/>
                <a:gd name="T2" fmla="*/ 271 w 271"/>
                <a:gd name="T3" fmla="*/ 83 h 281"/>
                <a:gd name="T4" fmla="*/ 257 w 271"/>
                <a:gd name="T5" fmla="*/ 30 h 281"/>
                <a:gd name="T6" fmla="*/ 212 w 271"/>
                <a:gd name="T7" fmla="*/ 30 h 281"/>
                <a:gd name="T8" fmla="*/ 147 w 271"/>
                <a:gd name="T9" fmla="*/ 0 h 281"/>
                <a:gd name="T10" fmla="*/ 89 w 271"/>
                <a:gd name="T11" fmla="*/ 0 h 281"/>
                <a:gd name="T12" fmla="*/ 20 w 271"/>
                <a:gd name="T13" fmla="*/ 15 h 281"/>
                <a:gd name="T14" fmla="*/ 33 w 271"/>
                <a:gd name="T15" fmla="*/ 100 h 281"/>
                <a:gd name="T16" fmla="*/ 0 w 271"/>
                <a:gd name="T17" fmla="*/ 171 h 281"/>
                <a:gd name="T18" fmla="*/ 0 w 271"/>
                <a:gd name="T19" fmla="*/ 197 h 281"/>
                <a:gd name="T20" fmla="*/ 48 w 271"/>
                <a:gd name="T21" fmla="*/ 213 h 281"/>
                <a:gd name="T22" fmla="*/ 49 w 271"/>
                <a:gd name="T23" fmla="*/ 281 h 281"/>
                <a:gd name="T24" fmla="*/ 183 w 271"/>
                <a:gd name="T25" fmla="*/ 239 h 281"/>
                <a:gd name="T26" fmla="*/ 245 w 271"/>
                <a:gd name="T27" fmla="*/ 256 h 281"/>
                <a:gd name="T28" fmla="*/ 254 w 271"/>
                <a:gd name="T29" fmla="*/ 223 h 281"/>
                <a:gd name="T30" fmla="*/ 242 w 271"/>
                <a:gd name="T31" fmla="*/ 15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281">
                  <a:moveTo>
                    <a:pt x="242" y="151"/>
                  </a:moveTo>
                  <a:lnTo>
                    <a:pt x="271" y="83"/>
                  </a:lnTo>
                  <a:lnTo>
                    <a:pt x="257" y="30"/>
                  </a:lnTo>
                  <a:lnTo>
                    <a:pt x="212" y="30"/>
                  </a:lnTo>
                  <a:lnTo>
                    <a:pt x="147" y="0"/>
                  </a:lnTo>
                  <a:lnTo>
                    <a:pt x="89" y="0"/>
                  </a:lnTo>
                  <a:lnTo>
                    <a:pt x="20" y="15"/>
                  </a:lnTo>
                  <a:lnTo>
                    <a:pt x="33" y="100"/>
                  </a:lnTo>
                  <a:lnTo>
                    <a:pt x="0" y="171"/>
                  </a:lnTo>
                  <a:lnTo>
                    <a:pt x="0" y="197"/>
                  </a:lnTo>
                  <a:lnTo>
                    <a:pt x="48" y="213"/>
                  </a:lnTo>
                  <a:lnTo>
                    <a:pt x="49" y="281"/>
                  </a:lnTo>
                  <a:lnTo>
                    <a:pt x="183" y="239"/>
                  </a:lnTo>
                  <a:lnTo>
                    <a:pt x="245" y="256"/>
                  </a:lnTo>
                  <a:lnTo>
                    <a:pt x="254" y="223"/>
                  </a:lnTo>
                  <a:lnTo>
                    <a:pt x="242" y="15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3" name="Freeform 302">
              <a:extLst>
                <a:ext uri="{FF2B5EF4-FFF2-40B4-BE49-F238E27FC236}">
                  <a16:creationId xmlns:a16="http://schemas.microsoft.com/office/drawing/2014/main" id="{4DD7E863-4794-BCE3-5C4E-F4E37912F2FF}"/>
                </a:ext>
              </a:extLst>
            </p:cNvPr>
            <p:cNvSpPr>
              <a:spLocks/>
            </p:cNvSpPr>
            <p:nvPr/>
          </p:nvSpPr>
          <p:spPr bwMode="auto">
            <a:xfrm>
              <a:off x="-4305300" y="3076576"/>
              <a:ext cx="276225" cy="217488"/>
            </a:xfrm>
            <a:custGeom>
              <a:avLst/>
              <a:gdLst>
                <a:gd name="T0" fmla="*/ 179 w 522"/>
                <a:gd name="T1" fmla="*/ 378 h 410"/>
                <a:gd name="T2" fmla="*/ 218 w 522"/>
                <a:gd name="T3" fmla="*/ 338 h 410"/>
                <a:gd name="T4" fmla="*/ 299 w 522"/>
                <a:gd name="T5" fmla="*/ 329 h 410"/>
                <a:gd name="T6" fmla="*/ 429 w 522"/>
                <a:gd name="T7" fmla="*/ 257 h 410"/>
                <a:gd name="T8" fmla="*/ 447 w 522"/>
                <a:gd name="T9" fmla="*/ 185 h 410"/>
                <a:gd name="T10" fmla="*/ 522 w 522"/>
                <a:gd name="T11" fmla="*/ 185 h 410"/>
                <a:gd name="T12" fmla="*/ 470 w 522"/>
                <a:gd name="T13" fmla="*/ 29 h 410"/>
                <a:gd name="T14" fmla="*/ 443 w 522"/>
                <a:gd name="T15" fmla="*/ 36 h 410"/>
                <a:gd name="T16" fmla="*/ 361 w 522"/>
                <a:gd name="T17" fmla="*/ 33 h 410"/>
                <a:gd name="T18" fmla="*/ 330 w 522"/>
                <a:gd name="T19" fmla="*/ 0 h 410"/>
                <a:gd name="T20" fmla="*/ 310 w 522"/>
                <a:gd name="T21" fmla="*/ 9 h 410"/>
                <a:gd name="T22" fmla="*/ 289 w 522"/>
                <a:gd name="T23" fmla="*/ 84 h 410"/>
                <a:gd name="T24" fmla="*/ 183 w 522"/>
                <a:gd name="T25" fmla="*/ 152 h 410"/>
                <a:gd name="T26" fmla="*/ 141 w 522"/>
                <a:gd name="T27" fmla="*/ 283 h 410"/>
                <a:gd name="T28" fmla="*/ 65 w 522"/>
                <a:gd name="T29" fmla="*/ 374 h 410"/>
                <a:gd name="T30" fmla="*/ 0 w 522"/>
                <a:gd name="T31" fmla="*/ 410 h 410"/>
                <a:gd name="T32" fmla="*/ 179 w 522"/>
                <a:gd name="T33" fmla="*/ 407 h 410"/>
                <a:gd name="T34" fmla="*/ 179 w 522"/>
                <a:gd name="T35" fmla="*/ 37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410">
                  <a:moveTo>
                    <a:pt x="179" y="378"/>
                  </a:moveTo>
                  <a:lnTo>
                    <a:pt x="218" y="338"/>
                  </a:lnTo>
                  <a:lnTo>
                    <a:pt x="299" y="329"/>
                  </a:lnTo>
                  <a:lnTo>
                    <a:pt x="429" y="257"/>
                  </a:lnTo>
                  <a:lnTo>
                    <a:pt x="447" y="185"/>
                  </a:lnTo>
                  <a:lnTo>
                    <a:pt x="522" y="185"/>
                  </a:lnTo>
                  <a:lnTo>
                    <a:pt x="470" y="29"/>
                  </a:lnTo>
                  <a:lnTo>
                    <a:pt x="443" y="36"/>
                  </a:lnTo>
                  <a:lnTo>
                    <a:pt x="361" y="33"/>
                  </a:lnTo>
                  <a:lnTo>
                    <a:pt x="330" y="0"/>
                  </a:lnTo>
                  <a:lnTo>
                    <a:pt x="310" y="9"/>
                  </a:lnTo>
                  <a:lnTo>
                    <a:pt x="289" y="84"/>
                  </a:lnTo>
                  <a:lnTo>
                    <a:pt x="183" y="152"/>
                  </a:lnTo>
                  <a:lnTo>
                    <a:pt x="141" y="283"/>
                  </a:lnTo>
                  <a:lnTo>
                    <a:pt x="65" y="374"/>
                  </a:lnTo>
                  <a:lnTo>
                    <a:pt x="0" y="410"/>
                  </a:lnTo>
                  <a:lnTo>
                    <a:pt x="179" y="407"/>
                  </a:lnTo>
                  <a:lnTo>
                    <a:pt x="179" y="37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4" name="Freeform 303">
              <a:extLst>
                <a:ext uri="{FF2B5EF4-FFF2-40B4-BE49-F238E27FC236}">
                  <a16:creationId xmlns:a16="http://schemas.microsoft.com/office/drawing/2014/main" id="{20425638-E1E3-6A99-A4A4-E40CA9EAAAF0}"/>
                </a:ext>
              </a:extLst>
            </p:cNvPr>
            <p:cNvSpPr>
              <a:spLocks/>
            </p:cNvSpPr>
            <p:nvPr/>
          </p:nvSpPr>
          <p:spPr bwMode="auto">
            <a:xfrm>
              <a:off x="-4394200" y="3292476"/>
              <a:ext cx="188913" cy="152400"/>
            </a:xfrm>
            <a:custGeom>
              <a:avLst/>
              <a:gdLst>
                <a:gd name="T0" fmla="*/ 170 w 358"/>
                <a:gd name="T1" fmla="*/ 194 h 287"/>
                <a:gd name="T2" fmla="*/ 221 w 358"/>
                <a:gd name="T3" fmla="*/ 194 h 287"/>
                <a:gd name="T4" fmla="*/ 221 w 358"/>
                <a:gd name="T5" fmla="*/ 76 h 287"/>
                <a:gd name="T6" fmla="*/ 349 w 358"/>
                <a:gd name="T7" fmla="*/ 76 h 287"/>
                <a:gd name="T8" fmla="*/ 358 w 358"/>
                <a:gd name="T9" fmla="*/ 17 h 287"/>
                <a:gd name="T10" fmla="*/ 349 w 358"/>
                <a:gd name="T11" fmla="*/ 11 h 287"/>
                <a:gd name="T12" fmla="*/ 349 w 358"/>
                <a:gd name="T13" fmla="*/ 0 h 287"/>
                <a:gd name="T14" fmla="*/ 170 w 358"/>
                <a:gd name="T15" fmla="*/ 3 h 287"/>
                <a:gd name="T16" fmla="*/ 170 w 358"/>
                <a:gd name="T17" fmla="*/ 3 h 287"/>
                <a:gd name="T18" fmla="*/ 146 w 358"/>
                <a:gd name="T19" fmla="*/ 36 h 287"/>
                <a:gd name="T20" fmla="*/ 30 w 358"/>
                <a:gd name="T21" fmla="*/ 212 h 287"/>
                <a:gd name="T22" fmla="*/ 0 w 358"/>
                <a:gd name="T23" fmla="*/ 287 h 287"/>
                <a:gd name="T24" fmla="*/ 170 w 358"/>
                <a:gd name="T25" fmla="*/ 287 h 287"/>
                <a:gd name="T26" fmla="*/ 170 w 358"/>
                <a:gd name="T27" fmla="*/ 1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 h="287">
                  <a:moveTo>
                    <a:pt x="170" y="194"/>
                  </a:moveTo>
                  <a:lnTo>
                    <a:pt x="221" y="194"/>
                  </a:lnTo>
                  <a:lnTo>
                    <a:pt x="221" y="76"/>
                  </a:lnTo>
                  <a:lnTo>
                    <a:pt x="349" y="76"/>
                  </a:lnTo>
                  <a:lnTo>
                    <a:pt x="358" y="17"/>
                  </a:lnTo>
                  <a:lnTo>
                    <a:pt x="349" y="11"/>
                  </a:lnTo>
                  <a:lnTo>
                    <a:pt x="349" y="0"/>
                  </a:lnTo>
                  <a:lnTo>
                    <a:pt x="170" y="3"/>
                  </a:lnTo>
                  <a:lnTo>
                    <a:pt x="170" y="3"/>
                  </a:lnTo>
                  <a:lnTo>
                    <a:pt x="146" y="36"/>
                  </a:lnTo>
                  <a:lnTo>
                    <a:pt x="30" y="212"/>
                  </a:lnTo>
                  <a:lnTo>
                    <a:pt x="0" y="287"/>
                  </a:lnTo>
                  <a:lnTo>
                    <a:pt x="170" y="287"/>
                  </a:lnTo>
                  <a:lnTo>
                    <a:pt x="170" y="1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5" name="Freeform 304">
              <a:extLst>
                <a:ext uri="{FF2B5EF4-FFF2-40B4-BE49-F238E27FC236}">
                  <a16:creationId xmlns:a16="http://schemas.microsoft.com/office/drawing/2014/main" id="{2F5E8A00-5957-7B59-8A75-D5DF929A55AE}"/>
                </a:ext>
              </a:extLst>
            </p:cNvPr>
            <p:cNvSpPr>
              <a:spLocks/>
            </p:cNvSpPr>
            <p:nvPr/>
          </p:nvSpPr>
          <p:spPr bwMode="auto">
            <a:xfrm>
              <a:off x="-4403725" y="3302001"/>
              <a:ext cx="279400" cy="303213"/>
            </a:xfrm>
            <a:custGeom>
              <a:avLst/>
              <a:gdLst>
                <a:gd name="T0" fmla="*/ 252 w 528"/>
                <a:gd name="T1" fmla="*/ 517 h 575"/>
                <a:gd name="T2" fmla="*/ 282 w 528"/>
                <a:gd name="T3" fmla="*/ 539 h 575"/>
                <a:gd name="T4" fmla="*/ 327 w 528"/>
                <a:gd name="T5" fmla="*/ 517 h 575"/>
                <a:gd name="T6" fmla="*/ 375 w 528"/>
                <a:gd name="T7" fmla="*/ 539 h 575"/>
                <a:gd name="T8" fmla="*/ 515 w 528"/>
                <a:gd name="T9" fmla="*/ 539 h 575"/>
                <a:gd name="T10" fmla="*/ 528 w 528"/>
                <a:gd name="T11" fmla="*/ 499 h 575"/>
                <a:gd name="T12" fmla="*/ 515 w 528"/>
                <a:gd name="T13" fmla="*/ 483 h 575"/>
                <a:gd name="T14" fmla="*/ 486 w 528"/>
                <a:gd name="T15" fmla="*/ 108 h 575"/>
                <a:gd name="T16" fmla="*/ 520 w 528"/>
                <a:gd name="T17" fmla="*/ 99 h 575"/>
                <a:gd name="T18" fmla="*/ 375 w 528"/>
                <a:gd name="T19" fmla="*/ 0 h 575"/>
                <a:gd name="T20" fmla="*/ 366 w 528"/>
                <a:gd name="T21" fmla="*/ 59 h 575"/>
                <a:gd name="T22" fmla="*/ 238 w 528"/>
                <a:gd name="T23" fmla="*/ 59 h 575"/>
                <a:gd name="T24" fmla="*/ 238 w 528"/>
                <a:gd name="T25" fmla="*/ 177 h 575"/>
                <a:gd name="T26" fmla="*/ 187 w 528"/>
                <a:gd name="T27" fmla="*/ 177 h 575"/>
                <a:gd name="T28" fmla="*/ 187 w 528"/>
                <a:gd name="T29" fmla="*/ 270 h 575"/>
                <a:gd name="T30" fmla="*/ 17 w 528"/>
                <a:gd name="T31" fmla="*/ 270 h 575"/>
                <a:gd name="T32" fmla="*/ 10 w 528"/>
                <a:gd name="T33" fmla="*/ 287 h 575"/>
                <a:gd name="T34" fmla="*/ 43 w 528"/>
                <a:gd name="T35" fmla="*/ 321 h 575"/>
                <a:gd name="T36" fmla="*/ 0 w 528"/>
                <a:gd name="T37" fmla="*/ 510 h 575"/>
                <a:gd name="T38" fmla="*/ 14 w 528"/>
                <a:gd name="T39" fmla="*/ 507 h 575"/>
                <a:gd name="T40" fmla="*/ 66 w 528"/>
                <a:gd name="T41" fmla="*/ 483 h 575"/>
                <a:gd name="T42" fmla="*/ 142 w 528"/>
                <a:gd name="T43" fmla="*/ 483 h 575"/>
                <a:gd name="T44" fmla="*/ 180 w 528"/>
                <a:gd name="T45" fmla="*/ 517 h 575"/>
                <a:gd name="T46" fmla="*/ 215 w 528"/>
                <a:gd name="T47" fmla="*/ 575 h 575"/>
                <a:gd name="T48" fmla="*/ 252 w 528"/>
                <a:gd name="T49" fmla="*/ 553 h 575"/>
                <a:gd name="T50" fmla="*/ 252 w 528"/>
                <a:gd name="T51" fmla="*/ 51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575">
                  <a:moveTo>
                    <a:pt x="252" y="517"/>
                  </a:moveTo>
                  <a:lnTo>
                    <a:pt x="282" y="539"/>
                  </a:lnTo>
                  <a:lnTo>
                    <a:pt x="327" y="517"/>
                  </a:lnTo>
                  <a:lnTo>
                    <a:pt x="375" y="539"/>
                  </a:lnTo>
                  <a:lnTo>
                    <a:pt x="515" y="539"/>
                  </a:lnTo>
                  <a:lnTo>
                    <a:pt x="528" y="499"/>
                  </a:lnTo>
                  <a:lnTo>
                    <a:pt x="515" y="483"/>
                  </a:lnTo>
                  <a:lnTo>
                    <a:pt x="486" y="108"/>
                  </a:lnTo>
                  <a:lnTo>
                    <a:pt x="520" y="99"/>
                  </a:lnTo>
                  <a:lnTo>
                    <a:pt x="375" y="0"/>
                  </a:lnTo>
                  <a:lnTo>
                    <a:pt x="366" y="59"/>
                  </a:lnTo>
                  <a:lnTo>
                    <a:pt x="238" y="59"/>
                  </a:lnTo>
                  <a:lnTo>
                    <a:pt x="238" y="177"/>
                  </a:lnTo>
                  <a:lnTo>
                    <a:pt x="187" y="177"/>
                  </a:lnTo>
                  <a:lnTo>
                    <a:pt x="187" y="270"/>
                  </a:lnTo>
                  <a:lnTo>
                    <a:pt x="17" y="270"/>
                  </a:lnTo>
                  <a:lnTo>
                    <a:pt x="10" y="287"/>
                  </a:lnTo>
                  <a:lnTo>
                    <a:pt x="43" y="321"/>
                  </a:lnTo>
                  <a:lnTo>
                    <a:pt x="0" y="510"/>
                  </a:lnTo>
                  <a:lnTo>
                    <a:pt x="14" y="507"/>
                  </a:lnTo>
                  <a:lnTo>
                    <a:pt x="66" y="483"/>
                  </a:lnTo>
                  <a:lnTo>
                    <a:pt x="142" y="483"/>
                  </a:lnTo>
                  <a:lnTo>
                    <a:pt x="180" y="517"/>
                  </a:lnTo>
                  <a:lnTo>
                    <a:pt x="215" y="575"/>
                  </a:lnTo>
                  <a:lnTo>
                    <a:pt x="252" y="553"/>
                  </a:lnTo>
                  <a:lnTo>
                    <a:pt x="252" y="51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6" name="Freeform 305">
              <a:extLst>
                <a:ext uri="{FF2B5EF4-FFF2-40B4-BE49-F238E27FC236}">
                  <a16:creationId xmlns:a16="http://schemas.microsoft.com/office/drawing/2014/main" id="{8DCE225F-B004-57D7-B832-0BFE0AC1F78F}"/>
                </a:ext>
              </a:extLst>
            </p:cNvPr>
            <p:cNvSpPr>
              <a:spLocks/>
            </p:cNvSpPr>
            <p:nvPr/>
          </p:nvSpPr>
          <p:spPr bwMode="auto">
            <a:xfrm>
              <a:off x="-3798888" y="3148013"/>
              <a:ext cx="369888" cy="338138"/>
            </a:xfrm>
            <a:custGeom>
              <a:avLst/>
              <a:gdLst>
                <a:gd name="T0" fmla="*/ 695 w 698"/>
                <a:gd name="T1" fmla="*/ 531 h 640"/>
                <a:gd name="T2" fmla="*/ 666 w 698"/>
                <a:gd name="T3" fmla="*/ 61 h 640"/>
                <a:gd name="T4" fmla="*/ 577 w 698"/>
                <a:gd name="T5" fmla="*/ 26 h 640"/>
                <a:gd name="T6" fmla="*/ 476 w 698"/>
                <a:gd name="T7" fmla="*/ 23 h 640"/>
                <a:gd name="T8" fmla="*/ 441 w 698"/>
                <a:gd name="T9" fmla="*/ 68 h 640"/>
                <a:gd name="T10" fmla="*/ 458 w 698"/>
                <a:gd name="T11" fmla="*/ 103 h 640"/>
                <a:gd name="T12" fmla="*/ 415 w 698"/>
                <a:gd name="T13" fmla="*/ 149 h 640"/>
                <a:gd name="T14" fmla="*/ 318 w 698"/>
                <a:gd name="T15" fmla="*/ 98 h 640"/>
                <a:gd name="T16" fmla="*/ 259 w 698"/>
                <a:gd name="T17" fmla="*/ 90 h 640"/>
                <a:gd name="T18" fmla="*/ 242 w 698"/>
                <a:gd name="T19" fmla="*/ 31 h 640"/>
                <a:gd name="T20" fmla="*/ 86 w 698"/>
                <a:gd name="T21" fmla="*/ 0 h 640"/>
                <a:gd name="T22" fmla="*/ 62 w 698"/>
                <a:gd name="T23" fmla="*/ 61 h 640"/>
                <a:gd name="T24" fmla="*/ 31 w 698"/>
                <a:gd name="T25" fmla="*/ 71 h 640"/>
                <a:gd name="T26" fmla="*/ 31 w 698"/>
                <a:gd name="T27" fmla="*/ 120 h 640"/>
                <a:gd name="T28" fmla="*/ 13 w 698"/>
                <a:gd name="T29" fmla="*/ 143 h 640"/>
                <a:gd name="T30" fmla="*/ 0 w 698"/>
                <a:gd name="T31" fmla="*/ 139 h 640"/>
                <a:gd name="T32" fmla="*/ 24 w 698"/>
                <a:gd name="T33" fmla="*/ 309 h 640"/>
                <a:gd name="T34" fmla="*/ 8 w 698"/>
                <a:gd name="T35" fmla="*/ 320 h 640"/>
                <a:gd name="T36" fmla="*/ 37 w 698"/>
                <a:gd name="T37" fmla="*/ 413 h 640"/>
                <a:gd name="T38" fmla="*/ 83 w 698"/>
                <a:gd name="T39" fmla="*/ 421 h 640"/>
                <a:gd name="T40" fmla="*/ 112 w 698"/>
                <a:gd name="T41" fmla="*/ 467 h 640"/>
                <a:gd name="T42" fmla="*/ 203 w 698"/>
                <a:gd name="T43" fmla="*/ 493 h 640"/>
                <a:gd name="T44" fmla="*/ 300 w 698"/>
                <a:gd name="T45" fmla="*/ 459 h 640"/>
                <a:gd name="T46" fmla="*/ 649 w 698"/>
                <a:gd name="T47" fmla="*/ 640 h 640"/>
                <a:gd name="T48" fmla="*/ 695 w 698"/>
                <a:gd name="T49" fmla="*/ 621 h 640"/>
                <a:gd name="T50" fmla="*/ 698 w 698"/>
                <a:gd name="T51" fmla="*/ 531 h 640"/>
                <a:gd name="T52" fmla="*/ 695 w 698"/>
                <a:gd name="T53" fmla="*/ 53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640">
                  <a:moveTo>
                    <a:pt x="695" y="531"/>
                  </a:moveTo>
                  <a:lnTo>
                    <a:pt x="666" y="61"/>
                  </a:lnTo>
                  <a:lnTo>
                    <a:pt x="577" y="26"/>
                  </a:lnTo>
                  <a:lnTo>
                    <a:pt x="476" y="23"/>
                  </a:lnTo>
                  <a:lnTo>
                    <a:pt x="441" y="68"/>
                  </a:lnTo>
                  <a:lnTo>
                    <a:pt x="458" y="103"/>
                  </a:lnTo>
                  <a:lnTo>
                    <a:pt x="415" y="149"/>
                  </a:lnTo>
                  <a:lnTo>
                    <a:pt x="318" y="98"/>
                  </a:lnTo>
                  <a:lnTo>
                    <a:pt x="259" y="90"/>
                  </a:lnTo>
                  <a:lnTo>
                    <a:pt x="242" y="31"/>
                  </a:lnTo>
                  <a:lnTo>
                    <a:pt x="86" y="0"/>
                  </a:lnTo>
                  <a:lnTo>
                    <a:pt x="62" y="61"/>
                  </a:lnTo>
                  <a:lnTo>
                    <a:pt x="31" y="71"/>
                  </a:lnTo>
                  <a:lnTo>
                    <a:pt x="31" y="120"/>
                  </a:lnTo>
                  <a:lnTo>
                    <a:pt x="13" y="143"/>
                  </a:lnTo>
                  <a:lnTo>
                    <a:pt x="0" y="139"/>
                  </a:lnTo>
                  <a:lnTo>
                    <a:pt x="24" y="309"/>
                  </a:lnTo>
                  <a:lnTo>
                    <a:pt x="8" y="320"/>
                  </a:lnTo>
                  <a:lnTo>
                    <a:pt x="37" y="413"/>
                  </a:lnTo>
                  <a:lnTo>
                    <a:pt x="83" y="421"/>
                  </a:lnTo>
                  <a:lnTo>
                    <a:pt x="112" y="467"/>
                  </a:lnTo>
                  <a:lnTo>
                    <a:pt x="203" y="493"/>
                  </a:lnTo>
                  <a:lnTo>
                    <a:pt x="300" y="459"/>
                  </a:lnTo>
                  <a:lnTo>
                    <a:pt x="649" y="640"/>
                  </a:lnTo>
                  <a:lnTo>
                    <a:pt x="695" y="621"/>
                  </a:lnTo>
                  <a:lnTo>
                    <a:pt x="698" y="531"/>
                  </a:lnTo>
                  <a:lnTo>
                    <a:pt x="695" y="5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7" name="Freeform 306">
              <a:extLst>
                <a:ext uri="{FF2B5EF4-FFF2-40B4-BE49-F238E27FC236}">
                  <a16:creationId xmlns:a16="http://schemas.microsoft.com/office/drawing/2014/main" id="{C8501CB1-96C9-84A4-FFDF-FF8CEC0759F3}"/>
                </a:ext>
              </a:extLst>
            </p:cNvPr>
            <p:cNvSpPr>
              <a:spLocks/>
            </p:cNvSpPr>
            <p:nvPr/>
          </p:nvSpPr>
          <p:spPr bwMode="auto">
            <a:xfrm>
              <a:off x="-3841750" y="3036888"/>
              <a:ext cx="88900" cy="187325"/>
            </a:xfrm>
            <a:custGeom>
              <a:avLst/>
              <a:gdLst>
                <a:gd name="T0" fmla="*/ 112 w 167"/>
                <a:gd name="T1" fmla="*/ 331 h 354"/>
                <a:gd name="T2" fmla="*/ 112 w 167"/>
                <a:gd name="T3" fmla="*/ 282 h 354"/>
                <a:gd name="T4" fmla="*/ 143 w 167"/>
                <a:gd name="T5" fmla="*/ 272 h 354"/>
                <a:gd name="T6" fmla="*/ 167 w 167"/>
                <a:gd name="T7" fmla="*/ 211 h 354"/>
                <a:gd name="T8" fmla="*/ 166 w 167"/>
                <a:gd name="T9" fmla="*/ 211 h 354"/>
                <a:gd name="T10" fmla="*/ 101 w 167"/>
                <a:gd name="T11" fmla="*/ 165 h 354"/>
                <a:gd name="T12" fmla="*/ 144 w 167"/>
                <a:gd name="T13" fmla="*/ 122 h 354"/>
                <a:gd name="T14" fmla="*/ 135 w 167"/>
                <a:gd name="T15" fmla="*/ 86 h 354"/>
                <a:gd name="T16" fmla="*/ 114 w 167"/>
                <a:gd name="T17" fmla="*/ 63 h 354"/>
                <a:gd name="T18" fmla="*/ 138 w 167"/>
                <a:gd name="T19" fmla="*/ 14 h 354"/>
                <a:gd name="T20" fmla="*/ 102 w 167"/>
                <a:gd name="T21" fmla="*/ 23 h 354"/>
                <a:gd name="T22" fmla="*/ 83 w 167"/>
                <a:gd name="T23" fmla="*/ 0 h 354"/>
                <a:gd name="T24" fmla="*/ 40 w 167"/>
                <a:gd name="T25" fmla="*/ 8 h 354"/>
                <a:gd name="T26" fmla="*/ 36 w 167"/>
                <a:gd name="T27" fmla="*/ 123 h 354"/>
                <a:gd name="T28" fmla="*/ 0 w 167"/>
                <a:gd name="T29" fmla="*/ 164 h 354"/>
                <a:gd name="T30" fmla="*/ 36 w 167"/>
                <a:gd name="T31" fmla="*/ 223 h 354"/>
                <a:gd name="T32" fmla="*/ 72 w 167"/>
                <a:gd name="T33" fmla="*/ 288 h 354"/>
                <a:gd name="T34" fmla="*/ 81 w 167"/>
                <a:gd name="T35" fmla="*/ 350 h 354"/>
                <a:gd name="T36" fmla="*/ 94 w 167"/>
                <a:gd name="T37" fmla="*/ 354 h 354"/>
                <a:gd name="T38" fmla="*/ 112 w 167"/>
                <a:gd name="T39" fmla="*/ 33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54">
                  <a:moveTo>
                    <a:pt x="112" y="331"/>
                  </a:moveTo>
                  <a:lnTo>
                    <a:pt x="112" y="282"/>
                  </a:lnTo>
                  <a:lnTo>
                    <a:pt x="143" y="272"/>
                  </a:lnTo>
                  <a:lnTo>
                    <a:pt x="167" y="211"/>
                  </a:lnTo>
                  <a:lnTo>
                    <a:pt x="166" y="211"/>
                  </a:lnTo>
                  <a:lnTo>
                    <a:pt x="101" y="165"/>
                  </a:lnTo>
                  <a:lnTo>
                    <a:pt x="144" y="122"/>
                  </a:lnTo>
                  <a:lnTo>
                    <a:pt x="135" y="86"/>
                  </a:lnTo>
                  <a:lnTo>
                    <a:pt x="114" y="63"/>
                  </a:lnTo>
                  <a:lnTo>
                    <a:pt x="138" y="14"/>
                  </a:lnTo>
                  <a:lnTo>
                    <a:pt x="102" y="23"/>
                  </a:lnTo>
                  <a:lnTo>
                    <a:pt x="83" y="0"/>
                  </a:lnTo>
                  <a:lnTo>
                    <a:pt x="40" y="8"/>
                  </a:lnTo>
                  <a:lnTo>
                    <a:pt x="36" y="123"/>
                  </a:lnTo>
                  <a:lnTo>
                    <a:pt x="0" y="164"/>
                  </a:lnTo>
                  <a:lnTo>
                    <a:pt x="36" y="223"/>
                  </a:lnTo>
                  <a:lnTo>
                    <a:pt x="72" y="288"/>
                  </a:lnTo>
                  <a:lnTo>
                    <a:pt x="81" y="350"/>
                  </a:lnTo>
                  <a:lnTo>
                    <a:pt x="94" y="354"/>
                  </a:lnTo>
                  <a:lnTo>
                    <a:pt x="112" y="3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8" name="Freeform 307">
              <a:extLst>
                <a:ext uri="{FF2B5EF4-FFF2-40B4-BE49-F238E27FC236}">
                  <a16:creationId xmlns:a16="http://schemas.microsoft.com/office/drawing/2014/main" id="{B6FCE2D5-CABC-0FEB-3A59-A7091FAE7454}"/>
                </a:ext>
              </a:extLst>
            </p:cNvPr>
            <p:cNvSpPr>
              <a:spLocks/>
            </p:cNvSpPr>
            <p:nvPr/>
          </p:nvSpPr>
          <p:spPr bwMode="auto">
            <a:xfrm>
              <a:off x="-3152775" y="3529013"/>
              <a:ext cx="152400" cy="136525"/>
            </a:xfrm>
            <a:custGeom>
              <a:avLst/>
              <a:gdLst>
                <a:gd name="T0" fmla="*/ 42 w 286"/>
                <a:gd name="T1" fmla="*/ 137 h 258"/>
                <a:gd name="T2" fmla="*/ 57 w 286"/>
                <a:gd name="T3" fmla="*/ 159 h 258"/>
                <a:gd name="T4" fmla="*/ 101 w 286"/>
                <a:gd name="T5" fmla="*/ 147 h 258"/>
                <a:gd name="T6" fmla="*/ 148 w 286"/>
                <a:gd name="T7" fmla="*/ 159 h 258"/>
                <a:gd name="T8" fmla="*/ 217 w 286"/>
                <a:gd name="T9" fmla="*/ 214 h 258"/>
                <a:gd name="T10" fmla="*/ 256 w 286"/>
                <a:gd name="T11" fmla="*/ 258 h 258"/>
                <a:gd name="T12" fmla="*/ 286 w 286"/>
                <a:gd name="T13" fmla="*/ 250 h 258"/>
                <a:gd name="T14" fmla="*/ 286 w 286"/>
                <a:gd name="T15" fmla="*/ 245 h 258"/>
                <a:gd name="T16" fmla="*/ 171 w 286"/>
                <a:gd name="T17" fmla="*/ 135 h 258"/>
                <a:gd name="T18" fmla="*/ 120 w 286"/>
                <a:gd name="T19" fmla="*/ 114 h 258"/>
                <a:gd name="T20" fmla="*/ 75 w 286"/>
                <a:gd name="T21" fmla="*/ 0 h 258"/>
                <a:gd name="T22" fmla="*/ 18 w 286"/>
                <a:gd name="T23" fmla="*/ 28 h 258"/>
                <a:gd name="T24" fmla="*/ 0 w 286"/>
                <a:gd name="T25" fmla="*/ 87 h 258"/>
                <a:gd name="T26" fmla="*/ 0 w 286"/>
                <a:gd name="T27" fmla="*/ 159 h 258"/>
                <a:gd name="T28" fmla="*/ 18 w 286"/>
                <a:gd name="T29" fmla="*/ 159 h 258"/>
                <a:gd name="T30" fmla="*/ 42 w 286"/>
                <a:gd name="T31" fmla="*/ 13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58">
                  <a:moveTo>
                    <a:pt x="42" y="137"/>
                  </a:moveTo>
                  <a:lnTo>
                    <a:pt x="57" y="159"/>
                  </a:lnTo>
                  <a:lnTo>
                    <a:pt x="101" y="147"/>
                  </a:lnTo>
                  <a:lnTo>
                    <a:pt x="148" y="159"/>
                  </a:lnTo>
                  <a:lnTo>
                    <a:pt x="217" y="214"/>
                  </a:lnTo>
                  <a:lnTo>
                    <a:pt x="256" y="258"/>
                  </a:lnTo>
                  <a:lnTo>
                    <a:pt x="286" y="250"/>
                  </a:lnTo>
                  <a:lnTo>
                    <a:pt x="286" y="245"/>
                  </a:lnTo>
                  <a:lnTo>
                    <a:pt x="171" y="135"/>
                  </a:lnTo>
                  <a:lnTo>
                    <a:pt x="120" y="114"/>
                  </a:lnTo>
                  <a:lnTo>
                    <a:pt x="75" y="0"/>
                  </a:lnTo>
                  <a:lnTo>
                    <a:pt x="18" y="28"/>
                  </a:lnTo>
                  <a:lnTo>
                    <a:pt x="0" y="87"/>
                  </a:lnTo>
                  <a:lnTo>
                    <a:pt x="0" y="159"/>
                  </a:lnTo>
                  <a:lnTo>
                    <a:pt x="18" y="159"/>
                  </a:lnTo>
                  <a:lnTo>
                    <a:pt x="42" y="13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9" name="Freeform 308">
              <a:extLst>
                <a:ext uri="{FF2B5EF4-FFF2-40B4-BE49-F238E27FC236}">
                  <a16:creationId xmlns:a16="http://schemas.microsoft.com/office/drawing/2014/main" id="{B421FE0B-5129-5DB4-7611-E2F2176774D4}"/>
                </a:ext>
              </a:extLst>
            </p:cNvPr>
            <p:cNvSpPr>
              <a:spLocks/>
            </p:cNvSpPr>
            <p:nvPr/>
          </p:nvSpPr>
          <p:spPr bwMode="auto">
            <a:xfrm>
              <a:off x="-3232150" y="3600451"/>
              <a:ext cx="352425" cy="274638"/>
            </a:xfrm>
            <a:custGeom>
              <a:avLst/>
              <a:gdLst>
                <a:gd name="T0" fmla="*/ 456 w 666"/>
                <a:gd name="T1" fmla="*/ 257 h 518"/>
                <a:gd name="T2" fmla="*/ 424 w 666"/>
                <a:gd name="T3" fmla="*/ 186 h 518"/>
                <a:gd name="T4" fmla="*/ 430 w 666"/>
                <a:gd name="T5" fmla="*/ 179 h 518"/>
                <a:gd name="T6" fmla="*/ 379 w 666"/>
                <a:gd name="T7" fmla="*/ 191 h 518"/>
                <a:gd name="T8" fmla="*/ 392 w 666"/>
                <a:gd name="T9" fmla="*/ 149 h 518"/>
                <a:gd name="T10" fmla="*/ 400 w 666"/>
                <a:gd name="T11" fmla="*/ 114 h 518"/>
                <a:gd name="T12" fmla="*/ 368 w 666"/>
                <a:gd name="T13" fmla="*/ 77 h 518"/>
                <a:gd name="T14" fmla="*/ 299 w 666"/>
                <a:gd name="T15" fmla="*/ 22 h 518"/>
                <a:gd name="T16" fmla="*/ 252 w 666"/>
                <a:gd name="T17" fmla="*/ 10 h 518"/>
                <a:gd name="T18" fmla="*/ 208 w 666"/>
                <a:gd name="T19" fmla="*/ 22 h 518"/>
                <a:gd name="T20" fmla="*/ 193 w 666"/>
                <a:gd name="T21" fmla="*/ 0 h 518"/>
                <a:gd name="T22" fmla="*/ 169 w 666"/>
                <a:gd name="T23" fmla="*/ 22 h 518"/>
                <a:gd name="T24" fmla="*/ 151 w 666"/>
                <a:gd name="T25" fmla="*/ 22 h 518"/>
                <a:gd name="T26" fmla="*/ 151 w 666"/>
                <a:gd name="T27" fmla="*/ 28 h 518"/>
                <a:gd name="T28" fmla="*/ 130 w 666"/>
                <a:gd name="T29" fmla="*/ 72 h 518"/>
                <a:gd name="T30" fmla="*/ 73 w 666"/>
                <a:gd name="T31" fmla="*/ 175 h 518"/>
                <a:gd name="T32" fmla="*/ 40 w 666"/>
                <a:gd name="T33" fmla="*/ 283 h 518"/>
                <a:gd name="T34" fmla="*/ 0 w 666"/>
                <a:gd name="T35" fmla="*/ 303 h 518"/>
                <a:gd name="T36" fmla="*/ 13 w 666"/>
                <a:gd name="T37" fmla="*/ 323 h 518"/>
                <a:gd name="T38" fmla="*/ 46 w 666"/>
                <a:gd name="T39" fmla="*/ 346 h 518"/>
                <a:gd name="T40" fmla="*/ 104 w 666"/>
                <a:gd name="T41" fmla="*/ 431 h 518"/>
                <a:gd name="T42" fmla="*/ 130 w 666"/>
                <a:gd name="T43" fmla="*/ 469 h 518"/>
                <a:gd name="T44" fmla="*/ 193 w 666"/>
                <a:gd name="T45" fmla="*/ 469 h 518"/>
                <a:gd name="T46" fmla="*/ 232 w 666"/>
                <a:gd name="T47" fmla="*/ 498 h 518"/>
                <a:gd name="T48" fmla="*/ 291 w 666"/>
                <a:gd name="T49" fmla="*/ 518 h 518"/>
                <a:gd name="T50" fmla="*/ 339 w 666"/>
                <a:gd name="T51" fmla="*/ 464 h 518"/>
                <a:gd name="T52" fmla="*/ 404 w 666"/>
                <a:gd name="T53" fmla="*/ 485 h 518"/>
                <a:gd name="T54" fmla="*/ 475 w 666"/>
                <a:gd name="T55" fmla="*/ 450 h 518"/>
                <a:gd name="T56" fmla="*/ 547 w 666"/>
                <a:gd name="T57" fmla="*/ 440 h 518"/>
                <a:gd name="T58" fmla="*/ 666 w 666"/>
                <a:gd name="T59" fmla="*/ 307 h 518"/>
                <a:gd name="T60" fmla="*/ 456 w 666"/>
                <a:gd name="T61" fmla="*/ 25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6" h="518">
                  <a:moveTo>
                    <a:pt x="456" y="257"/>
                  </a:moveTo>
                  <a:lnTo>
                    <a:pt x="424" y="186"/>
                  </a:lnTo>
                  <a:lnTo>
                    <a:pt x="430" y="179"/>
                  </a:lnTo>
                  <a:lnTo>
                    <a:pt x="379" y="191"/>
                  </a:lnTo>
                  <a:lnTo>
                    <a:pt x="392" y="149"/>
                  </a:lnTo>
                  <a:lnTo>
                    <a:pt x="400" y="114"/>
                  </a:lnTo>
                  <a:lnTo>
                    <a:pt x="368" y="77"/>
                  </a:lnTo>
                  <a:lnTo>
                    <a:pt x="299" y="22"/>
                  </a:lnTo>
                  <a:lnTo>
                    <a:pt x="252" y="10"/>
                  </a:lnTo>
                  <a:lnTo>
                    <a:pt x="208" y="22"/>
                  </a:lnTo>
                  <a:lnTo>
                    <a:pt x="193" y="0"/>
                  </a:lnTo>
                  <a:lnTo>
                    <a:pt x="169" y="22"/>
                  </a:lnTo>
                  <a:lnTo>
                    <a:pt x="151" y="22"/>
                  </a:lnTo>
                  <a:lnTo>
                    <a:pt x="151" y="28"/>
                  </a:lnTo>
                  <a:lnTo>
                    <a:pt x="130" y="72"/>
                  </a:lnTo>
                  <a:lnTo>
                    <a:pt x="73" y="175"/>
                  </a:lnTo>
                  <a:lnTo>
                    <a:pt x="40" y="283"/>
                  </a:lnTo>
                  <a:lnTo>
                    <a:pt x="0" y="303"/>
                  </a:lnTo>
                  <a:lnTo>
                    <a:pt x="13" y="323"/>
                  </a:lnTo>
                  <a:lnTo>
                    <a:pt x="46" y="346"/>
                  </a:lnTo>
                  <a:lnTo>
                    <a:pt x="104" y="431"/>
                  </a:lnTo>
                  <a:lnTo>
                    <a:pt x="130" y="469"/>
                  </a:lnTo>
                  <a:lnTo>
                    <a:pt x="193" y="469"/>
                  </a:lnTo>
                  <a:lnTo>
                    <a:pt x="232" y="498"/>
                  </a:lnTo>
                  <a:lnTo>
                    <a:pt x="291" y="518"/>
                  </a:lnTo>
                  <a:lnTo>
                    <a:pt x="339" y="464"/>
                  </a:lnTo>
                  <a:lnTo>
                    <a:pt x="404" y="485"/>
                  </a:lnTo>
                  <a:lnTo>
                    <a:pt x="475" y="450"/>
                  </a:lnTo>
                  <a:lnTo>
                    <a:pt x="547" y="440"/>
                  </a:lnTo>
                  <a:lnTo>
                    <a:pt x="666" y="307"/>
                  </a:lnTo>
                  <a:lnTo>
                    <a:pt x="456" y="25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0" name="Freeform 309">
              <a:extLst>
                <a:ext uri="{FF2B5EF4-FFF2-40B4-BE49-F238E27FC236}">
                  <a16:creationId xmlns:a16="http://schemas.microsoft.com/office/drawing/2014/main" id="{6814DEBF-5E45-99C9-1912-84E7B6F2C6C0}"/>
                </a:ext>
              </a:extLst>
            </p:cNvPr>
            <p:cNvSpPr>
              <a:spLocks/>
            </p:cNvSpPr>
            <p:nvPr/>
          </p:nvSpPr>
          <p:spPr bwMode="auto">
            <a:xfrm>
              <a:off x="-3046413" y="3671888"/>
              <a:ext cx="233363" cy="319088"/>
            </a:xfrm>
            <a:custGeom>
              <a:avLst/>
              <a:gdLst>
                <a:gd name="T0" fmla="*/ 148 w 441"/>
                <a:gd name="T1" fmla="*/ 80 h 603"/>
                <a:gd name="T2" fmla="*/ 92 w 441"/>
                <a:gd name="T3" fmla="*/ 22 h 603"/>
                <a:gd name="T4" fmla="*/ 72 w 441"/>
                <a:gd name="T5" fmla="*/ 52 h 603"/>
                <a:gd name="T6" fmla="*/ 104 w 441"/>
                <a:gd name="T7" fmla="*/ 123 h 603"/>
                <a:gd name="T8" fmla="*/ 314 w 441"/>
                <a:gd name="T9" fmla="*/ 173 h 603"/>
                <a:gd name="T10" fmla="*/ 195 w 441"/>
                <a:gd name="T11" fmla="*/ 306 h 603"/>
                <a:gd name="T12" fmla="*/ 123 w 441"/>
                <a:gd name="T13" fmla="*/ 316 h 603"/>
                <a:gd name="T14" fmla="*/ 52 w 441"/>
                <a:gd name="T15" fmla="*/ 351 h 603"/>
                <a:gd name="T16" fmla="*/ 37 w 441"/>
                <a:gd name="T17" fmla="*/ 346 h 603"/>
                <a:gd name="T18" fmla="*/ 0 w 441"/>
                <a:gd name="T19" fmla="*/ 384 h 603"/>
                <a:gd name="T20" fmla="*/ 0 w 441"/>
                <a:gd name="T21" fmla="*/ 568 h 603"/>
                <a:gd name="T22" fmla="*/ 27 w 441"/>
                <a:gd name="T23" fmla="*/ 603 h 603"/>
                <a:gd name="T24" fmla="*/ 252 w 441"/>
                <a:gd name="T25" fmla="*/ 392 h 603"/>
                <a:gd name="T26" fmla="*/ 394 w 441"/>
                <a:gd name="T27" fmla="*/ 182 h 603"/>
                <a:gd name="T28" fmla="*/ 441 w 441"/>
                <a:gd name="T29" fmla="*/ 0 h 603"/>
                <a:gd name="T30" fmla="*/ 148 w 441"/>
                <a:gd name="T31" fmla="*/ 8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03">
                  <a:moveTo>
                    <a:pt x="148" y="80"/>
                  </a:moveTo>
                  <a:lnTo>
                    <a:pt x="92" y="22"/>
                  </a:lnTo>
                  <a:lnTo>
                    <a:pt x="72" y="52"/>
                  </a:lnTo>
                  <a:lnTo>
                    <a:pt x="104" y="123"/>
                  </a:lnTo>
                  <a:lnTo>
                    <a:pt x="314" y="173"/>
                  </a:lnTo>
                  <a:lnTo>
                    <a:pt x="195" y="306"/>
                  </a:lnTo>
                  <a:lnTo>
                    <a:pt x="123" y="316"/>
                  </a:lnTo>
                  <a:lnTo>
                    <a:pt x="52" y="351"/>
                  </a:lnTo>
                  <a:lnTo>
                    <a:pt x="37" y="346"/>
                  </a:lnTo>
                  <a:lnTo>
                    <a:pt x="0" y="384"/>
                  </a:lnTo>
                  <a:lnTo>
                    <a:pt x="0" y="568"/>
                  </a:lnTo>
                  <a:lnTo>
                    <a:pt x="27" y="603"/>
                  </a:lnTo>
                  <a:lnTo>
                    <a:pt x="252" y="392"/>
                  </a:lnTo>
                  <a:lnTo>
                    <a:pt x="394" y="182"/>
                  </a:lnTo>
                  <a:lnTo>
                    <a:pt x="441" y="0"/>
                  </a:lnTo>
                  <a:lnTo>
                    <a:pt x="148" y="8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1" name="Freeform 310">
              <a:extLst>
                <a:ext uri="{FF2B5EF4-FFF2-40B4-BE49-F238E27FC236}">
                  <a16:creationId xmlns:a16="http://schemas.microsoft.com/office/drawing/2014/main" id="{F510CF5D-53B5-53B3-A0AD-4DAB35A5D784}"/>
                </a:ext>
              </a:extLst>
            </p:cNvPr>
            <p:cNvSpPr>
              <a:spLocks/>
            </p:cNvSpPr>
            <p:nvPr/>
          </p:nvSpPr>
          <p:spPr bwMode="auto">
            <a:xfrm>
              <a:off x="-3216275" y="3822701"/>
              <a:ext cx="190500" cy="238125"/>
            </a:xfrm>
            <a:custGeom>
              <a:avLst/>
              <a:gdLst>
                <a:gd name="T0" fmla="*/ 322 w 359"/>
                <a:gd name="T1" fmla="*/ 100 h 451"/>
                <a:gd name="T2" fmla="*/ 359 w 359"/>
                <a:gd name="T3" fmla="*/ 62 h 451"/>
                <a:gd name="T4" fmla="*/ 309 w 359"/>
                <a:gd name="T5" fmla="*/ 46 h 451"/>
                <a:gd name="T6" fmla="*/ 261 w 359"/>
                <a:gd name="T7" fmla="*/ 100 h 451"/>
                <a:gd name="T8" fmla="*/ 202 w 359"/>
                <a:gd name="T9" fmla="*/ 80 h 451"/>
                <a:gd name="T10" fmla="*/ 163 w 359"/>
                <a:gd name="T11" fmla="*/ 51 h 451"/>
                <a:gd name="T12" fmla="*/ 100 w 359"/>
                <a:gd name="T13" fmla="*/ 51 h 451"/>
                <a:gd name="T14" fmla="*/ 74 w 359"/>
                <a:gd name="T15" fmla="*/ 13 h 451"/>
                <a:gd name="T16" fmla="*/ 64 w 359"/>
                <a:gd name="T17" fmla="*/ 0 h 451"/>
                <a:gd name="T18" fmla="*/ 10 w 359"/>
                <a:gd name="T19" fmla="*/ 54 h 451"/>
                <a:gd name="T20" fmla="*/ 58 w 359"/>
                <a:gd name="T21" fmla="*/ 156 h 451"/>
                <a:gd name="T22" fmla="*/ 33 w 359"/>
                <a:gd name="T23" fmla="*/ 201 h 451"/>
                <a:gd name="T24" fmla="*/ 2 w 359"/>
                <a:gd name="T25" fmla="*/ 242 h 451"/>
                <a:gd name="T26" fmla="*/ 16 w 359"/>
                <a:gd name="T27" fmla="*/ 242 h 451"/>
                <a:gd name="T28" fmla="*/ 0 w 359"/>
                <a:gd name="T29" fmla="*/ 296 h 451"/>
                <a:gd name="T30" fmla="*/ 253 w 359"/>
                <a:gd name="T31" fmla="*/ 451 h 451"/>
                <a:gd name="T32" fmla="*/ 300 w 359"/>
                <a:gd name="T33" fmla="*/ 365 h 451"/>
                <a:gd name="T34" fmla="*/ 349 w 359"/>
                <a:gd name="T35" fmla="*/ 319 h 451"/>
                <a:gd name="T36" fmla="*/ 322 w 359"/>
                <a:gd name="T37" fmla="*/ 284 h 451"/>
                <a:gd name="T38" fmla="*/ 322 w 359"/>
                <a:gd name="T39"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451">
                  <a:moveTo>
                    <a:pt x="322" y="100"/>
                  </a:moveTo>
                  <a:lnTo>
                    <a:pt x="359" y="62"/>
                  </a:lnTo>
                  <a:lnTo>
                    <a:pt x="309" y="46"/>
                  </a:lnTo>
                  <a:lnTo>
                    <a:pt x="261" y="100"/>
                  </a:lnTo>
                  <a:lnTo>
                    <a:pt x="202" y="80"/>
                  </a:lnTo>
                  <a:lnTo>
                    <a:pt x="163" y="51"/>
                  </a:lnTo>
                  <a:lnTo>
                    <a:pt x="100" y="51"/>
                  </a:lnTo>
                  <a:lnTo>
                    <a:pt x="74" y="13"/>
                  </a:lnTo>
                  <a:lnTo>
                    <a:pt x="64" y="0"/>
                  </a:lnTo>
                  <a:lnTo>
                    <a:pt x="10" y="54"/>
                  </a:lnTo>
                  <a:lnTo>
                    <a:pt x="58" y="156"/>
                  </a:lnTo>
                  <a:lnTo>
                    <a:pt x="33" y="201"/>
                  </a:lnTo>
                  <a:lnTo>
                    <a:pt x="2" y="242"/>
                  </a:lnTo>
                  <a:lnTo>
                    <a:pt x="16" y="242"/>
                  </a:lnTo>
                  <a:lnTo>
                    <a:pt x="0" y="296"/>
                  </a:lnTo>
                  <a:lnTo>
                    <a:pt x="253" y="451"/>
                  </a:lnTo>
                  <a:lnTo>
                    <a:pt x="300" y="365"/>
                  </a:lnTo>
                  <a:lnTo>
                    <a:pt x="349" y="319"/>
                  </a:lnTo>
                  <a:lnTo>
                    <a:pt x="322" y="284"/>
                  </a:lnTo>
                  <a:lnTo>
                    <a:pt x="322" y="1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2" name="Freeform 311">
              <a:extLst>
                <a:ext uri="{FF2B5EF4-FFF2-40B4-BE49-F238E27FC236}">
                  <a16:creationId xmlns:a16="http://schemas.microsoft.com/office/drawing/2014/main" id="{7D9587D8-37A1-91BD-6AC0-9E5E4466DEE5}"/>
                </a:ext>
              </a:extLst>
            </p:cNvPr>
            <p:cNvSpPr>
              <a:spLocks/>
            </p:cNvSpPr>
            <p:nvPr/>
          </p:nvSpPr>
          <p:spPr bwMode="auto">
            <a:xfrm>
              <a:off x="-3317875" y="3852863"/>
              <a:ext cx="131763" cy="134938"/>
            </a:xfrm>
            <a:custGeom>
              <a:avLst/>
              <a:gdLst>
                <a:gd name="T0" fmla="*/ 67 w 250"/>
                <a:gd name="T1" fmla="*/ 81 h 256"/>
                <a:gd name="T2" fmla="*/ 45 w 250"/>
                <a:gd name="T3" fmla="*/ 143 h 256"/>
                <a:gd name="T4" fmla="*/ 0 w 250"/>
                <a:gd name="T5" fmla="*/ 220 h 256"/>
                <a:gd name="T6" fmla="*/ 0 w 250"/>
                <a:gd name="T7" fmla="*/ 256 h 256"/>
                <a:gd name="T8" fmla="*/ 91 w 250"/>
                <a:gd name="T9" fmla="*/ 246 h 256"/>
                <a:gd name="T10" fmla="*/ 100 w 250"/>
                <a:gd name="T11" fmla="*/ 184 h 256"/>
                <a:gd name="T12" fmla="*/ 194 w 250"/>
                <a:gd name="T13" fmla="*/ 184 h 256"/>
                <a:gd name="T14" fmla="*/ 225 w 250"/>
                <a:gd name="T15" fmla="*/ 143 h 256"/>
                <a:gd name="T16" fmla="*/ 250 w 250"/>
                <a:gd name="T17" fmla="*/ 98 h 256"/>
                <a:gd name="T18" fmla="*/ 204 w 250"/>
                <a:gd name="T19" fmla="*/ 0 h 256"/>
                <a:gd name="T20" fmla="*/ 67 w 250"/>
                <a:gd name="T21" fmla="*/ 22 h 256"/>
                <a:gd name="T22" fmla="*/ 67 w 250"/>
                <a:gd name="T23" fmla="*/ 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56">
                  <a:moveTo>
                    <a:pt x="67" y="81"/>
                  </a:moveTo>
                  <a:lnTo>
                    <a:pt x="45" y="143"/>
                  </a:lnTo>
                  <a:lnTo>
                    <a:pt x="0" y="220"/>
                  </a:lnTo>
                  <a:lnTo>
                    <a:pt x="0" y="256"/>
                  </a:lnTo>
                  <a:lnTo>
                    <a:pt x="91" y="246"/>
                  </a:lnTo>
                  <a:lnTo>
                    <a:pt x="100" y="184"/>
                  </a:lnTo>
                  <a:lnTo>
                    <a:pt x="194" y="184"/>
                  </a:lnTo>
                  <a:lnTo>
                    <a:pt x="225" y="143"/>
                  </a:lnTo>
                  <a:lnTo>
                    <a:pt x="250" y="98"/>
                  </a:lnTo>
                  <a:lnTo>
                    <a:pt x="204" y="0"/>
                  </a:lnTo>
                  <a:lnTo>
                    <a:pt x="67" y="22"/>
                  </a:lnTo>
                  <a:lnTo>
                    <a:pt x="67" y="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3" name="Freeform 312">
              <a:extLst>
                <a:ext uri="{FF2B5EF4-FFF2-40B4-BE49-F238E27FC236}">
                  <a16:creationId xmlns:a16="http://schemas.microsoft.com/office/drawing/2014/main" id="{A701FFEA-07B5-656A-9C32-F42EE07FBEB1}"/>
                </a:ext>
              </a:extLst>
            </p:cNvPr>
            <p:cNvSpPr>
              <a:spLocks/>
            </p:cNvSpPr>
            <p:nvPr/>
          </p:nvSpPr>
          <p:spPr bwMode="auto">
            <a:xfrm>
              <a:off x="-3241675" y="4173538"/>
              <a:ext cx="63500" cy="193675"/>
            </a:xfrm>
            <a:custGeom>
              <a:avLst/>
              <a:gdLst>
                <a:gd name="T0" fmla="*/ 30 w 118"/>
                <a:gd name="T1" fmla="*/ 77 h 366"/>
                <a:gd name="T2" fmla="*/ 15 w 118"/>
                <a:gd name="T3" fmla="*/ 128 h 366"/>
                <a:gd name="T4" fmla="*/ 0 w 118"/>
                <a:gd name="T5" fmla="*/ 187 h 366"/>
                <a:gd name="T6" fmla="*/ 15 w 118"/>
                <a:gd name="T7" fmla="*/ 233 h 366"/>
                <a:gd name="T8" fmla="*/ 63 w 118"/>
                <a:gd name="T9" fmla="*/ 250 h 366"/>
                <a:gd name="T10" fmla="*/ 47 w 118"/>
                <a:gd name="T11" fmla="*/ 298 h 366"/>
                <a:gd name="T12" fmla="*/ 80 w 118"/>
                <a:gd name="T13" fmla="*/ 366 h 366"/>
                <a:gd name="T14" fmla="*/ 118 w 118"/>
                <a:gd name="T15" fmla="*/ 305 h 366"/>
                <a:gd name="T16" fmla="*/ 118 w 118"/>
                <a:gd name="T17" fmla="*/ 235 h 366"/>
                <a:gd name="T18" fmla="*/ 95 w 118"/>
                <a:gd name="T19" fmla="*/ 200 h 366"/>
                <a:gd name="T20" fmla="*/ 95 w 118"/>
                <a:gd name="T21" fmla="*/ 222 h 366"/>
                <a:gd name="T22" fmla="*/ 63 w 118"/>
                <a:gd name="T23" fmla="*/ 222 h 366"/>
                <a:gd name="T24" fmla="*/ 46 w 118"/>
                <a:gd name="T25" fmla="*/ 124 h 366"/>
                <a:gd name="T26" fmla="*/ 31 w 118"/>
                <a:gd name="T27" fmla="*/ 14 h 366"/>
                <a:gd name="T28" fmla="*/ 0 w 118"/>
                <a:gd name="T29" fmla="*/ 0 h 366"/>
                <a:gd name="T30" fmla="*/ 0 w 118"/>
                <a:gd name="T31" fmla="*/ 26 h 366"/>
                <a:gd name="T32" fmla="*/ 30 w 118"/>
                <a:gd name="T33" fmla="*/ 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366">
                  <a:moveTo>
                    <a:pt x="30" y="77"/>
                  </a:moveTo>
                  <a:lnTo>
                    <a:pt x="15" y="128"/>
                  </a:lnTo>
                  <a:lnTo>
                    <a:pt x="0" y="187"/>
                  </a:lnTo>
                  <a:lnTo>
                    <a:pt x="15" y="233"/>
                  </a:lnTo>
                  <a:lnTo>
                    <a:pt x="63" y="250"/>
                  </a:lnTo>
                  <a:lnTo>
                    <a:pt x="47" y="298"/>
                  </a:lnTo>
                  <a:lnTo>
                    <a:pt x="80" y="366"/>
                  </a:lnTo>
                  <a:lnTo>
                    <a:pt x="118" y="305"/>
                  </a:lnTo>
                  <a:lnTo>
                    <a:pt x="118" y="235"/>
                  </a:lnTo>
                  <a:lnTo>
                    <a:pt x="95" y="200"/>
                  </a:lnTo>
                  <a:lnTo>
                    <a:pt x="95" y="222"/>
                  </a:lnTo>
                  <a:lnTo>
                    <a:pt x="63" y="222"/>
                  </a:lnTo>
                  <a:lnTo>
                    <a:pt x="46" y="124"/>
                  </a:lnTo>
                  <a:lnTo>
                    <a:pt x="31" y="14"/>
                  </a:lnTo>
                  <a:lnTo>
                    <a:pt x="0" y="0"/>
                  </a:lnTo>
                  <a:lnTo>
                    <a:pt x="0" y="26"/>
                  </a:lnTo>
                  <a:lnTo>
                    <a:pt x="30"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4" name="Freeform 313">
              <a:extLst>
                <a:ext uri="{FF2B5EF4-FFF2-40B4-BE49-F238E27FC236}">
                  <a16:creationId xmlns:a16="http://schemas.microsoft.com/office/drawing/2014/main" id="{24F44523-505B-D497-769E-2672C92F1371}"/>
                </a:ext>
              </a:extLst>
            </p:cNvPr>
            <p:cNvSpPr>
              <a:spLocks/>
            </p:cNvSpPr>
            <p:nvPr/>
          </p:nvSpPr>
          <p:spPr bwMode="auto">
            <a:xfrm>
              <a:off x="-3552825" y="4384676"/>
              <a:ext cx="211138" cy="209550"/>
            </a:xfrm>
            <a:custGeom>
              <a:avLst/>
              <a:gdLst>
                <a:gd name="T0" fmla="*/ 339 w 399"/>
                <a:gd name="T1" fmla="*/ 156 h 395"/>
                <a:gd name="T2" fmla="*/ 329 w 399"/>
                <a:gd name="T3" fmla="*/ 107 h 395"/>
                <a:gd name="T4" fmla="*/ 282 w 399"/>
                <a:gd name="T5" fmla="*/ 69 h 395"/>
                <a:gd name="T6" fmla="*/ 233 w 399"/>
                <a:gd name="T7" fmla="*/ 0 h 395"/>
                <a:gd name="T8" fmla="*/ 147 w 399"/>
                <a:gd name="T9" fmla="*/ 0 h 395"/>
                <a:gd name="T10" fmla="*/ 50 w 399"/>
                <a:gd name="T11" fmla="*/ 17 h 395"/>
                <a:gd name="T12" fmla="*/ 50 w 399"/>
                <a:gd name="T13" fmla="*/ 170 h 395"/>
                <a:gd name="T14" fmla="*/ 0 w 399"/>
                <a:gd name="T15" fmla="*/ 183 h 395"/>
                <a:gd name="T16" fmla="*/ 0 w 399"/>
                <a:gd name="T17" fmla="*/ 334 h 395"/>
                <a:gd name="T18" fmla="*/ 36 w 399"/>
                <a:gd name="T19" fmla="*/ 395 h 395"/>
                <a:gd name="T20" fmla="*/ 125 w 399"/>
                <a:gd name="T21" fmla="*/ 336 h 395"/>
                <a:gd name="T22" fmla="*/ 249 w 399"/>
                <a:gd name="T23" fmla="*/ 353 h 395"/>
                <a:gd name="T24" fmla="*/ 269 w 399"/>
                <a:gd name="T25" fmla="*/ 301 h 395"/>
                <a:gd name="T26" fmla="*/ 311 w 399"/>
                <a:gd name="T27" fmla="*/ 246 h 395"/>
                <a:gd name="T28" fmla="*/ 399 w 399"/>
                <a:gd name="T29" fmla="*/ 184 h 395"/>
                <a:gd name="T30" fmla="*/ 385 w 399"/>
                <a:gd name="T31" fmla="*/ 156 h 395"/>
                <a:gd name="T32" fmla="*/ 339 w 399"/>
                <a:gd name="T33" fmla="*/ 15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395">
                  <a:moveTo>
                    <a:pt x="339" y="156"/>
                  </a:moveTo>
                  <a:lnTo>
                    <a:pt x="329" y="107"/>
                  </a:lnTo>
                  <a:lnTo>
                    <a:pt x="282" y="69"/>
                  </a:lnTo>
                  <a:lnTo>
                    <a:pt x="233" y="0"/>
                  </a:lnTo>
                  <a:lnTo>
                    <a:pt x="147" y="0"/>
                  </a:lnTo>
                  <a:lnTo>
                    <a:pt x="50" y="17"/>
                  </a:lnTo>
                  <a:lnTo>
                    <a:pt x="50" y="170"/>
                  </a:lnTo>
                  <a:lnTo>
                    <a:pt x="0" y="183"/>
                  </a:lnTo>
                  <a:lnTo>
                    <a:pt x="0" y="334"/>
                  </a:lnTo>
                  <a:lnTo>
                    <a:pt x="36" y="395"/>
                  </a:lnTo>
                  <a:lnTo>
                    <a:pt x="125" y="336"/>
                  </a:lnTo>
                  <a:lnTo>
                    <a:pt x="249" y="353"/>
                  </a:lnTo>
                  <a:lnTo>
                    <a:pt x="269" y="301"/>
                  </a:lnTo>
                  <a:lnTo>
                    <a:pt x="311" y="246"/>
                  </a:lnTo>
                  <a:lnTo>
                    <a:pt x="399" y="184"/>
                  </a:lnTo>
                  <a:lnTo>
                    <a:pt x="385" y="156"/>
                  </a:lnTo>
                  <a:lnTo>
                    <a:pt x="339" y="15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5" name="Freeform 314">
              <a:extLst>
                <a:ext uri="{FF2B5EF4-FFF2-40B4-BE49-F238E27FC236}">
                  <a16:creationId xmlns:a16="http://schemas.microsoft.com/office/drawing/2014/main" id="{F28EE909-7928-CF91-B1C7-2E83390F7832}"/>
                </a:ext>
              </a:extLst>
            </p:cNvPr>
            <p:cNvSpPr>
              <a:spLocks/>
            </p:cNvSpPr>
            <p:nvPr/>
          </p:nvSpPr>
          <p:spPr bwMode="auto">
            <a:xfrm>
              <a:off x="-3430588" y="4324351"/>
              <a:ext cx="179388" cy="168275"/>
            </a:xfrm>
            <a:custGeom>
              <a:avLst/>
              <a:gdLst>
                <a:gd name="T0" fmla="*/ 312 w 338"/>
                <a:gd name="T1" fmla="*/ 237 h 318"/>
                <a:gd name="T2" fmla="*/ 338 w 338"/>
                <a:gd name="T3" fmla="*/ 180 h 318"/>
                <a:gd name="T4" fmla="*/ 338 w 338"/>
                <a:gd name="T5" fmla="*/ 54 h 318"/>
                <a:gd name="T6" fmla="*/ 235 w 338"/>
                <a:gd name="T7" fmla="*/ 21 h 318"/>
                <a:gd name="T8" fmla="*/ 235 w 338"/>
                <a:gd name="T9" fmla="*/ 0 h 318"/>
                <a:gd name="T10" fmla="*/ 168 w 338"/>
                <a:gd name="T11" fmla="*/ 13 h 318"/>
                <a:gd name="T12" fmla="*/ 156 w 338"/>
                <a:gd name="T13" fmla="*/ 41 h 318"/>
                <a:gd name="T14" fmla="*/ 71 w 338"/>
                <a:gd name="T15" fmla="*/ 115 h 318"/>
                <a:gd name="T16" fmla="*/ 8 w 338"/>
                <a:gd name="T17" fmla="*/ 95 h 318"/>
                <a:gd name="T18" fmla="*/ 0 w 338"/>
                <a:gd name="T19" fmla="*/ 115 h 318"/>
                <a:gd name="T20" fmla="*/ 0 w 338"/>
                <a:gd name="T21" fmla="*/ 115 h 318"/>
                <a:gd name="T22" fmla="*/ 49 w 338"/>
                <a:gd name="T23" fmla="*/ 184 h 318"/>
                <a:gd name="T24" fmla="*/ 96 w 338"/>
                <a:gd name="T25" fmla="*/ 222 h 318"/>
                <a:gd name="T26" fmla="*/ 106 w 338"/>
                <a:gd name="T27" fmla="*/ 271 h 318"/>
                <a:gd name="T28" fmla="*/ 152 w 338"/>
                <a:gd name="T29" fmla="*/ 271 h 318"/>
                <a:gd name="T30" fmla="*/ 166 w 338"/>
                <a:gd name="T31" fmla="*/ 299 h 318"/>
                <a:gd name="T32" fmla="*/ 168 w 338"/>
                <a:gd name="T33" fmla="*/ 298 h 318"/>
                <a:gd name="T34" fmla="*/ 267 w 338"/>
                <a:gd name="T35" fmla="*/ 315 h 318"/>
                <a:gd name="T36" fmla="*/ 267 w 338"/>
                <a:gd name="T37" fmla="*/ 318 h 318"/>
                <a:gd name="T38" fmla="*/ 312 w 338"/>
                <a:gd name="T39" fmla="*/ 271 h 318"/>
                <a:gd name="T40" fmla="*/ 312 w 338"/>
                <a:gd name="T41" fmla="*/ 23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18">
                  <a:moveTo>
                    <a:pt x="312" y="237"/>
                  </a:moveTo>
                  <a:lnTo>
                    <a:pt x="338" y="180"/>
                  </a:lnTo>
                  <a:lnTo>
                    <a:pt x="338" y="54"/>
                  </a:lnTo>
                  <a:lnTo>
                    <a:pt x="235" y="21"/>
                  </a:lnTo>
                  <a:lnTo>
                    <a:pt x="235" y="0"/>
                  </a:lnTo>
                  <a:lnTo>
                    <a:pt x="168" y="13"/>
                  </a:lnTo>
                  <a:lnTo>
                    <a:pt x="156" y="41"/>
                  </a:lnTo>
                  <a:lnTo>
                    <a:pt x="71" y="115"/>
                  </a:lnTo>
                  <a:lnTo>
                    <a:pt x="8" y="95"/>
                  </a:lnTo>
                  <a:lnTo>
                    <a:pt x="0" y="115"/>
                  </a:lnTo>
                  <a:lnTo>
                    <a:pt x="0" y="115"/>
                  </a:lnTo>
                  <a:lnTo>
                    <a:pt x="49" y="184"/>
                  </a:lnTo>
                  <a:lnTo>
                    <a:pt x="96" y="222"/>
                  </a:lnTo>
                  <a:lnTo>
                    <a:pt x="106" y="271"/>
                  </a:lnTo>
                  <a:lnTo>
                    <a:pt x="152" y="271"/>
                  </a:lnTo>
                  <a:lnTo>
                    <a:pt x="166" y="299"/>
                  </a:lnTo>
                  <a:lnTo>
                    <a:pt x="168" y="298"/>
                  </a:lnTo>
                  <a:lnTo>
                    <a:pt x="267" y="315"/>
                  </a:lnTo>
                  <a:lnTo>
                    <a:pt x="267" y="318"/>
                  </a:lnTo>
                  <a:lnTo>
                    <a:pt x="312" y="271"/>
                  </a:lnTo>
                  <a:lnTo>
                    <a:pt x="312" y="23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6" name="Freeform 315">
              <a:extLst>
                <a:ext uri="{FF2B5EF4-FFF2-40B4-BE49-F238E27FC236}">
                  <a16:creationId xmlns:a16="http://schemas.microsoft.com/office/drawing/2014/main" id="{BCB2E2C3-E640-F873-4125-09B6EB5DDE0B}"/>
                </a:ext>
              </a:extLst>
            </p:cNvPr>
            <p:cNvSpPr>
              <a:spLocks/>
            </p:cNvSpPr>
            <p:nvPr/>
          </p:nvSpPr>
          <p:spPr bwMode="auto">
            <a:xfrm>
              <a:off x="-3748088" y="4362451"/>
              <a:ext cx="320675" cy="290513"/>
            </a:xfrm>
            <a:custGeom>
              <a:avLst/>
              <a:gdLst>
                <a:gd name="T0" fmla="*/ 527 w 605"/>
                <a:gd name="T1" fmla="*/ 22 h 548"/>
                <a:gd name="T2" fmla="*/ 450 w 605"/>
                <a:gd name="T3" fmla="*/ 42 h 548"/>
                <a:gd name="T4" fmla="*/ 365 w 605"/>
                <a:gd name="T5" fmla="*/ 30 h 548"/>
                <a:gd name="T6" fmla="*/ 302 w 605"/>
                <a:gd name="T7" fmla="*/ 12 h 548"/>
                <a:gd name="T8" fmla="*/ 110 w 605"/>
                <a:gd name="T9" fmla="*/ 12 h 548"/>
                <a:gd name="T10" fmla="*/ 68 w 605"/>
                <a:gd name="T11" fmla="*/ 0 h 548"/>
                <a:gd name="T12" fmla="*/ 26 w 605"/>
                <a:gd name="T13" fmla="*/ 12 h 548"/>
                <a:gd name="T14" fmla="*/ 3 w 605"/>
                <a:gd name="T15" fmla="*/ 6 h 548"/>
                <a:gd name="T16" fmla="*/ 0 w 605"/>
                <a:gd name="T17" fmla="*/ 16 h 548"/>
                <a:gd name="T18" fmla="*/ 77 w 605"/>
                <a:gd name="T19" fmla="*/ 157 h 548"/>
                <a:gd name="T20" fmla="*/ 120 w 605"/>
                <a:gd name="T21" fmla="*/ 337 h 548"/>
                <a:gd name="T22" fmla="*/ 182 w 605"/>
                <a:gd name="T23" fmla="*/ 516 h 548"/>
                <a:gd name="T24" fmla="*/ 182 w 605"/>
                <a:gd name="T25" fmla="*/ 517 h 548"/>
                <a:gd name="T26" fmla="*/ 227 w 605"/>
                <a:gd name="T27" fmla="*/ 504 h 548"/>
                <a:gd name="T28" fmla="*/ 290 w 605"/>
                <a:gd name="T29" fmla="*/ 548 h 548"/>
                <a:gd name="T30" fmla="*/ 354 w 605"/>
                <a:gd name="T31" fmla="*/ 504 h 548"/>
                <a:gd name="T32" fmla="*/ 354 w 605"/>
                <a:gd name="T33" fmla="*/ 355 h 548"/>
                <a:gd name="T34" fmla="*/ 367 w 605"/>
                <a:gd name="T35" fmla="*/ 376 h 548"/>
                <a:gd name="T36" fmla="*/ 367 w 605"/>
                <a:gd name="T37" fmla="*/ 225 h 548"/>
                <a:gd name="T38" fmla="*/ 417 w 605"/>
                <a:gd name="T39" fmla="*/ 212 h 548"/>
                <a:gd name="T40" fmla="*/ 417 w 605"/>
                <a:gd name="T41" fmla="*/ 59 h 548"/>
                <a:gd name="T42" fmla="*/ 514 w 605"/>
                <a:gd name="T43" fmla="*/ 42 h 548"/>
                <a:gd name="T44" fmla="*/ 600 w 605"/>
                <a:gd name="T45" fmla="*/ 42 h 548"/>
                <a:gd name="T46" fmla="*/ 605 w 605"/>
                <a:gd name="T47" fmla="*/ 30 h 548"/>
                <a:gd name="T48" fmla="*/ 518 w 605"/>
                <a:gd name="T49" fmla="*/ 14 h 548"/>
                <a:gd name="T50" fmla="*/ 527 w 605"/>
                <a:gd name="T51" fmla="*/ 2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5" h="548">
                  <a:moveTo>
                    <a:pt x="527" y="22"/>
                  </a:moveTo>
                  <a:lnTo>
                    <a:pt x="450" y="42"/>
                  </a:lnTo>
                  <a:lnTo>
                    <a:pt x="365" y="30"/>
                  </a:lnTo>
                  <a:lnTo>
                    <a:pt x="302" y="12"/>
                  </a:lnTo>
                  <a:lnTo>
                    <a:pt x="110" y="12"/>
                  </a:lnTo>
                  <a:lnTo>
                    <a:pt x="68" y="0"/>
                  </a:lnTo>
                  <a:lnTo>
                    <a:pt x="26" y="12"/>
                  </a:lnTo>
                  <a:lnTo>
                    <a:pt x="3" y="6"/>
                  </a:lnTo>
                  <a:lnTo>
                    <a:pt x="0" y="16"/>
                  </a:lnTo>
                  <a:lnTo>
                    <a:pt x="77" y="157"/>
                  </a:lnTo>
                  <a:lnTo>
                    <a:pt x="120" y="337"/>
                  </a:lnTo>
                  <a:lnTo>
                    <a:pt x="182" y="516"/>
                  </a:lnTo>
                  <a:lnTo>
                    <a:pt x="182" y="517"/>
                  </a:lnTo>
                  <a:lnTo>
                    <a:pt x="227" y="504"/>
                  </a:lnTo>
                  <a:lnTo>
                    <a:pt x="290" y="548"/>
                  </a:lnTo>
                  <a:lnTo>
                    <a:pt x="354" y="504"/>
                  </a:lnTo>
                  <a:lnTo>
                    <a:pt x="354" y="355"/>
                  </a:lnTo>
                  <a:lnTo>
                    <a:pt x="367" y="376"/>
                  </a:lnTo>
                  <a:lnTo>
                    <a:pt x="367" y="225"/>
                  </a:lnTo>
                  <a:lnTo>
                    <a:pt x="417" y="212"/>
                  </a:lnTo>
                  <a:lnTo>
                    <a:pt x="417" y="59"/>
                  </a:lnTo>
                  <a:lnTo>
                    <a:pt x="514" y="42"/>
                  </a:lnTo>
                  <a:lnTo>
                    <a:pt x="600" y="42"/>
                  </a:lnTo>
                  <a:lnTo>
                    <a:pt x="605" y="30"/>
                  </a:lnTo>
                  <a:lnTo>
                    <a:pt x="518" y="14"/>
                  </a:lnTo>
                  <a:lnTo>
                    <a:pt x="527"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7" name="Freeform 316">
              <a:extLst>
                <a:ext uri="{FF2B5EF4-FFF2-40B4-BE49-F238E27FC236}">
                  <a16:creationId xmlns:a16="http://schemas.microsoft.com/office/drawing/2014/main" id="{3A7C4E23-A96A-148F-81CF-0A7B5E8A9CFB}"/>
                </a:ext>
              </a:extLst>
            </p:cNvPr>
            <p:cNvSpPr>
              <a:spLocks/>
            </p:cNvSpPr>
            <p:nvPr/>
          </p:nvSpPr>
          <p:spPr bwMode="auto">
            <a:xfrm>
              <a:off x="-3751263" y="3863976"/>
              <a:ext cx="180975" cy="211138"/>
            </a:xfrm>
            <a:custGeom>
              <a:avLst/>
              <a:gdLst>
                <a:gd name="T0" fmla="*/ 298 w 343"/>
                <a:gd name="T1" fmla="*/ 0 h 397"/>
                <a:gd name="T2" fmla="*/ 251 w 343"/>
                <a:gd name="T3" fmla="*/ 20 h 397"/>
                <a:gd name="T4" fmla="*/ 216 w 343"/>
                <a:gd name="T5" fmla="*/ 93 h 397"/>
                <a:gd name="T6" fmla="*/ 95 w 343"/>
                <a:gd name="T7" fmla="*/ 82 h 397"/>
                <a:gd name="T8" fmla="*/ 101 w 343"/>
                <a:gd name="T9" fmla="*/ 119 h 397"/>
                <a:gd name="T10" fmla="*/ 141 w 343"/>
                <a:gd name="T11" fmla="*/ 106 h 397"/>
                <a:gd name="T12" fmla="*/ 154 w 343"/>
                <a:gd name="T13" fmla="*/ 147 h 397"/>
                <a:gd name="T14" fmla="*/ 119 w 343"/>
                <a:gd name="T15" fmla="*/ 178 h 397"/>
                <a:gd name="T16" fmla="*/ 145 w 343"/>
                <a:gd name="T17" fmla="*/ 203 h 397"/>
                <a:gd name="T18" fmla="*/ 119 w 343"/>
                <a:gd name="T19" fmla="*/ 281 h 397"/>
                <a:gd name="T20" fmla="*/ 67 w 343"/>
                <a:gd name="T21" fmla="*/ 258 h 397"/>
                <a:gd name="T22" fmla="*/ 11 w 343"/>
                <a:gd name="T23" fmla="*/ 281 h 397"/>
                <a:gd name="T24" fmla="*/ 43 w 343"/>
                <a:gd name="T25" fmla="*/ 294 h 397"/>
                <a:gd name="T26" fmla="*/ 43 w 343"/>
                <a:gd name="T27" fmla="*/ 320 h 397"/>
                <a:gd name="T28" fmla="*/ 0 w 343"/>
                <a:gd name="T29" fmla="*/ 344 h 397"/>
                <a:gd name="T30" fmla="*/ 24 w 343"/>
                <a:gd name="T31" fmla="*/ 374 h 397"/>
                <a:gd name="T32" fmla="*/ 30 w 343"/>
                <a:gd name="T33" fmla="*/ 397 h 397"/>
                <a:gd name="T34" fmla="*/ 85 w 343"/>
                <a:gd name="T35" fmla="*/ 381 h 397"/>
                <a:gd name="T36" fmla="*/ 86 w 343"/>
                <a:gd name="T37" fmla="*/ 377 h 397"/>
                <a:gd name="T38" fmla="*/ 102 w 343"/>
                <a:gd name="T39" fmla="*/ 377 h 397"/>
                <a:gd name="T40" fmla="*/ 144 w 343"/>
                <a:gd name="T41" fmla="*/ 377 h 397"/>
                <a:gd name="T42" fmla="*/ 161 w 343"/>
                <a:gd name="T43" fmla="*/ 390 h 397"/>
                <a:gd name="T44" fmla="*/ 217 w 343"/>
                <a:gd name="T45" fmla="*/ 343 h 397"/>
                <a:gd name="T46" fmla="*/ 217 w 343"/>
                <a:gd name="T47" fmla="*/ 281 h 397"/>
                <a:gd name="T48" fmla="*/ 289 w 343"/>
                <a:gd name="T49" fmla="*/ 216 h 397"/>
                <a:gd name="T50" fmla="*/ 307 w 343"/>
                <a:gd name="T51" fmla="*/ 89 h 397"/>
                <a:gd name="T52" fmla="*/ 343 w 343"/>
                <a:gd name="T53" fmla="*/ 20 h 397"/>
                <a:gd name="T54" fmla="*/ 298 w 343"/>
                <a:gd name="T5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3" h="397">
                  <a:moveTo>
                    <a:pt x="298" y="0"/>
                  </a:moveTo>
                  <a:lnTo>
                    <a:pt x="251" y="20"/>
                  </a:lnTo>
                  <a:lnTo>
                    <a:pt x="216" y="93"/>
                  </a:lnTo>
                  <a:lnTo>
                    <a:pt x="95" y="82"/>
                  </a:lnTo>
                  <a:lnTo>
                    <a:pt x="101" y="119"/>
                  </a:lnTo>
                  <a:lnTo>
                    <a:pt x="141" y="106"/>
                  </a:lnTo>
                  <a:lnTo>
                    <a:pt x="154" y="147"/>
                  </a:lnTo>
                  <a:lnTo>
                    <a:pt x="119" y="178"/>
                  </a:lnTo>
                  <a:lnTo>
                    <a:pt x="145" y="203"/>
                  </a:lnTo>
                  <a:lnTo>
                    <a:pt x="119" y="281"/>
                  </a:lnTo>
                  <a:lnTo>
                    <a:pt x="67" y="258"/>
                  </a:lnTo>
                  <a:lnTo>
                    <a:pt x="11" y="281"/>
                  </a:lnTo>
                  <a:lnTo>
                    <a:pt x="43" y="294"/>
                  </a:lnTo>
                  <a:lnTo>
                    <a:pt x="43" y="320"/>
                  </a:lnTo>
                  <a:lnTo>
                    <a:pt x="0" y="344"/>
                  </a:lnTo>
                  <a:lnTo>
                    <a:pt x="24" y="374"/>
                  </a:lnTo>
                  <a:lnTo>
                    <a:pt x="30" y="397"/>
                  </a:lnTo>
                  <a:lnTo>
                    <a:pt x="85" y="381"/>
                  </a:lnTo>
                  <a:lnTo>
                    <a:pt x="86" y="377"/>
                  </a:lnTo>
                  <a:lnTo>
                    <a:pt x="102" y="377"/>
                  </a:lnTo>
                  <a:lnTo>
                    <a:pt x="144" y="377"/>
                  </a:lnTo>
                  <a:lnTo>
                    <a:pt x="161" y="390"/>
                  </a:lnTo>
                  <a:lnTo>
                    <a:pt x="217" y="343"/>
                  </a:lnTo>
                  <a:lnTo>
                    <a:pt x="217" y="281"/>
                  </a:lnTo>
                  <a:lnTo>
                    <a:pt x="289" y="216"/>
                  </a:lnTo>
                  <a:lnTo>
                    <a:pt x="307" y="89"/>
                  </a:lnTo>
                  <a:lnTo>
                    <a:pt x="343" y="20"/>
                  </a:lnTo>
                  <a:lnTo>
                    <a:pt x="29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8" name="Freeform 317">
              <a:extLst>
                <a:ext uri="{FF2B5EF4-FFF2-40B4-BE49-F238E27FC236}">
                  <a16:creationId xmlns:a16="http://schemas.microsoft.com/office/drawing/2014/main" id="{9F0E8A0F-2DAF-2DEB-36AB-3EC6C899D01B}"/>
                </a:ext>
              </a:extLst>
            </p:cNvPr>
            <p:cNvSpPr>
              <a:spLocks/>
            </p:cNvSpPr>
            <p:nvPr/>
          </p:nvSpPr>
          <p:spPr bwMode="auto">
            <a:xfrm>
              <a:off x="-3735388" y="4065588"/>
              <a:ext cx="28575" cy="25400"/>
            </a:xfrm>
            <a:custGeom>
              <a:avLst/>
              <a:gdLst>
                <a:gd name="T0" fmla="*/ 8 w 55"/>
                <a:gd name="T1" fmla="*/ 47 h 47"/>
                <a:gd name="T2" fmla="*/ 34 w 55"/>
                <a:gd name="T3" fmla="*/ 47 h 47"/>
                <a:gd name="T4" fmla="*/ 55 w 55"/>
                <a:gd name="T5" fmla="*/ 0 h 47"/>
                <a:gd name="T6" fmla="*/ 0 w 55"/>
                <a:gd name="T7" fmla="*/ 16 h 47"/>
                <a:gd name="T8" fmla="*/ 8 w 55"/>
                <a:gd name="T9" fmla="*/ 47 h 47"/>
              </a:gdLst>
              <a:ahLst/>
              <a:cxnLst>
                <a:cxn ang="0">
                  <a:pos x="T0" y="T1"/>
                </a:cxn>
                <a:cxn ang="0">
                  <a:pos x="T2" y="T3"/>
                </a:cxn>
                <a:cxn ang="0">
                  <a:pos x="T4" y="T5"/>
                </a:cxn>
                <a:cxn ang="0">
                  <a:pos x="T6" y="T7"/>
                </a:cxn>
                <a:cxn ang="0">
                  <a:pos x="T8" y="T9"/>
                </a:cxn>
              </a:cxnLst>
              <a:rect l="0" t="0" r="r" b="b"/>
              <a:pathLst>
                <a:path w="55" h="47">
                  <a:moveTo>
                    <a:pt x="8" y="47"/>
                  </a:moveTo>
                  <a:lnTo>
                    <a:pt x="34" y="47"/>
                  </a:lnTo>
                  <a:lnTo>
                    <a:pt x="55" y="0"/>
                  </a:lnTo>
                  <a:lnTo>
                    <a:pt x="0" y="16"/>
                  </a:lnTo>
                  <a:lnTo>
                    <a:pt x="8" y="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9" name="Freeform 318">
              <a:extLst>
                <a:ext uri="{FF2B5EF4-FFF2-40B4-BE49-F238E27FC236}">
                  <a16:creationId xmlns:a16="http://schemas.microsoft.com/office/drawing/2014/main" id="{85CE12DA-0E1E-3D51-5DAE-8F1A0CD12A3E}"/>
                </a:ext>
              </a:extLst>
            </p:cNvPr>
            <p:cNvSpPr>
              <a:spLocks/>
            </p:cNvSpPr>
            <p:nvPr/>
          </p:nvSpPr>
          <p:spPr bwMode="auto">
            <a:xfrm>
              <a:off x="-3795713" y="3905251"/>
              <a:ext cx="47625" cy="28575"/>
            </a:xfrm>
            <a:custGeom>
              <a:avLst/>
              <a:gdLst>
                <a:gd name="T0" fmla="*/ 92 w 92"/>
                <a:gd name="T1" fmla="*/ 0 h 56"/>
                <a:gd name="T2" fmla="*/ 14 w 92"/>
                <a:gd name="T3" fmla="*/ 1 h 56"/>
                <a:gd name="T4" fmla="*/ 0 w 92"/>
                <a:gd name="T5" fmla="*/ 56 h 56"/>
                <a:gd name="T6" fmla="*/ 92 w 92"/>
                <a:gd name="T7" fmla="*/ 56 h 56"/>
                <a:gd name="T8" fmla="*/ 92 w 92"/>
                <a:gd name="T9" fmla="*/ 0 h 56"/>
              </a:gdLst>
              <a:ahLst/>
              <a:cxnLst>
                <a:cxn ang="0">
                  <a:pos x="T0" y="T1"/>
                </a:cxn>
                <a:cxn ang="0">
                  <a:pos x="T2" y="T3"/>
                </a:cxn>
                <a:cxn ang="0">
                  <a:pos x="T4" y="T5"/>
                </a:cxn>
                <a:cxn ang="0">
                  <a:pos x="T6" y="T7"/>
                </a:cxn>
                <a:cxn ang="0">
                  <a:pos x="T8" y="T9"/>
                </a:cxn>
              </a:cxnLst>
              <a:rect l="0" t="0" r="r" b="b"/>
              <a:pathLst>
                <a:path w="92" h="56">
                  <a:moveTo>
                    <a:pt x="92" y="0"/>
                  </a:moveTo>
                  <a:lnTo>
                    <a:pt x="14" y="1"/>
                  </a:lnTo>
                  <a:lnTo>
                    <a:pt x="0" y="56"/>
                  </a:lnTo>
                  <a:lnTo>
                    <a:pt x="92" y="56"/>
                  </a:lnTo>
                  <a:lnTo>
                    <a:pt x="92"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0" name="Freeform 319">
              <a:extLst>
                <a:ext uri="{FF2B5EF4-FFF2-40B4-BE49-F238E27FC236}">
                  <a16:creationId xmlns:a16="http://schemas.microsoft.com/office/drawing/2014/main" id="{9FB05239-5A89-E08B-231B-D653765C9244}"/>
                </a:ext>
              </a:extLst>
            </p:cNvPr>
            <p:cNvSpPr>
              <a:spLocks/>
            </p:cNvSpPr>
            <p:nvPr/>
          </p:nvSpPr>
          <p:spPr bwMode="auto">
            <a:xfrm>
              <a:off x="-3806825" y="3905251"/>
              <a:ext cx="136525" cy="141288"/>
            </a:xfrm>
            <a:custGeom>
              <a:avLst/>
              <a:gdLst>
                <a:gd name="T0" fmla="*/ 146 w 257"/>
                <a:gd name="T1" fmla="*/ 218 h 268"/>
                <a:gd name="T2" fmla="*/ 114 w 257"/>
                <a:gd name="T3" fmla="*/ 205 h 268"/>
                <a:gd name="T4" fmla="*/ 170 w 257"/>
                <a:gd name="T5" fmla="*/ 182 h 268"/>
                <a:gd name="T6" fmla="*/ 222 w 257"/>
                <a:gd name="T7" fmla="*/ 205 h 268"/>
                <a:gd name="T8" fmla="*/ 248 w 257"/>
                <a:gd name="T9" fmla="*/ 127 h 268"/>
                <a:gd name="T10" fmla="*/ 222 w 257"/>
                <a:gd name="T11" fmla="*/ 102 h 268"/>
                <a:gd name="T12" fmla="*/ 257 w 257"/>
                <a:gd name="T13" fmla="*/ 71 h 268"/>
                <a:gd name="T14" fmla="*/ 244 w 257"/>
                <a:gd name="T15" fmla="*/ 30 h 268"/>
                <a:gd name="T16" fmla="*/ 204 w 257"/>
                <a:gd name="T17" fmla="*/ 43 h 268"/>
                <a:gd name="T18" fmla="*/ 198 w 257"/>
                <a:gd name="T19" fmla="*/ 6 h 268"/>
                <a:gd name="T20" fmla="*/ 127 w 257"/>
                <a:gd name="T21" fmla="*/ 0 h 268"/>
                <a:gd name="T22" fmla="*/ 111 w 257"/>
                <a:gd name="T23" fmla="*/ 0 h 268"/>
                <a:gd name="T24" fmla="*/ 111 w 257"/>
                <a:gd name="T25" fmla="*/ 56 h 268"/>
                <a:gd name="T26" fmla="*/ 19 w 257"/>
                <a:gd name="T27" fmla="*/ 56 h 268"/>
                <a:gd name="T28" fmla="*/ 0 w 257"/>
                <a:gd name="T29" fmla="*/ 137 h 268"/>
                <a:gd name="T30" fmla="*/ 103 w 257"/>
                <a:gd name="T31" fmla="*/ 268 h 268"/>
                <a:gd name="T32" fmla="*/ 146 w 257"/>
                <a:gd name="T33" fmla="*/ 244 h 268"/>
                <a:gd name="T34" fmla="*/ 146 w 257"/>
                <a:gd name="T35" fmla="*/ 21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 h="268">
                  <a:moveTo>
                    <a:pt x="146" y="218"/>
                  </a:moveTo>
                  <a:lnTo>
                    <a:pt x="114" y="205"/>
                  </a:lnTo>
                  <a:lnTo>
                    <a:pt x="170" y="182"/>
                  </a:lnTo>
                  <a:lnTo>
                    <a:pt x="222" y="205"/>
                  </a:lnTo>
                  <a:lnTo>
                    <a:pt x="248" y="127"/>
                  </a:lnTo>
                  <a:lnTo>
                    <a:pt x="222" y="102"/>
                  </a:lnTo>
                  <a:lnTo>
                    <a:pt x="257" y="71"/>
                  </a:lnTo>
                  <a:lnTo>
                    <a:pt x="244" y="30"/>
                  </a:lnTo>
                  <a:lnTo>
                    <a:pt x="204" y="43"/>
                  </a:lnTo>
                  <a:lnTo>
                    <a:pt x="198" y="6"/>
                  </a:lnTo>
                  <a:lnTo>
                    <a:pt x="127" y="0"/>
                  </a:lnTo>
                  <a:lnTo>
                    <a:pt x="111" y="0"/>
                  </a:lnTo>
                  <a:lnTo>
                    <a:pt x="111" y="56"/>
                  </a:lnTo>
                  <a:lnTo>
                    <a:pt x="19" y="56"/>
                  </a:lnTo>
                  <a:lnTo>
                    <a:pt x="0" y="137"/>
                  </a:lnTo>
                  <a:lnTo>
                    <a:pt x="103" y="268"/>
                  </a:lnTo>
                  <a:lnTo>
                    <a:pt x="146" y="244"/>
                  </a:lnTo>
                  <a:lnTo>
                    <a:pt x="146" y="2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1" name="Freeform 320">
              <a:extLst>
                <a:ext uri="{FF2B5EF4-FFF2-40B4-BE49-F238E27FC236}">
                  <a16:creationId xmlns:a16="http://schemas.microsoft.com/office/drawing/2014/main" id="{5660F3CC-B669-2A5D-7515-D259410C10B6}"/>
                </a:ext>
              </a:extLst>
            </p:cNvPr>
            <p:cNvSpPr>
              <a:spLocks/>
            </p:cNvSpPr>
            <p:nvPr/>
          </p:nvSpPr>
          <p:spPr bwMode="auto">
            <a:xfrm>
              <a:off x="-3732213" y="3832226"/>
              <a:ext cx="449263" cy="441325"/>
            </a:xfrm>
            <a:custGeom>
              <a:avLst/>
              <a:gdLst>
                <a:gd name="T0" fmla="*/ 829 w 849"/>
                <a:gd name="T1" fmla="*/ 82 h 834"/>
                <a:gd name="T2" fmla="*/ 792 w 849"/>
                <a:gd name="T3" fmla="*/ 27 h 834"/>
                <a:gd name="T4" fmla="*/ 715 w 849"/>
                <a:gd name="T5" fmla="*/ 36 h 834"/>
                <a:gd name="T6" fmla="*/ 686 w 849"/>
                <a:gd name="T7" fmla="*/ 2 h 834"/>
                <a:gd name="T8" fmla="*/ 589 w 849"/>
                <a:gd name="T9" fmla="*/ 11 h 834"/>
                <a:gd name="T10" fmla="*/ 466 w 849"/>
                <a:gd name="T11" fmla="*/ 18 h 834"/>
                <a:gd name="T12" fmla="*/ 466 w 849"/>
                <a:gd name="T13" fmla="*/ 50 h 834"/>
                <a:gd name="T14" fmla="*/ 394 w 849"/>
                <a:gd name="T15" fmla="*/ 41 h 834"/>
                <a:gd name="T16" fmla="*/ 337 w 849"/>
                <a:gd name="T17" fmla="*/ 0 h 834"/>
                <a:gd name="T18" fmla="*/ 305 w 849"/>
                <a:gd name="T19" fmla="*/ 36 h 834"/>
                <a:gd name="T20" fmla="*/ 286 w 849"/>
                <a:gd name="T21" fmla="*/ 73 h 834"/>
                <a:gd name="T22" fmla="*/ 305 w 849"/>
                <a:gd name="T23" fmla="*/ 82 h 834"/>
                <a:gd name="T24" fmla="*/ 269 w 849"/>
                <a:gd name="T25" fmla="*/ 151 h 834"/>
                <a:gd name="T26" fmla="*/ 251 w 849"/>
                <a:gd name="T27" fmla="*/ 278 h 834"/>
                <a:gd name="T28" fmla="*/ 179 w 849"/>
                <a:gd name="T29" fmla="*/ 343 h 834"/>
                <a:gd name="T30" fmla="*/ 179 w 849"/>
                <a:gd name="T31" fmla="*/ 405 h 834"/>
                <a:gd name="T32" fmla="*/ 123 w 849"/>
                <a:gd name="T33" fmla="*/ 452 h 834"/>
                <a:gd name="T34" fmla="*/ 106 w 849"/>
                <a:gd name="T35" fmla="*/ 439 h 834"/>
                <a:gd name="T36" fmla="*/ 48 w 849"/>
                <a:gd name="T37" fmla="*/ 439 h 834"/>
                <a:gd name="T38" fmla="*/ 26 w 849"/>
                <a:gd name="T39" fmla="*/ 490 h 834"/>
                <a:gd name="T40" fmla="*/ 0 w 849"/>
                <a:gd name="T41" fmla="*/ 490 h 834"/>
                <a:gd name="T42" fmla="*/ 5 w 849"/>
                <a:gd name="T43" fmla="*/ 504 h 834"/>
                <a:gd name="T44" fmla="*/ 204 w 849"/>
                <a:gd name="T45" fmla="*/ 504 h 834"/>
                <a:gd name="T46" fmla="*/ 237 w 849"/>
                <a:gd name="T47" fmla="*/ 592 h 834"/>
                <a:gd name="T48" fmla="*/ 318 w 849"/>
                <a:gd name="T49" fmla="*/ 601 h 834"/>
                <a:gd name="T50" fmla="*/ 331 w 849"/>
                <a:gd name="T51" fmla="*/ 546 h 834"/>
                <a:gd name="T52" fmla="*/ 432 w 849"/>
                <a:gd name="T53" fmla="*/ 559 h 834"/>
                <a:gd name="T54" fmla="*/ 449 w 849"/>
                <a:gd name="T55" fmla="*/ 720 h 834"/>
                <a:gd name="T56" fmla="*/ 520 w 849"/>
                <a:gd name="T57" fmla="*/ 720 h 834"/>
                <a:gd name="T58" fmla="*/ 523 w 849"/>
                <a:gd name="T59" fmla="*/ 748 h 834"/>
                <a:gd name="T60" fmla="*/ 562 w 849"/>
                <a:gd name="T61" fmla="*/ 737 h 834"/>
                <a:gd name="T62" fmla="*/ 621 w 849"/>
                <a:gd name="T63" fmla="*/ 771 h 834"/>
                <a:gd name="T64" fmla="*/ 671 w 849"/>
                <a:gd name="T65" fmla="*/ 761 h 834"/>
                <a:gd name="T66" fmla="*/ 738 w 849"/>
                <a:gd name="T67" fmla="*/ 824 h 834"/>
                <a:gd name="T68" fmla="*/ 782 w 849"/>
                <a:gd name="T69" fmla="*/ 834 h 834"/>
                <a:gd name="T70" fmla="*/ 782 w 849"/>
                <a:gd name="T71" fmla="*/ 775 h 834"/>
                <a:gd name="T72" fmla="*/ 746 w 849"/>
                <a:gd name="T73" fmla="*/ 775 h 834"/>
                <a:gd name="T74" fmla="*/ 719 w 849"/>
                <a:gd name="T75" fmla="*/ 737 h 834"/>
                <a:gd name="T76" fmla="*/ 738 w 849"/>
                <a:gd name="T77" fmla="*/ 668 h 834"/>
                <a:gd name="T78" fmla="*/ 723 w 849"/>
                <a:gd name="T79" fmla="*/ 642 h 834"/>
                <a:gd name="T80" fmla="*/ 801 w 849"/>
                <a:gd name="T81" fmla="*/ 590 h 834"/>
                <a:gd name="T82" fmla="*/ 755 w 849"/>
                <a:gd name="T83" fmla="*/ 511 h 834"/>
                <a:gd name="T84" fmla="*/ 738 w 849"/>
                <a:gd name="T85" fmla="*/ 382 h 834"/>
                <a:gd name="T86" fmla="*/ 755 w 849"/>
                <a:gd name="T87" fmla="*/ 382 h 834"/>
                <a:gd name="T88" fmla="*/ 755 w 849"/>
                <a:gd name="T89" fmla="*/ 353 h 834"/>
                <a:gd name="T90" fmla="*/ 777 w 849"/>
                <a:gd name="T91" fmla="*/ 296 h 834"/>
                <a:gd name="T92" fmla="*/ 782 w 849"/>
                <a:gd name="T93" fmla="*/ 296 h 834"/>
                <a:gd name="T94" fmla="*/ 782 w 849"/>
                <a:gd name="T95" fmla="*/ 260 h 834"/>
                <a:gd name="T96" fmla="*/ 827 w 849"/>
                <a:gd name="T97" fmla="*/ 183 h 834"/>
                <a:gd name="T98" fmla="*/ 849 w 849"/>
                <a:gd name="T99" fmla="*/ 121 h 834"/>
                <a:gd name="T100" fmla="*/ 849 w 849"/>
                <a:gd name="T101" fmla="*/ 82 h 834"/>
                <a:gd name="T102" fmla="*/ 829 w 849"/>
                <a:gd name="T103" fmla="*/ 8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9" h="834">
                  <a:moveTo>
                    <a:pt x="829" y="82"/>
                  </a:moveTo>
                  <a:lnTo>
                    <a:pt x="792" y="27"/>
                  </a:lnTo>
                  <a:lnTo>
                    <a:pt x="715" y="36"/>
                  </a:lnTo>
                  <a:lnTo>
                    <a:pt x="686" y="2"/>
                  </a:lnTo>
                  <a:lnTo>
                    <a:pt x="589" y="11"/>
                  </a:lnTo>
                  <a:lnTo>
                    <a:pt x="466" y="18"/>
                  </a:lnTo>
                  <a:lnTo>
                    <a:pt x="466" y="50"/>
                  </a:lnTo>
                  <a:lnTo>
                    <a:pt x="394" y="41"/>
                  </a:lnTo>
                  <a:lnTo>
                    <a:pt x="337" y="0"/>
                  </a:lnTo>
                  <a:lnTo>
                    <a:pt x="305" y="36"/>
                  </a:lnTo>
                  <a:lnTo>
                    <a:pt x="286" y="73"/>
                  </a:lnTo>
                  <a:lnTo>
                    <a:pt x="305" y="82"/>
                  </a:lnTo>
                  <a:lnTo>
                    <a:pt x="269" y="151"/>
                  </a:lnTo>
                  <a:lnTo>
                    <a:pt x="251" y="278"/>
                  </a:lnTo>
                  <a:lnTo>
                    <a:pt x="179" y="343"/>
                  </a:lnTo>
                  <a:lnTo>
                    <a:pt x="179" y="405"/>
                  </a:lnTo>
                  <a:lnTo>
                    <a:pt x="123" y="452"/>
                  </a:lnTo>
                  <a:lnTo>
                    <a:pt x="106" y="439"/>
                  </a:lnTo>
                  <a:lnTo>
                    <a:pt x="48" y="439"/>
                  </a:lnTo>
                  <a:lnTo>
                    <a:pt x="26" y="490"/>
                  </a:lnTo>
                  <a:lnTo>
                    <a:pt x="0" y="490"/>
                  </a:lnTo>
                  <a:lnTo>
                    <a:pt x="5" y="504"/>
                  </a:lnTo>
                  <a:lnTo>
                    <a:pt x="204" y="504"/>
                  </a:lnTo>
                  <a:lnTo>
                    <a:pt x="237" y="592"/>
                  </a:lnTo>
                  <a:lnTo>
                    <a:pt x="318" y="601"/>
                  </a:lnTo>
                  <a:lnTo>
                    <a:pt x="331" y="546"/>
                  </a:lnTo>
                  <a:lnTo>
                    <a:pt x="432" y="559"/>
                  </a:lnTo>
                  <a:lnTo>
                    <a:pt x="449" y="720"/>
                  </a:lnTo>
                  <a:lnTo>
                    <a:pt x="520" y="720"/>
                  </a:lnTo>
                  <a:lnTo>
                    <a:pt x="523" y="748"/>
                  </a:lnTo>
                  <a:lnTo>
                    <a:pt x="562" y="737"/>
                  </a:lnTo>
                  <a:lnTo>
                    <a:pt x="621" y="771"/>
                  </a:lnTo>
                  <a:lnTo>
                    <a:pt x="671" y="761"/>
                  </a:lnTo>
                  <a:lnTo>
                    <a:pt x="738" y="824"/>
                  </a:lnTo>
                  <a:lnTo>
                    <a:pt x="782" y="834"/>
                  </a:lnTo>
                  <a:lnTo>
                    <a:pt x="782" y="775"/>
                  </a:lnTo>
                  <a:lnTo>
                    <a:pt x="746" y="775"/>
                  </a:lnTo>
                  <a:lnTo>
                    <a:pt x="719" y="737"/>
                  </a:lnTo>
                  <a:lnTo>
                    <a:pt x="738" y="668"/>
                  </a:lnTo>
                  <a:lnTo>
                    <a:pt x="723" y="642"/>
                  </a:lnTo>
                  <a:lnTo>
                    <a:pt x="801" y="590"/>
                  </a:lnTo>
                  <a:lnTo>
                    <a:pt x="755" y="511"/>
                  </a:lnTo>
                  <a:lnTo>
                    <a:pt x="738" y="382"/>
                  </a:lnTo>
                  <a:lnTo>
                    <a:pt x="755" y="382"/>
                  </a:lnTo>
                  <a:lnTo>
                    <a:pt x="755" y="353"/>
                  </a:lnTo>
                  <a:lnTo>
                    <a:pt x="777" y="296"/>
                  </a:lnTo>
                  <a:lnTo>
                    <a:pt x="782" y="296"/>
                  </a:lnTo>
                  <a:lnTo>
                    <a:pt x="782" y="260"/>
                  </a:lnTo>
                  <a:lnTo>
                    <a:pt x="827" y="183"/>
                  </a:lnTo>
                  <a:lnTo>
                    <a:pt x="849" y="121"/>
                  </a:lnTo>
                  <a:lnTo>
                    <a:pt x="849" y="82"/>
                  </a:lnTo>
                  <a:lnTo>
                    <a:pt x="829" y="8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2" name="Freeform 321">
              <a:extLst>
                <a:ext uri="{FF2B5EF4-FFF2-40B4-BE49-F238E27FC236}">
                  <a16:creationId xmlns:a16="http://schemas.microsoft.com/office/drawing/2014/main" id="{BC304218-911E-A58B-DED2-0D186671BE4B}"/>
                </a:ext>
              </a:extLst>
            </p:cNvPr>
            <p:cNvSpPr>
              <a:spLocks/>
            </p:cNvSpPr>
            <p:nvPr/>
          </p:nvSpPr>
          <p:spPr bwMode="auto">
            <a:xfrm>
              <a:off x="-3668713" y="3689351"/>
              <a:ext cx="300038" cy="204788"/>
            </a:xfrm>
            <a:custGeom>
              <a:avLst/>
              <a:gdLst>
                <a:gd name="T0" fmla="*/ 550 w 566"/>
                <a:gd name="T1" fmla="*/ 252 h 389"/>
                <a:gd name="T2" fmla="*/ 475 w 566"/>
                <a:gd name="T3" fmla="*/ 176 h 389"/>
                <a:gd name="T4" fmla="*/ 437 w 566"/>
                <a:gd name="T5" fmla="*/ 137 h 389"/>
                <a:gd name="T6" fmla="*/ 388 w 566"/>
                <a:gd name="T7" fmla="*/ 92 h 389"/>
                <a:gd name="T8" fmla="*/ 355 w 566"/>
                <a:gd name="T9" fmla="*/ 2 h 389"/>
                <a:gd name="T10" fmla="*/ 354 w 566"/>
                <a:gd name="T11" fmla="*/ 0 h 389"/>
                <a:gd name="T12" fmla="*/ 305 w 566"/>
                <a:gd name="T13" fmla="*/ 45 h 389"/>
                <a:gd name="T14" fmla="*/ 276 w 566"/>
                <a:gd name="T15" fmla="*/ 92 h 389"/>
                <a:gd name="T16" fmla="*/ 185 w 566"/>
                <a:gd name="T17" fmla="*/ 92 h 389"/>
                <a:gd name="T18" fmla="*/ 195 w 566"/>
                <a:gd name="T19" fmla="*/ 137 h 389"/>
                <a:gd name="T20" fmla="*/ 113 w 566"/>
                <a:gd name="T21" fmla="*/ 166 h 389"/>
                <a:gd name="T22" fmla="*/ 62 w 566"/>
                <a:gd name="T23" fmla="*/ 176 h 389"/>
                <a:gd name="T24" fmla="*/ 38 w 566"/>
                <a:gd name="T25" fmla="*/ 162 h 389"/>
                <a:gd name="T26" fmla="*/ 12 w 566"/>
                <a:gd name="T27" fmla="*/ 218 h 389"/>
                <a:gd name="T28" fmla="*/ 0 w 566"/>
                <a:gd name="T29" fmla="*/ 261 h 389"/>
                <a:gd name="T30" fmla="*/ 29 w 566"/>
                <a:gd name="T31" fmla="*/ 332 h 389"/>
                <a:gd name="T32" fmla="*/ 75 w 566"/>
                <a:gd name="T33" fmla="*/ 389 h 389"/>
                <a:gd name="T34" fmla="*/ 93 w 566"/>
                <a:gd name="T35" fmla="*/ 352 h 389"/>
                <a:gd name="T36" fmla="*/ 140 w 566"/>
                <a:gd name="T37" fmla="*/ 332 h 389"/>
                <a:gd name="T38" fmla="*/ 166 w 566"/>
                <a:gd name="T39" fmla="*/ 343 h 389"/>
                <a:gd name="T40" fmla="*/ 185 w 566"/>
                <a:gd name="T41" fmla="*/ 306 h 389"/>
                <a:gd name="T42" fmla="*/ 217 w 566"/>
                <a:gd name="T43" fmla="*/ 270 h 389"/>
                <a:gd name="T44" fmla="*/ 274 w 566"/>
                <a:gd name="T45" fmla="*/ 311 h 389"/>
                <a:gd name="T46" fmla="*/ 346 w 566"/>
                <a:gd name="T47" fmla="*/ 320 h 389"/>
                <a:gd name="T48" fmla="*/ 346 w 566"/>
                <a:gd name="T49" fmla="*/ 288 h 389"/>
                <a:gd name="T50" fmla="*/ 469 w 566"/>
                <a:gd name="T51" fmla="*/ 281 h 389"/>
                <a:gd name="T52" fmla="*/ 566 w 566"/>
                <a:gd name="T53" fmla="*/ 272 h 389"/>
                <a:gd name="T54" fmla="*/ 550 w 566"/>
                <a:gd name="T55" fmla="*/ 25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6" h="389">
                  <a:moveTo>
                    <a:pt x="550" y="252"/>
                  </a:moveTo>
                  <a:lnTo>
                    <a:pt x="475" y="176"/>
                  </a:lnTo>
                  <a:lnTo>
                    <a:pt x="437" y="137"/>
                  </a:lnTo>
                  <a:lnTo>
                    <a:pt x="388" y="92"/>
                  </a:lnTo>
                  <a:lnTo>
                    <a:pt x="355" y="2"/>
                  </a:lnTo>
                  <a:lnTo>
                    <a:pt x="354" y="0"/>
                  </a:lnTo>
                  <a:lnTo>
                    <a:pt x="305" y="45"/>
                  </a:lnTo>
                  <a:lnTo>
                    <a:pt x="276" y="92"/>
                  </a:lnTo>
                  <a:lnTo>
                    <a:pt x="185" y="92"/>
                  </a:lnTo>
                  <a:lnTo>
                    <a:pt x="195" y="137"/>
                  </a:lnTo>
                  <a:lnTo>
                    <a:pt x="113" y="166"/>
                  </a:lnTo>
                  <a:lnTo>
                    <a:pt x="62" y="176"/>
                  </a:lnTo>
                  <a:lnTo>
                    <a:pt x="38" y="162"/>
                  </a:lnTo>
                  <a:lnTo>
                    <a:pt x="12" y="218"/>
                  </a:lnTo>
                  <a:lnTo>
                    <a:pt x="0" y="261"/>
                  </a:lnTo>
                  <a:lnTo>
                    <a:pt x="29" y="332"/>
                  </a:lnTo>
                  <a:lnTo>
                    <a:pt x="75" y="389"/>
                  </a:lnTo>
                  <a:lnTo>
                    <a:pt x="93" y="352"/>
                  </a:lnTo>
                  <a:lnTo>
                    <a:pt x="140" y="332"/>
                  </a:lnTo>
                  <a:lnTo>
                    <a:pt x="166" y="343"/>
                  </a:lnTo>
                  <a:lnTo>
                    <a:pt x="185" y="306"/>
                  </a:lnTo>
                  <a:lnTo>
                    <a:pt x="217" y="270"/>
                  </a:lnTo>
                  <a:lnTo>
                    <a:pt x="274" y="311"/>
                  </a:lnTo>
                  <a:lnTo>
                    <a:pt x="346" y="320"/>
                  </a:lnTo>
                  <a:lnTo>
                    <a:pt x="346" y="288"/>
                  </a:lnTo>
                  <a:lnTo>
                    <a:pt x="469" y="281"/>
                  </a:lnTo>
                  <a:lnTo>
                    <a:pt x="566" y="272"/>
                  </a:lnTo>
                  <a:lnTo>
                    <a:pt x="550"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3" name="Freeform 322">
              <a:extLst>
                <a:ext uri="{FF2B5EF4-FFF2-40B4-BE49-F238E27FC236}">
                  <a16:creationId xmlns:a16="http://schemas.microsoft.com/office/drawing/2014/main" id="{A4CB981D-D52F-6DEA-B662-A64DC7A7C06D}"/>
                </a:ext>
              </a:extLst>
            </p:cNvPr>
            <p:cNvSpPr>
              <a:spLocks/>
            </p:cNvSpPr>
            <p:nvPr/>
          </p:nvSpPr>
          <p:spPr bwMode="auto">
            <a:xfrm>
              <a:off x="-4371975" y="3651251"/>
              <a:ext cx="50800" cy="46038"/>
            </a:xfrm>
            <a:custGeom>
              <a:avLst/>
              <a:gdLst>
                <a:gd name="T0" fmla="*/ 85 w 96"/>
                <a:gd name="T1" fmla="*/ 3 h 87"/>
                <a:gd name="T2" fmla="*/ 70 w 96"/>
                <a:gd name="T3" fmla="*/ 0 h 87"/>
                <a:gd name="T4" fmla="*/ 14 w 96"/>
                <a:gd name="T5" fmla="*/ 13 h 87"/>
                <a:gd name="T6" fmla="*/ 0 w 96"/>
                <a:gd name="T7" fmla="*/ 18 h 87"/>
                <a:gd name="T8" fmla="*/ 43 w 96"/>
                <a:gd name="T9" fmla="*/ 84 h 87"/>
                <a:gd name="T10" fmla="*/ 46 w 96"/>
                <a:gd name="T11" fmla="*/ 87 h 87"/>
                <a:gd name="T12" fmla="*/ 96 w 96"/>
                <a:gd name="T13" fmla="*/ 57 h 87"/>
                <a:gd name="T14" fmla="*/ 85 w 96"/>
                <a:gd name="T15" fmla="*/ 3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87">
                  <a:moveTo>
                    <a:pt x="85" y="3"/>
                  </a:moveTo>
                  <a:lnTo>
                    <a:pt x="70" y="0"/>
                  </a:lnTo>
                  <a:lnTo>
                    <a:pt x="14" y="13"/>
                  </a:lnTo>
                  <a:lnTo>
                    <a:pt x="0" y="18"/>
                  </a:lnTo>
                  <a:lnTo>
                    <a:pt x="43" y="84"/>
                  </a:lnTo>
                  <a:lnTo>
                    <a:pt x="46" y="87"/>
                  </a:lnTo>
                  <a:lnTo>
                    <a:pt x="96" y="57"/>
                  </a:lnTo>
                  <a:lnTo>
                    <a:pt x="85" y="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4" name="Freeform 323">
              <a:extLst>
                <a:ext uri="{FF2B5EF4-FFF2-40B4-BE49-F238E27FC236}">
                  <a16:creationId xmlns:a16="http://schemas.microsoft.com/office/drawing/2014/main" id="{9C4CA956-C05C-DFD1-AD27-EB0E463F6330}"/>
                </a:ext>
              </a:extLst>
            </p:cNvPr>
            <p:cNvSpPr>
              <a:spLocks/>
            </p:cNvSpPr>
            <p:nvPr/>
          </p:nvSpPr>
          <p:spPr bwMode="auto">
            <a:xfrm>
              <a:off x="-4271963" y="3752851"/>
              <a:ext cx="95250" cy="98425"/>
            </a:xfrm>
            <a:custGeom>
              <a:avLst/>
              <a:gdLst>
                <a:gd name="T0" fmla="*/ 101 w 179"/>
                <a:gd name="T1" fmla="*/ 45 h 186"/>
                <a:gd name="T2" fmla="*/ 101 w 179"/>
                <a:gd name="T3" fmla="*/ 16 h 186"/>
                <a:gd name="T4" fmla="*/ 78 w 179"/>
                <a:gd name="T5" fmla="*/ 0 h 186"/>
                <a:gd name="T6" fmla="*/ 42 w 179"/>
                <a:gd name="T7" fmla="*/ 0 h 186"/>
                <a:gd name="T8" fmla="*/ 23 w 179"/>
                <a:gd name="T9" fmla="*/ 49 h 186"/>
                <a:gd name="T10" fmla="*/ 0 w 179"/>
                <a:gd name="T11" fmla="*/ 77 h 186"/>
                <a:gd name="T12" fmla="*/ 176 w 179"/>
                <a:gd name="T13" fmla="*/ 186 h 186"/>
                <a:gd name="T14" fmla="*/ 179 w 179"/>
                <a:gd name="T15" fmla="*/ 185 h 186"/>
                <a:gd name="T16" fmla="*/ 178 w 179"/>
                <a:gd name="T17" fmla="*/ 117 h 186"/>
                <a:gd name="T18" fmla="*/ 130 w 179"/>
                <a:gd name="T19" fmla="*/ 101 h 186"/>
                <a:gd name="T20" fmla="*/ 130 w 179"/>
                <a:gd name="T21" fmla="*/ 75 h 186"/>
                <a:gd name="T22" fmla="*/ 144 w 179"/>
                <a:gd name="T23" fmla="*/ 45 h 186"/>
                <a:gd name="T24" fmla="*/ 130 w 179"/>
                <a:gd name="T25" fmla="*/ 45 h 186"/>
                <a:gd name="T26" fmla="*/ 101 w 179"/>
                <a:gd name="T2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186">
                  <a:moveTo>
                    <a:pt x="101" y="45"/>
                  </a:moveTo>
                  <a:lnTo>
                    <a:pt x="101" y="16"/>
                  </a:lnTo>
                  <a:lnTo>
                    <a:pt x="78" y="0"/>
                  </a:lnTo>
                  <a:lnTo>
                    <a:pt x="42" y="0"/>
                  </a:lnTo>
                  <a:lnTo>
                    <a:pt x="23" y="49"/>
                  </a:lnTo>
                  <a:lnTo>
                    <a:pt x="0" y="77"/>
                  </a:lnTo>
                  <a:lnTo>
                    <a:pt x="176" y="186"/>
                  </a:lnTo>
                  <a:lnTo>
                    <a:pt x="179" y="185"/>
                  </a:lnTo>
                  <a:lnTo>
                    <a:pt x="178" y="117"/>
                  </a:lnTo>
                  <a:lnTo>
                    <a:pt x="130" y="101"/>
                  </a:lnTo>
                  <a:lnTo>
                    <a:pt x="130" y="75"/>
                  </a:lnTo>
                  <a:lnTo>
                    <a:pt x="144" y="45"/>
                  </a:lnTo>
                  <a:lnTo>
                    <a:pt x="130" y="45"/>
                  </a:lnTo>
                  <a:lnTo>
                    <a:pt x="101" y="4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5" name="Freeform 324">
              <a:extLst>
                <a:ext uri="{FF2B5EF4-FFF2-40B4-BE49-F238E27FC236}">
                  <a16:creationId xmlns:a16="http://schemas.microsoft.com/office/drawing/2014/main" id="{B0A0E9C6-4B2F-0305-7CAC-0F5BCEFF3902}"/>
                </a:ext>
              </a:extLst>
            </p:cNvPr>
            <p:cNvSpPr>
              <a:spLocks/>
            </p:cNvSpPr>
            <p:nvPr/>
          </p:nvSpPr>
          <p:spPr bwMode="auto">
            <a:xfrm>
              <a:off x="-4348163" y="3652838"/>
              <a:ext cx="173038" cy="123825"/>
            </a:xfrm>
            <a:custGeom>
              <a:avLst/>
              <a:gdLst>
                <a:gd name="T0" fmla="*/ 270 w 326"/>
                <a:gd name="T1" fmla="*/ 23 h 234"/>
                <a:gd name="T2" fmla="*/ 238 w 326"/>
                <a:gd name="T3" fmla="*/ 16 h 234"/>
                <a:gd name="T4" fmla="*/ 193 w 326"/>
                <a:gd name="T5" fmla="*/ 34 h 234"/>
                <a:gd name="T6" fmla="*/ 164 w 326"/>
                <a:gd name="T7" fmla="*/ 16 h 234"/>
                <a:gd name="T8" fmla="*/ 167 w 326"/>
                <a:gd name="T9" fmla="*/ 23 h 234"/>
                <a:gd name="T10" fmla="*/ 117 w 326"/>
                <a:gd name="T11" fmla="*/ 10 h 234"/>
                <a:gd name="T12" fmla="*/ 39 w 326"/>
                <a:gd name="T13" fmla="*/ 0 h 234"/>
                <a:gd name="T14" fmla="*/ 50 w 326"/>
                <a:gd name="T15" fmla="*/ 54 h 234"/>
                <a:gd name="T16" fmla="*/ 0 w 326"/>
                <a:gd name="T17" fmla="*/ 84 h 234"/>
                <a:gd name="T18" fmla="*/ 71 w 326"/>
                <a:gd name="T19" fmla="*/ 155 h 234"/>
                <a:gd name="T20" fmla="*/ 73 w 326"/>
                <a:gd name="T21" fmla="*/ 159 h 234"/>
                <a:gd name="T22" fmla="*/ 99 w 326"/>
                <a:gd name="T23" fmla="*/ 136 h 234"/>
                <a:gd name="T24" fmla="*/ 167 w 326"/>
                <a:gd name="T25" fmla="*/ 113 h 234"/>
                <a:gd name="T26" fmla="*/ 193 w 326"/>
                <a:gd name="T27" fmla="*/ 172 h 234"/>
                <a:gd name="T28" fmla="*/ 186 w 326"/>
                <a:gd name="T29" fmla="*/ 189 h 234"/>
                <a:gd name="T30" fmla="*/ 222 w 326"/>
                <a:gd name="T31" fmla="*/ 189 h 234"/>
                <a:gd name="T32" fmla="*/ 245 w 326"/>
                <a:gd name="T33" fmla="*/ 205 h 234"/>
                <a:gd name="T34" fmla="*/ 245 w 326"/>
                <a:gd name="T35" fmla="*/ 234 h 234"/>
                <a:gd name="T36" fmla="*/ 274 w 326"/>
                <a:gd name="T37" fmla="*/ 234 h 234"/>
                <a:gd name="T38" fmla="*/ 288 w 326"/>
                <a:gd name="T39" fmla="*/ 234 h 234"/>
                <a:gd name="T40" fmla="*/ 307 w 326"/>
                <a:gd name="T41" fmla="*/ 193 h 234"/>
                <a:gd name="T42" fmla="*/ 294 w 326"/>
                <a:gd name="T43" fmla="*/ 108 h 234"/>
                <a:gd name="T44" fmla="*/ 326 w 326"/>
                <a:gd name="T45" fmla="*/ 101 h 234"/>
                <a:gd name="T46" fmla="*/ 274 w 326"/>
                <a:gd name="T47" fmla="*/ 68 h 234"/>
                <a:gd name="T48" fmla="*/ 270 w 326"/>
                <a:gd name="T49" fmla="*/ 2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234">
                  <a:moveTo>
                    <a:pt x="270" y="23"/>
                  </a:moveTo>
                  <a:lnTo>
                    <a:pt x="238" y="16"/>
                  </a:lnTo>
                  <a:lnTo>
                    <a:pt x="193" y="34"/>
                  </a:lnTo>
                  <a:lnTo>
                    <a:pt x="164" y="16"/>
                  </a:lnTo>
                  <a:lnTo>
                    <a:pt x="167" y="23"/>
                  </a:lnTo>
                  <a:lnTo>
                    <a:pt x="117" y="10"/>
                  </a:lnTo>
                  <a:lnTo>
                    <a:pt x="39" y="0"/>
                  </a:lnTo>
                  <a:lnTo>
                    <a:pt x="50" y="54"/>
                  </a:lnTo>
                  <a:lnTo>
                    <a:pt x="0" y="84"/>
                  </a:lnTo>
                  <a:lnTo>
                    <a:pt x="71" y="155"/>
                  </a:lnTo>
                  <a:lnTo>
                    <a:pt x="73" y="159"/>
                  </a:lnTo>
                  <a:lnTo>
                    <a:pt x="99" y="136"/>
                  </a:lnTo>
                  <a:lnTo>
                    <a:pt x="167" y="113"/>
                  </a:lnTo>
                  <a:lnTo>
                    <a:pt x="193" y="172"/>
                  </a:lnTo>
                  <a:lnTo>
                    <a:pt x="186" y="189"/>
                  </a:lnTo>
                  <a:lnTo>
                    <a:pt x="222" y="189"/>
                  </a:lnTo>
                  <a:lnTo>
                    <a:pt x="245" y="205"/>
                  </a:lnTo>
                  <a:lnTo>
                    <a:pt x="245" y="234"/>
                  </a:lnTo>
                  <a:lnTo>
                    <a:pt x="274" y="234"/>
                  </a:lnTo>
                  <a:lnTo>
                    <a:pt x="288" y="234"/>
                  </a:lnTo>
                  <a:lnTo>
                    <a:pt x="307" y="193"/>
                  </a:lnTo>
                  <a:lnTo>
                    <a:pt x="294" y="108"/>
                  </a:lnTo>
                  <a:lnTo>
                    <a:pt x="326" y="101"/>
                  </a:lnTo>
                  <a:lnTo>
                    <a:pt x="274" y="68"/>
                  </a:lnTo>
                  <a:lnTo>
                    <a:pt x="270" y="2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6" name="Freeform 325">
              <a:extLst>
                <a:ext uri="{FF2B5EF4-FFF2-40B4-BE49-F238E27FC236}">
                  <a16:creationId xmlns:a16="http://schemas.microsoft.com/office/drawing/2014/main" id="{5D7A65E4-1C43-0BD7-6ACC-5CE48909027B}"/>
                </a:ext>
              </a:extLst>
            </p:cNvPr>
            <p:cNvSpPr>
              <a:spLocks/>
            </p:cNvSpPr>
            <p:nvPr/>
          </p:nvSpPr>
          <p:spPr bwMode="auto">
            <a:xfrm>
              <a:off x="-3933825" y="3627438"/>
              <a:ext cx="258763" cy="223838"/>
            </a:xfrm>
            <a:custGeom>
              <a:avLst/>
              <a:gdLst>
                <a:gd name="T0" fmla="*/ 307 w 490"/>
                <a:gd name="T1" fmla="*/ 312 h 424"/>
                <a:gd name="T2" fmla="*/ 353 w 490"/>
                <a:gd name="T3" fmla="*/ 332 h 424"/>
                <a:gd name="T4" fmla="*/ 383 w 490"/>
                <a:gd name="T5" fmla="*/ 283 h 424"/>
                <a:gd name="T6" fmla="*/ 447 w 490"/>
                <a:gd name="T7" fmla="*/ 176 h 424"/>
                <a:gd name="T8" fmla="*/ 490 w 490"/>
                <a:gd name="T9" fmla="*/ 103 h 424"/>
                <a:gd name="T10" fmla="*/ 483 w 490"/>
                <a:gd name="T11" fmla="*/ 42 h 424"/>
                <a:gd name="T12" fmla="*/ 450 w 490"/>
                <a:gd name="T13" fmla="*/ 12 h 424"/>
                <a:gd name="T14" fmla="*/ 412 w 490"/>
                <a:gd name="T15" fmla="*/ 34 h 424"/>
                <a:gd name="T16" fmla="*/ 356 w 490"/>
                <a:gd name="T17" fmla="*/ 23 h 424"/>
                <a:gd name="T18" fmla="*/ 277 w 490"/>
                <a:gd name="T19" fmla="*/ 49 h 424"/>
                <a:gd name="T20" fmla="*/ 218 w 490"/>
                <a:gd name="T21" fmla="*/ 23 h 424"/>
                <a:gd name="T22" fmla="*/ 171 w 490"/>
                <a:gd name="T23" fmla="*/ 36 h 424"/>
                <a:gd name="T24" fmla="*/ 137 w 490"/>
                <a:gd name="T25" fmla="*/ 0 h 424"/>
                <a:gd name="T26" fmla="*/ 43 w 490"/>
                <a:gd name="T27" fmla="*/ 9 h 424"/>
                <a:gd name="T28" fmla="*/ 21 w 490"/>
                <a:gd name="T29" fmla="*/ 85 h 424"/>
                <a:gd name="T30" fmla="*/ 43 w 490"/>
                <a:gd name="T31" fmla="*/ 142 h 424"/>
                <a:gd name="T32" fmla="*/ 0 w 490"/>
                <a:gd name="T33" fmla="*/ 206 h 424"/>
                <a:gd name="T34" fmla="*/ 0 w 490"/>
                <a:gd name="T35" fmla="*/ 330 h 424"/>
                <a:gd name="T36" fmla="*/ 13 w 490"/>
                <a:gd name="T37" fmla="*/ 326 h 424"/>
                <a:gd name="T38" fmla="*/ 104 w 490"/>
                <a:gd name="T39" fmla="*/ 424 h 424"/>
                <a:gd name="T40" fmla="*/ 235 w 490"/>
                <a:gd name="T41" fmla="*/ 413 h 424"/>
                <a:gd name="T42" fmla="*/ 257 w 490"/>
                <a:gd name="T43" fmla="*/ 351 h 424"/>
                <a:gd name="T44" fmla="*/ 307 w 490"/>
                <a:gd name="T45" fmla="*/ 3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0" h="424">
                  <a:moveTo>
                    <a:pt x="307" y="312"/>
                  </a:moveTo>
                  <a:lnTo>
                    <a:pt x="353" y="332"/>
                  </a:lnTo>
                  <a:lnTo>
                    <a:pt x="383" y="283"/>
                  </a:lnTo>
                  <a:lnTo>
                    <a:pt x="447" y="176"/>
                  </a:lnTo>
                  <a:lnTo>
                    <a:pt x="490" y="103"/>
                  </a:lnTo>
                  <a:lnTo>
                    <a:pt x="483" y="42"/>
                  </a:lnTo>
                  <a:lnTo>
                    <a:pt x="450" y="12"/>
                  </a:lnTo>
                  <a:lnTo>
                    <a:pt x="412" y="34"/>
                  </a:lnTo>
                  <a:lnTo>
                    <a:pt x="356" y="23"/>
                  </a:lnTo>
                  <a:lnTo>
                    <a:pt x="277" y="49"/>
                  </a:lnTo>
                  <a:lnTo>
                    <a:pt x="218" y="23"/>
                  </a:lnTo>
                  <a:lnTo>
                    <a:pt x="171" y="36"/>
                  </a:lnTo>
                  <a:lnTo>
                    <a:pt x="137" y="0"/>
                  </a:lnTo>
                  <a:lnTo>
                    <a:pt x="43" y="9"/>
                  </a:lnTo>
                  <a:lnTo>
                    <a:pt x="21" y="85"/>
                  </a:lnTo>
                  <a:lnTo>
                    <a:pt x="43" y="142"/>
                  </a:lnTo>
                  <a:lnTo>
                    <a:pt x="0" y="206"/>
                  </a:lnTo>
                  <a:lnTo>
                    <a:pt x="0" y="330"/>
                  </a:lnTo>
                  <a:lnTo>
                    <a:pt x="13" y="326"/>
                  </a:lnTo>
                  <a:lnTo>
                    <a:pt x="104" y="424"/>
                  </a:lnTo>
                  <a:lnTo>
                    <a:pt x="235" y="413"/>
                  </a:lnTo>
                  <a:lnTo>
                    <a:pt x="257" y="351"/>
                  </a:lnTo>
                  <a:lnTo>
                    <a:pt x="307" y="31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7" name="Freeform 326">
              <a:extLst>
                <a:ext uri="{FF2B5EF4-FFF2-40B4-BE49-F238E27FC236}">
                  <a16:creationId xmlns:a16="http://schemas.microsoft.com/office/drawing/2014/main" id="{978B3905-59C4-90A4-F76F-FF1219F27E27}"/>
                </a:ext>
              </a:extLst>
            </p:cNvPr>
            <p:cNvSpPr>
              <a:spLocks/>
            </p:cNvSpPr>
            <p:nvPr/>
          </p:nvSpPr>
          <p:spPr bwMode="auto">
            <a:xfrm>
              <a:off x="-3810000" y="3649663"/>
              <a:ext cx="180975" cy="263525"/>
            </a:xfrm>
            <a:custGeom>
              <a:avLst/>
              <a:gdLst>
                <a:gd name="T0" fmla="*/ 297 w 343"/>
                <a:gd name="T1" fmla="*/ 407 h 500"/>
                <a:gd name="T2" fmla="*/ 268 w 343"/>
                <a:gd name="T3" fmla="*/ 336 h 500"/>
                <a:gd name="T4" fmla="*/ 280 w 343"/>
                <a:gd name="T5" fmla="*/ 293 h 500"/>
                <a:gd name="T6" fmla="*/ 310 w 343"/>
                <a:gd name="T7" fmla="*/ 228 h 500"/>
                <a:gd name="T8" fmla="*/ 262 w 343"/>
                <a:gd name="T9" fmla="*/ 170 h 500"/>
                <a:gd name="T10" fmla="*/ 245 w 343"/>
                <a:gd name="T11" fmla="*/ 134 h 500"/>
                <a:gd name="T12" fmla="*/ 310 w 343"/>
                <a:gd name="T13" fmla="*/ 134 h 500"/>
                <a:gd name="T14" fmla="*/ 281 w 343"/>
                <a:gd name="T15" fmla="*/ 100 h 500"/>
                <a:gd name="T16" fmla="*/ 281 w 343"/>
                <a:gd name="T17" fmla="*/ 30 h 500"/>
                <a:gd name="T18" fmla="*/ 248 w 343"/>
                <a:gd name="T19" fmla="*/ 0 h 500"/>
                <a:gd name="T20" fmla="*/ 255 w 343"/>
                <a:gd name="T21" fmla="*/ 61 h 500"/>
                <a:gd name="T22" fmla="*/ 212 w 343"/>
                <a:gd name="T23" fmla="*/ 134 h 500"/>
                <a:gd name="T24" fmla="*/ 148 w 343"/>
                <a:gd name="T25" fmla="*/ 241 h 500"/>
                <a:gd name="T26" fmla="*/ 118 w 343"/>
                <a:gd name="T27" fmla="*/ 290 h 500"/>
                <a:gd name="T28" fmla="*/ 72 w 343"/>
                <a:gd name="T29" fmla="*/ 270 h 500"/>
                <a:gd name="T30" fmla="*/ 22 w 343"/>
                <a:gd name="T31" fmla="*/ 309 h 500"/>
                <a:gd name="T32" fmla="*/ 0 w 343"/>
                <a:gd name="T33" fmla="*/ 371 h 500"/>
                <a:gd name="T34" fmla="*/ 9 w 343"/>
                <a:gd name="T35" fmla="*/ 369 h 500"/>
                <a:gd name="T36" fmla="*/ 50 w 343"/>
                <a:gd name="T37" fmla="*/ 444 h 500"/>
                <a:gd name="T38" fmla="*/ 40 w 343"/>
                <a:gd name="T39" fmla="*/ 484 h 500"/>
                <a:gd name="T40" fmla="*/ 134 w 343"/>
                <a:gd name="T41" fmla="*/ 483 h 500"/>
                <a:gd name="T42" fmla="*/ 326 w 343"/>
                <a:gd name="T43" fmla="*/ 500 h 500"/>
                <a:gd name="T44" fmla="*/ 343 w 343"/>
                <a:gd name="T45" fmla="*/ 464 h 500"/>
                <a:gd name="T46" fmla="*/ 297 w 343"/>
                <a:gd name="T47" fmla="*/ 40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 h="500">
                  <a:moveTo>
                    <a:pt x="297" y="407"/>
                  </a:moveTo>
                  <a:lnTo>
                    <a:pt x="268" y="336"/>
                  </a:lnTo>
                  <a:lnTo>
                    <a:pt x="280" y="293"/>
                  </a:lnTo>
                  <a:lnTo>
                    <a:pt x="310" y="228"/>
                  </a:lnTo>
                  <a:lnTo>
                    <a:pt x="262" y="170"/>
                  </a:lnTo>
                  <a:lnTo>
                    <a:pt x="245" y="134"/>
                  </a:lnTo>
                  <a:lnTo>
                    <a:pt x="310" y="134"/>
                  </a:lnTo>
                  <a:lnTo>
                    <a:pt x="281" y="100"/>
                  </a:lnTo>
                  <a:lnTo>
                    <a:pt x="281" y="30"/>
                  </a:lnTo>
                  <a:lnTo>
                    <a:pt x="248" y="0"/>
                  </a:lnTo>
                  <a:lnTo>
                    <a:pt x="255" y="61"/>
                  </a:lnTo>
                  <a:lnTo>
                    <a:pt x="212" y="134"/>
                  </a:lnTo>
                  <a:lnTo>
                    <a:pt x="148" y="241"/>
                  </a:lnTo>
                  <a:lnTo>
                    <a:pt x="118" y="290"/>
                  </a:lnTo>
                  <a:lnTo>
                    <a:pt x="72" y="270"/>
                  </a:lnTo>
                  <a:lnTo>
                    <a:pt x="22" y="309"/>
                  </a:lnTo>
                  <a:lnTo>
                    <a:pt x="0" y="371"/>
                  </a:lnTo>
                  <a:lnTo>
                    <a:pt x="9" y="369"/>
                  </a:lnTo>
                  <a:lnTo>
                    <a:pt x="50" y="444"/>
                  </a:lnTo>
                  <a:lnTo>
                    <a:pt x="40" y="484"/>
                  </a:lnTo>
                  <a:lnTo>
                    <a:pt x="134" y="483"/>
                  </a:lnTo>
                  <a:lnTo>
                    <a:pt x="326" y="500"/>
                  </a:lnTo>
                  <a:lnTo>
                    <a:pt x="343" y="464"/>
                  </a:lnTo>
                  <a:lnTo>
                    <a:pt x="297" y="4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8" name="Freeform 327">
              <a:extLst>
                <a:ext uri="{FF2B5EF4-FFF2-40B4-BE49-F238E27FC236}">
                  <a16:creationId xmlns:a16="http://schemas.microsoft.com/office/drawing/2014/main" id="{D4B4D7DA-0CD2-7332-9E3C-913326760BC5}"/>
                </a:ext>
              </a:extLst>
            </p:cNvPr>
            <p:cNvSpPr>
              <a:spLocks/>
            </p:cNvSpPr>
            <p:nvPr/>
          </p:nvSpPr>
          <p:spPr bwMode="auto">
            <a:xfrm>
              <a:off x="-4129088" y="3597276"/>
              <a:ext cx="187325" cy="120650"/>
            </a:xfrm>
            <a:custGeom>
              <a:avLst/>
              <a:gdLst>
                <a:gd name="T0" fmla="*/ 293 w 353"/>
                <a:gd name="T1" fmla="*/ 98 h 228"/>
                <a:gd name="T2" fmla="*/ 284 w 353"/>
                <a:gd name="T3" fmla="*/ 56 h 228"/>
                <a:gd name="T4" fmla="*/ 245 w 353"/>
                <a:gd name="T5" fmla="*/ 39 h 228"/>
                <a:gd name="T6" fmla="*/ 257 w 353"/>
                <a:gd name="T7" fmla="*/ 0 h 228"/>
                <a:gd name="T8" fmla="*/ 203 w 353"/>
                <a:gd name="T9" fmla="*/ 0 h 228"/>
                <a:gd name="T10" fmla="*/ 102 w 353"/>
                <a:gd name="T11" fmla="*/ 56 h 228"/>
                <a:gd name="T12" fmla="*/ 63 w 353"/>
                <a:gd name="T13" fmla="*/ 56 h 228"/>
                <a:gd name="T14" fmla="*/ 9 w 353"/>
                <a:gd name="T15" fmla="*/ 146 h 228"/>
                <a:gd name="T16" fmla="*/ 0 w 353"/>
                <a:gd name="T17" fmla="*/ 198 h 228"/>
                <a:gd name="T18" fmla="*/ 7 w 353"/>
                <a:gd name="T19" fmla="*/ 198 h 228"/>
                <a:gd name="T20" fmla="*/ 72 w 353"/>
                <a:gd name="T21" fmla="*/ 228 h 228"/>
                <a:gd name="T22" fmla="*/ 105 w 353"/>
                <a:gd name="T23" fmla="*/ 228 h 228"/>
                <a:gd name="T24" fmla="*/ 115 w 353"/>
                <a:gd name="T25" fmla="*/ 173 h 228"/>
                <a:gd name="T26" fmla="*/ 228 w 353"/>
                <a:gd name="T27" fmla="*/ 173 h 228"/>
                <a:gd name="T28" fmla="*/ 275 w 353"/>
                <a:gd name="T29" fmla="*/ 173 h 228"/>
                <a:gd name="T30" fmla="*/ 332 w 353"/>
                <a:gd name="T31" fmla="*/ 141 h 228"/>
                <a:gd name="T32" fmla="*/ 353 w 353"/>
                <a:gd name="T33" fmla="*/ 126 h 228"/>
                <a:gd name="T34" fmla="*/ 326 w 353"/>
                <a:gd name="T35" fmla="*/ 85 h 228"/>
                <a:gd name="T36" fmla="*/ 293 w 353"/>
                <a:gd name="T37" fmla="*/ 9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228">
                  <a:moveTo>
                    <a:pt x="293" y="98"/>
                  </a:moveTo>
                  <a:lnTo>
                    <a:pt x="284" y="56"/>
                  </a:lnTo>
                  <a:lnTo>
                    <a:pt x="245" y="39"/>
                  </a:lnTo>
                  <a:lnTo>
                    <a:pt x="257" y="0"/>
                  </a:lnTo>
                  <a:lnTo>
                    <a:pt x="203" y="0"/>
                  </a:lnTo>
                  <a:lnTo>
                    <a:pt x="102" y="56"/>
                  </a:lnTo>
                  <a:lnTo>
                    <a:pt x="63" y="56"/>
                  </a:lnTo>
                  <a:lnTo>
                    <a:pt x="9" y="146"/>
                  </a:lnTo>
                  <a:lnTo>
                    <a:pt x="0" y="198"/>
                  </a:lnTo>
                  <a:lnTo>
                    <a:pt x="7" y="198"/>
                  </a:lnTo>
                  <a:lnTo>
                    <a:pt x="72" y="228"/>
                  </a:lnTo>
                  <a:lnTo>
                    <a:pt x="105" y="228"/>
                  </a:lnTo>
                  <a:lnTo>
                    <a:pt x="115" y="173"/>
                  </a:lnTo>
                  <a:lnTo>
                    <a:pt x="228" y="173"/>
                  </a:lnTo>
                  <a:lnTo>
                    <a:pt x="275" y="173"/>
                  </a:lnTo>
                  <a:lnTo>
                    <a:pt x="332" y="141"/>
                  </a:lnTo>
                  <a:lnTo>
                    <a:pt x="353" y="126"/>
                  </a:lnTo>
                  <a:lnTo>
                    <a:pt x="326" y="85"/>
                  </a:lnTo>
                  <a:lnTo>
                    <a:pt x="293" y="9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9" name="Freeform 328">
              <a:extLst>
                <a:ext uri="{FF2B5EF4-FFF2-40B4-BE49-F238E27FC236}">
                  <a16:creationId xmlns:a16="http://schemas.microsoft.com/office/drawing/2014/main" id="{EA0CB727-642D-F4C6-EA5A-E203BC4CC15A}"/>
                </a:ext>
              </a:extLst>
            </p:cNvPr>
            <p:cNvSpPr>
              <a:spLocks/>
            </p:cNvSpPr>
            <p:nvPr/>
          </p:nvSpPr>
          <p:spPr bwMode="auto">
            <a:xfrm>
              <a:off x="-4075113" y="3689351"/>
              <a:ext cx="95250" cy="155575"/>
            </a:xfrm>
            <a:custGeom>
              <a:avLst/>
              <a:gdLst>
                <a:gd name="T0" fmla="*/ 155 w 181"/>
                <a:gd name="T1" fmla="*/ 121 h 294"/>
                <a:gd name="T2" fmla="*/ 155 w 181"/>
                <a:gd name="T3" fmla="*/ 45 h 294"/>
                <a:gd name="T4" fmla="*/ 129 w 181"/>
                <a:gd name="T5" fmla="*/ 0 h 294"/>
                <a:gd name="T6" fmla="*/ 126 w 181"/>
                <a:gd name="T7" fmla="*/ 0 h 294"/>
                <a:gd name="T8" fmla="*/ 13 w 181"/>
                <a:gd name="T9" fmla="*/ 0 h 294"/>
                <a:gd name="T10" fmla="*/ 3 w 181"/>
                <a:gd name="T11" fmla="*/ 55 h 294"/>
                <a:gd name="T12" fmla="*/ 15 w 181"/>
                <a:gd name="T13" fmla="*/ 55 h 294"/>
                <a:gd name="T14" fmla="*/ 29 w 181"/>
                <a:gd name="T15" fmla="*/ 108 h 294"/>
                <a:gd name="T16" fmla="*/ 0 w 181"/>
                <a:gd name="T17" fmla="*/ 176 h 294"/>
                <a:gd name="T18" fmla="*/ 12 w 181"/>
                <a:gd name="T19" fmla="*/ 248 h 294"/>
                <a:gd name="T20" fmla="*/ 3 w 181"/>
                <a:gd name="T21" fmla="*/ 281 h 294"/>
                <a:gd name="T22" fmla="*/ 46 w 181"/>
                <a:gd name="T23" fmla="*/ 294 h 294"/>
                <a:gd name="T24" fmla="*/ 181 w 181"/>
                <a:gd name="T25" fmla="*/ 245 h 294"/>
                <a:gd name="T26" fmla="*/ 155 w 181"/>
                <a:gd name="T27" fmla="*/ 198 h 294"/>
                <a:gd name="T28" fmla="*/ 155 w 181"/>
                <a:gd name="T29" fmla="*/ 1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294">
                  <a:moveTo>
                    <a:pt x="155" y="121"/>
                  </a:moveTo>
                  <a:lnTo>
                    <a:pt x="155" y="45"/>
                  </a:lnTo>
                  <a:lnTo>
                    <a:pt x="129" y="0"/>
                  </a:lnTo>
                  <a:lnTo>
                    <a:pt x="126" y="0"/>
                  </a:lnTo>
                  <a:lnTo>
                    <a:pt x="13" y="0"/>
                  </a:lnTo>
                  <a:lnTo>
                    <a:pt x="3" y="55"/>
                  </a:lnTo>
                  <a:lnTo>
                    <a:pt x="15" y="55"/>
                  </a:lnTo>
                  <a:lnTo>
                    <a:pt x="29" y="108"/>
                  </a:lnTo>
                  <a:lnTo>
                    <a:pt x="0" y="176"/>
                  </a:lnTo>
                  <a:lnTo>
                    <a:pt x="12" y="248"/>
                  </a:lnTo>
                  <a:lnTo>
                    <a:pt x="3" y="281"/>
                  </a:lnTo>
                  <a:lnTo>
                    <a:pt x="46" y="294"/>
                  </a:lnTo>
                  <a:lnTo>
                    <a:pt x="181" y="245"/>
                  </a:lnTo>
                  <a:lnTo>
                    <a:pt x="155" y="198"/>
                  </a:lnTo>
                  <a:lnTo>
                    <a:pt x="155" y="12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0" name="Freeform 329">
              <a:extLst>
                <a:ext uri="{FF2B5EF4-FFF2-40B4-BE49-F238E27FC236}">
                  <a16:creationId xmlns:a16="http://schemas.microsoft.com/office/drawing/2014/main" id="{01E82EBD-6B41-ACC4-D888-14C348D187CE}"/>
                </a:ext>
              </a:extLst>
            </p:cNvPr>
            <p:cNvSpPr>
              <a:spLocks/>
            </p:cNvSpPr>
            <p:nvPr/>
          </p:nvSpPr>
          <p:spPr bwMode="auto">
            <a:xfrm>
              <a:off x="-3986213" y="3657601"/>
              <a:ext cx="74613" cy="153988"/>
            </a:xfrm>
            <a:custGeom>
              <a:avLst/>
              <a:gdLst>
                <a:gd name="T0" fmla="*/ 119 w 141"/>
                <a:gd name="T1" fmla="*/ 26 h 290"/>
                <a:gd name="T2" fmla="*/ 122 w 141"/>
                <a:gd name="T3" fmla="*/ 15 h 290"/>
                <a:gd name="T4" fmla="*/ 98 w 141"/>
                <a:gd name="T5" fmla="*/ 0 h 290"/>
                <a:gd name="T6" fmla="*/ 62 w 141"/>
                <a:gd name="T7" fmla="*/ 26 h 290"/>
                <a:gd name="T8" fmla="*/ 5 w 141"/>
                <a:gd name="T9" fmla="*/ 58 h 290"/>
                <a:gd name="T10" fmla="*/ 0 w 141"/>
                <a:gd name="T11" fmla="*/ 58 h 290"/>
                <a:gd name="T12" fmla="*/ 31 w 141"/>
                <a:gd name="T13" fmla="*/ 94 h 290"/>
                <a:gd name="T14" fmla="*/ 43 w 141"/>
                <a:gd name="T15" fmla="*/ 153 h 290"/>
                <a:gd name="T16" fmla="*/ 31 w 141"/>
                <a:gd name="T17" fmla="*/ 253 h 290"/>
                <a:gd name="T18" fmla="*/ 47 w 141"/>
                <a:gd name="T19" fmla="*/ 290 h 290"/>
                <a:gd name="T20" fmla="*/ 98 w 141"/>
                <a:gd name="T21" fmla="*/ 271 h 290"/>
                <a:gd name="T22" fmla="*/ 98 w 141"/>
                <a:gd name="T23" fmla="*/ 147 h 290"/>
                <a:gd name="T24" fmla="*/ 141 w 141"/>
                <a:gd name="T25" fmla="*/ 83 h 290"/>
                <a:gd name="T26" fmla="*/ 119 w 141"/>
                <a:gd name="T27"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290">
                  <a:moveTo>
                    <a:pt x="119" y="26"/>
                  </a:moveTo>
                  <a:lnTo>
                    <a:pt x="122" y="15"/>
                  </a:lnTo>
                  <a:lnTo>
                    <a:pt x="98" y="0"/>
                  </a:lnTo>
                  <a:lnTo>
                    <a:pt x="62" y="26"/>
                  </a:lnTo>
                  <a:lnTo>
                    <a:pt x="5" y="58"/>
                  </a:lnTo>
                  <a:lnTo>
                    <a:pt x="0" y="58"/>
                  </a:lnTo>
                  <a:lnTo>
                    <a:pt x="31" y="94"/>
                  </a:lnTo>
                  <a:lnTo>
                    <a:pt x="43" y="153"/>
                  </a:lnTo>
                  <a:lnTo>
                    <a:pt x="31" y="253"/>
                  </a:lnTo>
                  <a:lnTo>
                    <a:pt x="47" y="290"/>
                  </a:lnTo>
                  <a:lnTo>
                    <a:pt x="98" y="271"/>
                  </a:lnTo>
                  <a:lnTo>
                    <a:pt x="98" y="147"/>
                  </a:lnTo>
                  <a:lnTo>
                    <a:pt x="141" y="83"/>
                  </a:lnTo>
                  <a:lnTo>
                    <a:pt x="119" y="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1" name="Freeform 330">
              <a:extLst>
                <a:ext uri="{FF2B5EF4-FFF2-40B4-BE49-F238E27FC236}">
                  <a16:creationId xmlns:a16="http://schemas.microsoft.com/office/drawing/2014/main" id="{9DF94944-6BC0-927A-74F3-0DAB355CFA38}"/>
                </a:ext>
              </a:extLst>
            </p:cNvPr>
            <p:cNvSpPr>
              <a:spLocks/>
            </p:cNvSpPr>
            <p:nvPr/>
          </p:nvSpPr>
          <p:spPr bwMode="auto">
            <a:xfrm>
              <a:off x="-4006850" y="3689351"/>
              <a:ext cx="46038" cy="128588"/>
            </a:xfrm>
            <a:custGeom>
              <a:avLst/>
              <a:gdLst>
                <a:gd name="T0" fmla="*/ 82 w 86"/>
                <a:gd name="T1" fmla="*/ 95 h 245"/>
                <a:gd name="T2" fmla="*/ 70 w 86"/>
                <a:gd name="T3" fmla="*/ 36 h 245"/>
                <a:gd name="T4" fmla="*/ 39 w 86"/>
                <a:gd name="T5" fmla="*/ 0 h 245"/>
                <a:gd name="T6" fmla="*/ 0 w 86"/>
                <a:gd name="T7" fmla="*/ 0 h 245"/>
                <a:gd name="T8" fmla="*/ 26 w 86"/>
                <a:gd name="T9" fmla="*/ 45 h 245"/>
                <a:gd name="T10" fmla="*/ 26 w 86"/>
                <a:gd name="T11" fmla="*/ 121 h 245"/>
                <a:gd name="T12" fmla="*/ 26 w 86"/>
                <a:gd name="T13" fmla="*/ 198 h 245"/>
                <a:gd name="T14" fmla="*/ 52 w 86"/>
                <a:gd name="T15" fmla="*/ 245 h 245"/>
                <a:gd name="T16" fmla="*/ 86 w 86"/>
                <a:gd name="T17" fmla="*/ 232 h 245"/>
                <a:gd name="T18" fmla="*/ 70 w 86"/>
                <a:gd name="T19" fmla="*/ 195 h 245"/>
                <a:gd name="T20" fmla="*/ 82 w 86"/>
                <a:gd name="T21" fmla="*/ 9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45">
                  <a:moveTo>
                    <a:pt x="82" y="95"/>
                  </a:moveTo>
                  <a:lnTo>
                    <a:pt x="70" y="36"/>
                  </a:lnTo>
                  <a:lnTo>
                    <a:pt x="39" y="0"/>
                  </a:lnTo>
                  <a:lnTo>
                    <a:pt x="0" y="0"/>
                  </a:lnTo>
                  <a:lnTo>
                    <a:pt x="26" y="45"/>
                  </a:lnTo>
                  <a:lnTo>
                    <a:pt x="26" y="121"/>
                  </a:lnTo>
                  <a:lnTo>
                    <a:pt x="26" y="198"/>
                  </a:lnTo>
                  <a:lnTo>
                    <a:pt x="52" y="245"/>
                  </a:lnTo>
                  <a:lnTo>
                    <a:pt x="86" y="232"/>
                  </a:lnTo>
                  <a:lnTo>
                    <a:pt x="70" y="195"/>
                  </a:lnTo>
                  <a:lnTo>
                    <a:pt x="82" y="9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2" name="Freeform 331">
              <a:extLst>
                <a:ext uri="{FF2B5EF4-FFF2-40B4-BE49-F238E27FC236}">
                  <a16:creationId xmlns:a16="http://schemas.microsoft.com/office/drawing/2014/main" id="{017690D3-CE51-0E37-1CAF-F4B9C056A5BB}"/>
                </a:ext>
              </a:extLst>
            </p:cNvPr>
            <p:cNvSpPr>
              <a:spLocks/>
            </p:cNvSpPr>
            <p:nvPr/>
          </p:nvSpPr>
          <p:spPr bwMode="auto">
            <a:xfrm>
              <a:off x="-4289425" y="3354388"/>
              <a:ext cx="384175" cy="352425"/>
            </a:xfrm>
            <a:custGeom>
              <a:avLst/>
              <a:gdLst>
                <a:gd name="T0" fmla="*/ 715 w 727"/>
                <a:gd name="T1" fmla="*/ 427 h 666"/>
                <a:gd name="T2" fmla="*/ 727 w 727"/>
                <a:gd name="T3" fmla="*/ 338 h 666"/>
                <a:gd name="T4" fmla="*/ 727 w 727"/>
                <a:gd name="T5" fmla="*/ 267 h 666"/>
                <a:gd name="T6" fmla="*/ 699 w 727"/>
                <a:gd name="T7" fmla="*/ 271 h 666"/>
                <a:gd name="T8" fmla="*/ 305 w 727"/>
                <a:gd name="T9" fmla="*/ 0 h 666"/>
                <a:gd name="T10" fmla="*/ 271 w 727"/>
                <a:gd name="T11" fmla="*/ 9 h 666"/>
                <a:gd name="T12" fmla="*/ 300 w 727"/>
                <a:gd name="T13" fmla="*/ 384 h 666"/>
                <a:gd name="T14" fmla="*/ 313 w 727"/>
                <a:gd name="T15" fmla="*/ 400 h 666"/>
                <a:gd name="T16" fmla="*/ 300 w 727"/>
                <a:gd name="T17" fmla="*/ 440 h 666"/>
                <a:gd name="T18" fmla="*/ 160 w 727"/>
                <a:gd name="T19" fmla="*/ 440 h 666"/>
                <a:gd name="T20" fmla="*/ 112 w 727"/>
                <a:gd name="T21" fmla="*/ 418 h 666"/>
                <a:gd name="T22" fmla="*/ 67 w 727"/>
                <a:gd name="T23" fmla="*/ 440 h 666"/>
                <a:gd name="T24" fmla="*/ 37 w 727"/>
                <a:gd name="T25" fmla="*/ 418 h 666"/>
                <a:gd name="T26" fmla="*/ 37 w 727"/>
                <a:gd name="T27" fmla="*/ 454 h 666"/>
                <a:gd name="T28" fmla="*/ 0 w 727"/>
                <a:gd name="T29" fmla="*/ 476 h 666"/>
                <a:gd name="T30" fmla="*/ 2 w 727"/>
                <a:gd name="T31" fmla="*/ 480 h 666"/>
                <a:gd name="T32" fmla="*/ 31 w 727"/>
                <a:gd name="T33" fmla="*/ 516 h 666"/>
                <a:gd name="T34" fmla="*/ 54 w 727"/>
                <a:gd name="T35" fmla="*/ 581 h 666"/>
                <a:gd name="T36" fmla="*/ 83 w 727"/>
                <a:gd name="T37" fmla="*/ 599 h 666"/>
                <a:gd name="T38" fmla="*/ 128 w 727"/>
                <a:gd name="T39" fmla="*/ 581 h 666"/>
                <a:gd name="T40" fmla="*/ 160 w 727"/>
                <a:gd name="T41" fmla="*/ 588 h 666"/>
                <a:gd name="T42" fmla="*/ 164 w 727"/>
                <a:gd name="T43" fmla="*/ 633 h 666"/>
                <a:gd name="T44" fmla="*/ 216 w 727"/>
                <a:gd name="T45" fmla="*/ 666 h 666"/>
                <a:gd name="T46" fmla="*/ 253 w 727"/>
                <a:gd name="T47" fmla="*/ 658 h 666"/>
                <a:gd name="T48" fmla="*/ 304 w 727"/>
                <a:gd name="T49" fmla="*/ 658 h 666"/>
                <a:gd name="T50" fmla="*/ 313 w 727"/>
                <a:gd name="T51" fmla="*/ 606 h 666"/>
                <a:gd name="T52" fmla="*/ 367 w 727"/>
                <a:gd name="T53" fmla="*/ 516 h 666"/>
                <a:gd name="T54" fmla="*/ 406 w 727"/>
                <a:gd name="T55" fmla="*/ 516 h 666"/>
                <a:gd name="T56" fmla="*/ 507 w 727"/>
                <a:gd name="T57" fmla="*/ 460 h 666"/>
                <a:gd name="T58" fmla="*/ 561 w 727"/>
                <a:gd name="T59" fmla="*/ 460 h 666"/>
                <a:gd name="T60" fmla="*/ 559 w 727"/>
                <a:gd name="T61" fmla="*/ 466 h 666"/>
                <a:gd name="T62" fmla="*/ 613 w 727"/>
                <a:gd name="T63" fmla="*/ 460 h 666"/>
                <a:gd name="T64" fmla="*/ 715 w 727"/>
                <a:gd name="T65" fmla="*/ 42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7" h="666">
                  <a:moveTo>
                    <a:pt x="715" y="427"/>
                  </a:moveTo>
                  <a:lnTo>
                    <a:pt x="727" y="338"/>
                  </a:lnTo>
                  <a:lnTo>
                    <a:pt x="727" y="267"/>
                  </a:lnTo>
                  <a:lnTo>
                    <a:pt x="699" y="271"/>
                  </a:lnTo>
                  <a:lnTo>
                    <a:pt x="305" y="0"/>
                  </a:lnTo>
                  <a:lnTo>
                    <a:pt x="271" y="9"/>
                  </a:lnTo>
                  <a:lnTo>
                    <a:pt x="300" y="384"/>
                  </a:lnTo>
                  <a:lnTo>
                    <a:pt x="313" y="400"/>
                  </a:lnTo>
                  <a:lnTo>
                    <a:pt x="300" y="440"/>
                  </a:lnTo>
                  <a:lnTo>
                    <a:pt x="160" y="440"/>
                  </a:lnTo>
                  <a:lnTo>
                    <a:pt x="112" y="418"/>
                  </a:lnTo>
                  <a:lnTo>
                    <a:pt x="67" y="440"/>
                  </a:lnTo>
                  <a:lnTo>
                    <a:pt x="37" y="418"/>
                  </a:lnTo>
                  <a:lnTo>
                    <a:pt x="37" y="454"/>
                  </a:lnTo>
                  <a:lnTo>
                    <a:pt x="0" y="476"/>
                  </a:lnTo>
                  <a:lnTo>
                    <a:pt x="2" y="480"/>
                  </a:lnTo>
                  <a:lnTo>
                    <a:pt x="31" y="516"/>
                  </a:lnTo>
                  <a:lnTo>
                    <a:pt x="54" y="581"/>
                  </a:lnTo>
                  <a:lnTo>
                    <a:pt x="83" y="599"/>
                  </a:lnTo>
                  <a:lnTo>
                    <a:pt x="128" y="581"/>
                  </a:lnTo>
                  <a:lnTo>
                    <a:pt x="160" y="588"/>
                  </a:lnTo>
                  <a:lnTo>
                    <a:pt x="164" y="633"/>
                  </a:lnTo>
                  <a:lnTo>
                    <a:pt x="216" y="666"/>
                  </a:lnTo>
                  <a:lnTo>
                    <a:pt x="253" y="658"/>
                  </a:lnTo>
                  <a:lnTo>
                    <a:pt x="304" y="658"/>
                  </a:lnTo>
                  <a:lnTo>
                    <a:pt x="313" y="606"/>
                  </a:lnTo>
                  <a:lnTo>
                    <a:pt x="367" y="516"/>
                  </a:lnTo>
                  <a:lnTo>
                    <a:pt x="406" y="516"/>
                  </a:lnTo>
                  <a:lnTo>
                    <a:pt x="507" y="460"/>
                  </a:lnTo>
                  <a:lnTo>
                    <a:pt x="561" y="460"/>
                  </a:lnTo>
                  <a:lnTo>
                    <a:pt x="559" y="466"/>
                  </a:lnTo>
                  <a:lnTo>
                    <a:pt x="613" y="460"/>
                  </a:lnTo>
                  <a:lnTo>
                    <a:pt x="715" y="42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3" name="Freeform 332">
              <a:extLst>
                <a:ext uri="{FF2B5EF4-FFF2-40B4-BE49-F238E27FC236}">
                  <a16:creationId xmlns:a16="http://schemas.microsoft.com/office/drawing/2014/main" id="{A4AC09E3-21F9-E11C-8D1A-76A0F318A148}"/>
                </a:ext>
              </a:extLst>
            </p:cNvPr>
            <p:cNvSpPr>
              <a:spLocks/>
            </p:cNvSpPr>
            <p:nvPr/>
          </p:nvSpPr>
          <p:spPr bwMode="auto">
            <a:xfrm>
              <a:off x="-3697288" y="3390901"/>
              <a:ext cx="246063" cy="390525"/>
            </a:xfrm>
            <a:custGeom>
              <a:avLst/>
              <a:gdLst>
                <a:gd name="T0" fmla="*/ 420 w 465"/>
                <a:gd name="T1" fmla="*/ 360 h 739"/>
                <a:gd name="T2" fmla="*/ 465 w 465"/>
                <a:gd name="T3" fmla="*/ 360 h 739"/>
                <a:gd name="T4" fmla="*/ 450 w 465"/>
                <a:gd name="T5" fmla="*/ 177 h 739"/>
                <a:gd name="T6" fmla="*/ 109 w 465"/>
                <a:gd name="T7" fmla="*/ 0 h 739"/>
                <a:gd name="T8" fmla="*/ 55 w 465"/>
                <a:gd name="T9" fmla="*/ 18 h 739"/>
                <a:gd name="T10" fmla="*/ 75 w 465"/>
                <a:gd name="T11" fmla="*/ 72 h 739"/>
                <a:gd name="T12" fmla="*/ 78 w 465"/>
                <a:gd name="T13" fmla="*/ 106 h 739"/>
                <a:gd name="T14" fmla="*/ 101 w 465"/>
                <a:gd name="T15" fmla="*/ 142 h 739"/>
                <a:gd name="T16" fmla="*/ 86 w 465"/>
                <a:gd name="T17" fmla="*/ 201 h 739"/>
                <a:gd name="T18" fmla="*/ 86 w 465"/>
                <a:gd name="T19" fmla="*/ 314 h 739"/>
                <a:gd name="T20" fmla="*/ 0 w 465"/>
                <a:gd name="T21" fmla="*/ 397 h 739"/>
                <a:gd name="T22" fmla="*/ 0 w 465"/>
                <a:gd name="T23" fmla="*/ 459 h 739"/>
                <a:gd name="T24" fmla="*/ 2 w 465"/>
                <a:gd name="T25" fmla="*/ 458 h 739"/>
                <a:gd name="T26" fmla="*/ 68 w 465"/>
                <a:gd name="T27" fmla="*/ 518 h 739"/>
                <a:gd name="T28" fmla="*/ 68 w 465"/>
                <a:gd name="T29" fmla="*/ 588 h 739"/>
                <a:gd name="T30" fmla="*/ 97 w 465"/>
                <a:gd name="T31" fmla="*/ 622 h 739"/>
                <a:gd name="T32" fmla="*/ 32 w 465"/>
                <a:gd name="T33" fmla="*/ 622 h 739"/>
                <a:gd name="T34" fmla="*/ 49 w 465"/>
                <a:gd name="T35" fmla="*/ 658 h 739"/>
                <a:gd name="T36" fmla="*/ 97 w 465"/>
                <a:gd name="T37" fmla="*/ 716 h 739"/>
                <a:gd name="T38" fmla="*/ 93 w 465"/>
                <a:gd name="T39" fmla="*/ 725 h 739"/>
                <a:gd name="T40" fmla="*/ 117 w 465"/>
                <a:gd name="T41" fmla="*/ 739 h 739"/>
                <a:gd name="T42" fmla="*/ 168 w 465"/>
                <a:gd name="T43" fmla="*/ 729 h 739"/>
                <a:gd name="T44" fmla="*/ 250 w 465"/>
                <a:gd name="T45" fmla="*/ 700 h 739"/>
                <a:gd name="T46" fmla="*/ 240 w 465"/>
                <a:gd name="T47" fmla="*/ 655 h 739"/>
                <a:gd name="T48" fmla="*/ 331 w 465"/>
                <a:gd name="T49" fmla="*/ 655 h 739"/>
                <a:gd name="T50" fmla="*/ 360 w 465"/>
                <a:gd name="T51" fmla="*/ 608 h 739"/>
                <a:gd name="T52" fmla="*/ 409 w 465"/>
                <a:gd name="T53" fmla="*/ 563 h 739"/>
                <a:gd name="T54" fmla="*/ 375 w 465"/>
                <a:gd name="T55" fmla="*/ 495 h 739"/>
                <a:gd name="T56" fmla="*/ 386 w 465"/>
                <a:gd name="T57" fmla="*/ 446 h 739"/>
                <a:gd name="T58" fmla="*/ 420 w 465"/>
                <a:gd name="T59" fmla="*/ 36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5" h="739">
                  <a:moveTo>
                    <a:pt x="420" y="360"/>
                  </a:moveTo>
                  <a:lnTo>
                    <a:pt x="465" y="360"/>
                  </a:lnTo>
                  <a:lnTo>
                    <a:pt x="450" y="177"/>
                  </a:lnTo>
                  <a:lnTo>
                    <a:pt x="109" y="0"/>
                  </a:lnTo>
                  <a:lnTo>
                    <a:pt x="55" y="18"/>
                  </a:lnTo>
                  <a:lnTo>
                    <a:pt x="75" y="72"/>
                  </a:lnTo>
                  <a:lnTo>
                    <a:pt x="78" y="106"/>
                  </a:lnTo>
                  <a:lnTo>
                    <a:pt x="101" y="142"/>
                  </a:lnTo>
                  <a:lnTo>
                    <a:pt x="86" y="201"/>
                  </a:lnTo>
                  <a:lnTo>
                    <a:pt x="86" y="314"/>
                  </a:lnTo>
                  <a:lnTo>
                    <a:pt x="0" y="397"/>
                  </a:lnTo>
                  <a:lnTo>
                    <a:pt x="0" y="459"/>
                  </a:lnTo>
                  <a:lnTo>
                    <a:pt x="2" y="458"/>
                  </a:lnTo>
                  <a:lnTo>
                    <a:pt x="68" y="518"/>
                  </a:lnTo>
                  <a:lnTo>
                    <a:pt x="68" y="588"/>
                  </a:lnTo>
                  <a:lnTo>
                    <a:pt x="97" y="622"/>
                  </a:lnTo>
                  <a:lnTo>
                    <a:pt x="32" y="622"/>
                  </a:lnTo>
                  <a:lnTo>
                    <a:pt x="49" y="658"/>
                  </a:lnTo>
                  <a:lnTo>
                    <a:pt x="97" y="716"/>
                  </a:lnTo>
                  <a:lnTo>
                    <a:pt x="93" y="725"/>
                  </a:lnTo>
                  <a:lnTo>
                    <a:pt x="117" y="739"/>
                  </a:lnTo>
                  <a:lnTo>
                    <a:pt x="168" y="729"/>
                  </a:lnTo>
                  <a:lnTo>
                    <a:pt x="250" y="700"/>
                  </a:lnTo>
                  <a:lnTo>
                    <a:pt x="240" y="655"/>
                  </a:lnTo>
                  <a:lnTo>
                    <a:pt x="331" y="655"/>
                  </a:lnTo>
                  <a:lnTo>
                    <a:pt x="360" y="608"/>
                  </a:lnTo>
                  <a:lnTo>
                    <a:pt x="409" y="563"/>
                  </a:lnTo>
                  <a:lnTo>
                    <a:pt x="375" y="495"/>
                  </a:lnTo>
                  <a:lnTo>
                    <a:pt x="386" y="446"/>
                  </a:lnTo>
                  <a:lnTo>
                    <a:pt x="420" y="36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4" name="Freeform 333">
              <a:extLst>
                <a:ext uri="{FF2B5EF4-FFF2-40B4-BE49-F238E27FC236}">
                  <a16:creationId xmlns:a16="http://schemas.microsoft.com/office/drawing/2014/main" id="{7749E54C-C206-0738-B636-B06085A9A3FD}"/>
                </a:ext>
              </a:extLst>
            </p:cNvPr>
            <p:cNvSpPr>
              <a:spLocks/>
            </p:cNvSpPr>
            <p:nvPr/>
          </p:nvSpPr>
          <p:spPr bwMode="auto">
            <a:xfrm>
              <a:off x="-3998913" y="3395663"/>
              <a:ext cx="355600" cy="269875"/>
            </a:xfrm>
            <a:custGeom>
              <a:avLst/>
              <a:gdLst>
                <a:gd name="T0" fmla="*/ 657 w 672"/>
                <a:gd name="T1" fmla="*/ 306 h 512"/>
                <a:gd name="T2" fmla="*/ 657 w 672"/>
                <a:gd name="T3" fmla="*/ 193 h 512"/>
                <a:gd name="T4" fmla="*/ 672 w 672"/>
                <a:gd name="T5" fmla="*/ 134 h 512"/>
                <a:gd name="T6" fmla="*/ 649 w 672"/>
                <a:gd name="T7" fmla="*/ 98 h 512"/>
                <a:gd name="T8" fmla="*/ 646 w 672"/>
                <a:gd name="T9" fmla="*/ 64 h 512"/>
                <a:gd name="T10" fmla="*/ 626 w 672"/>
                <a:gd name="T11" fmla="*/ 10 h 512"/>
                <a:gd name="T12" fmla="*/ 583 w 672"/>
                <a:gd name="T13" fmla="*/ 26 h 512"/>
                <a:gd name="T14" fmla="*/ 492 w 672"/>
                <a:gd name="T15" fmla="*/ 0 h 512"/>
                <a:gd name="T16" fmla="*/ 492 w 672"/>
                <a:gd name="T17" fmla="*/ 0 h 512"/>
                <a:gd name="T18" fmla="*/ 240 w 672"/>
                <a:gd name="T19" fmla="*/ 179 h 512"/>
                <a:gd name="T20" fmla="*/ 178 w 672"/>
                <a:gd name="T21" fmla="*/ 189 h 512"/>
                <a:gd name="T22" fmla="*/ 178 w 672"/>
                <a:gd name="T23" fmla="*/ 260 h 512"/>
                <a:gd name="T24" fmla="*/ 166 w 672"/>
                <a:gd name="T25" fmla="*/ 349 h 512"/>
                <a:gd name="T26" fmla="*/ 64 w 672"/>
                <a:gd name="T27" fmla="*/ 382 h 512"/>
                <a:gd name="T28" fmla="*/ 10 w 672"/>
                <a:gd name="T29" fmla="*/ 388 h 512"/>
                <a:gd name="T30" fmla="*/ 0 w 672"/>
                <a:gd name="T31" fmla="*/ 421 h 512"/>
                <a:gd name="T32" fmla="*/ 39 w 672"/>
                <a:gd name="T33" fmla="*/ 438 h 512"/>
                <a:gd name="T34" fmla="*/ 48 w 672"/>
                <a:gd name="T35" fmla="*/ 480 h 512"/>
                <a:gd name="T36" fmla="*/ 81 w 672"/>
                <a:gd name="T37" fmla="*/ 467 h 512"/>
                <a:gd name="T38" fmla="*/ 108 w 672"/>
                <a:gd name="T39" fmla="*/ 508 h 512"/>
                <a:gd name="T40" fmla="*/ 123 w 672"/>
                <a:gd name="T41" fmla="*/ 497 h 512"/>
                <a:gd name="T42" fmla="*/ 147 w 672"/>
                <a:gd name="T43" fmla="*/ 512 h 512"/>
                <a:gd name="T44" fmla="*/ 166 w 672"/>
                <a:gd name="T45" fmla="*/ 447 h 512"/>
                <a:gd name="T46" fmla="*/ 260 w 672"/>
                <a:gd name="T47" fmla="*/ 438 h 512"/>
                <a:gd name="T48" fmla="*/ 294 w 672"/>
                <a:gd name="T49" fmla="*/ 474 h 512"/>
                <a:gd name="T50" fmla="*/ 341 w 672"/>
                <a:gd name="T51" fmla="*/ 461 h 512"/>
                <a:gd name="T52" fmla="*/ 400 w 672"/>
                <a:gd name="T53" fmla="*/ 487 h 512"/>
                <a:gd name="T54" fmla="*/ 479 w 672"/>
                <a:gd name="T55" fmla="*/ 461 h 512"/>
                <a:gd name="T56" fmla="*/ 535 w 672"/>
                <a:gd name="T57" fmla="*/ 472 h 512"/>
                <a:gd name="T58" fmla="*/ 571 w 672"/>
                <a:gd name="T59" fmla="*/ 451 h 512"/>
                <a:gd name="T60" fmla="*/ 571 w 672"/>
                <a:gd name="T61" fmla="*/ 389 h 512"/>
                <a:gd name="T62" fmla="*/ 657 w 672"/>
                <a:gd name="T63" fmla="*/ 3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2" h="512">
                  <a:moveTo>
                    <a:pt x="657" y="306"/>
                  </a:moveTo>
                  <a:lnTo>
                    <a:pt x="657" y="193"/>
                  </a:lnTo>
                  <a:lnTo>
                    <a:pt x="672" y="134"/>
                  </a:lnTo>
                  <a:lnTo>
                    <a:pt x="649" y="98"/>
                  </a:lnTo>
                  <a:lnTo>
                    <a:pt x="646" y="64"/>
                  </a:lnTo>
                  <a:lnTo>
                    <a:pt x="626" y="10"/>
                  </a:lnTo>
                  <a:lnTo>
                    <a:pt x="583" y="26"/>
                  </a:lnTo>
                  <a:lnTo>
                    <a:pt x="492" y="0"/>
                  </a:lnTo>
                  <a:lnTo>
                    <a:pt x="492" y="0"/>
                  </a:lnTo>
                  <a:lnTo>
                    <a:pt x="240" y="179"/>
                  </a:lnTo>
                  <a:lnTo>
                    <a:pt x="178" y="189"/>
                  </a:lnTo>
                  <a:lnTo>
                    <a:pt x="178" y="260"/>
                  </a:lnTo>
                  <a:lnTo>
                    <a:pt x="166" y="349"/>
                  </a:lnTo>
                  <a:lnTo>
                    <a:pt x="64" y="382"/>
                  </a:lnTo>
                  <a:lnTo>
                    <a:pt x="10" y="388"/>
                  </a:lnTo>
                  <a:lnTo>
                    <a:pt x="0" y="421"/>
                  </a:lnTo>
                  <a:lnTo>
                    <a:pt x="39" y="438"/>
                  </a:lnTo>
                  <a:lnTo>
                    <a:pt x="48" y="480"/>
                  </a:lnTo>
                  <a:lnTo>
                    <a:pt x="81" y="467"/>
                  </a:lnTo>
                  <a:lnTo>
                    <a:pt x="108" y="508"/>
                  </a:lnTo>
                  <a:lnTo>
                    <a:pt x="123" y="497"/>
                  </a:lnTo>
                  <a:lnTo>
                    <a:pt x="147" y="512"/>
                  </a:lnTo>
                  <a:lnTo>
                    <a:pt x="166" y="447"/>
                  </a:lnTo>
                  <a:lnTo>
                    <a:pt x="260" y="438"/>
                  </a:lnTo>
                  <a:lnTo>
                    <a:pt x="294" y="474"/>
                  </a:lnTo>
                  <a:lnTo>
                    <a:pt x="341" y="461"/>
                  </a:lnTo>
                  <a:lnTo>
                    <a:pt x="400" y="487"/>
                  </a:lnTo>
                  <a:lnTo>
                    <a:pt x="479" y="461"/>
                  </a:lnTo>
                  <a:lnTo>
                    <a:pt x="535" y="472"/>
                  </a:lnTo>
                  <a:lnTo>
                    <a:pt x="571" y="451"/>
                  </a:lnTo>
                  <a:lnTo>
                    <a:pt x="571" y="389"/>
                  </a:lnTo>
                  <a:lnTo>
                    <a:pt x="657" y="30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5" name="Freeform 334">
              <a:extLst>
                <a:ext uri="{FF2B5EF4-FFF2-40B4-BE49-F238E27FC236}">
                  <a16:creationId xmlns:a16="http://schemas.microsoft.com/office/drawing/2014/main" id="{33F03056-EA2B-8518-27BF-A236119689C5}"/>
                </a:ext>
              </a:extLst>
            </p:cNvPr>
            <p:cNvSpPr>
              <a:spLocks/>
            </p:cNvSpPr>
            <p:nvPr/>
          </p:nvSpPr>
          <p:spPr bwMode="auto">
            <a:xfrm>
              <a:off x="-3505200" y="4143376"/>
              <a:ext cx="279400" cy="241300"/>
            </a:xfrm>
            <a:custGeom>
              <a:avLst/>
              <a:gdLst>
                <a:gd name="T0" fmla="*/ 508 w 528"/>
                <a:gd name="T1" fmla="*/ 273 h 456"/>
                <a:gd name="T2" fmla="*/ 498 w 528"/>
                <a:gd name="T3" fmla="*/ 244 h 456"/>
                <a:gd name="T4" fmla="*/ 513 w 528"/>
                <a:gd name="T5" fmla="*/ 185 h 456"/>
                <a:gd name="T6" fmla="*/ 528 w 528"/>
                <a:gd name="T7" fmla="*/ 134 h 456"/>
                <a:gd name="T8" fmla="*/ 498 w 528"/>
                <a:gd name="T9" fmla="*/ 83 h 456"/>
                <a:gd name="T10" fmla="*/ 498 w 528"/>
                <a:gd name="T11" fmla="*/ 57 h 456"/>
                <a:gd name="T12" fmla="*/ 414 w 528"/>
                <a:gd name="T13" fmla="*/ 19 h 456"/>
                <a:gd name="T14" fmla="*/ 420 w 528"/>
                <a:gd name="T15" fmla="*/ 36 h 456"/>
                <a:gd name="T16" fmla="*/ 394 w 528"/>
                <a:gd name="T17" fmla="*/ 36 h 456"/>
                <a:gd name="T18" fmla="*/ 372 w 528"/>
                <a:gd name="T19" fmla="*/ 0 h 456"/>
                <a:gd name="T20" fmla="*/ 294 w 528"/>
                <a:gd name="T21" fmla="*/ 52 h 456"/>
                <a:gd name="T22" fmla="*/ 309 w 528"/>
                <a:gd name="T23" fmla="*/ 78 h 456"/>
                <a:gd name="T24" fmla="*/ 290 w 528"/>
                <a:gd name="T25" fmla="*/ 147 h 456"/>
                <a:gd name="T26" fmla="*/ 317 w 528"/>
                <a:gd name="T27" fmla="*/ 185 h 456"/>
                <a:gd name="T28" fmla="*/ 353 w 528"/>
                <a:gd name="T29" fmla="*/ 185 h 456"/>
                <a:gd name="T30" fmla="*/ 353 w 528"/>
                <a:gd name="T31" fmla="*/ 244 h 456"/>
                <a:gd name="T32" fmla="*/ 309 w 528"/>
                <a:gd name="T33" fmla="*/ 234 h 456"/>
                <a:gd name="T34" fmla="*/ 242 w 528"/>
                <a:gd name="T35" fmla="*/ 171 h 456"/>
                <a:gd name="T36" fmla="*/ 192 w 528"/>
                <a:gd name="T37" fmla="*/ 181 h 456"/>
                <a:gd name="T38" fmla="*/ 133 w 528"/>
                <a:gd name="T39" fmla="*/ 147 h 456"/>
                <a:gd name="T40" fmla="*/ 94 w 528"/>
                <a:gd name="T41" fmla="*/ 158 h 456"/>
                <a:gd name="T42" fmla="*/ 101 w 528"/>
                <a:gd name="T43" fmla="*/ 234 h 456"/>
                <a:gd name="T44" fmla="*/ 0 w 528"/>
                <a:gd name="T45" fmla="*/ 220 h 456"/>
                <a:gd name="T46" fmla="*/ 0 w 528"/>
                <a:gd name="T47" fmla="*/ 377 h 456"/>
                <a:gd name="T48" fmla="*/ 59 w 528"/>
                <a:gd name="T49" fmla="*/ 428 h 456"/>
                <a:gd name="T50" fmla="*/ 146 w 528"/>
                <a:gd name="T51" fmla="*/ 444 h 456"/>
                <a:gd name="T52" fmla="*/ 149 w 528"/>
                <a:gd name="T53" fmla="*/ 436 h 456"/>
                <a:gd name="T54" fmla="*/ 212 w 528"/>
                <a:gd name="T55" fmla="*/ 456 h 456"/>
                <a:gd name="T56" fmla="*/ 297 w 528"/>
                <a:gd name="T57" fmla="*/ 382 h 456"/>
                <a:gd name="T58" fmla="*/ 309 w 528"/>
                <a:gd name="T59" fmla="*/ 354 h 456"/>
                <a:gd name="T60" fmla="*/ 369 w 528"/>
                <a:gd name="T61" fmla="*/ 342 h 456"/>
                <a:gd name="T62" fmla="*/ 376 w 528"/>
                <a:gd name="T63" fmla="*/ 319 h 456"/>
                <a:gd name="T64" fmla="*/ 508 w 528"/>
                <a:gd name="T65" fmla="*/ 27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8" h="456">
                  <a:moveTo>
                    <a:pt x="508" y="273"/>
                  </a:moveTo>
                  <a:lnTo>
                    <a:pt x="498" y="244"/>
                  </a:lnTo>
                  <a:lnTo>
                    <a:pt x="513" y="185"/>
                  </a:lnTo>
                  <a:lnTo>
                    <a:pt x="528" y="134"/>
                  </a:lnTo>
                  <a:lnTo>
                    <a:pt x="498" y="83"/>
                  </a:lnTo>
                  <a:lnTo>
                    <a:pt x="498" y="57"/>
                  </a:lnTo>
                  <a:lnTo>
                    <a:pt x="414" y="19"/>
                  </a:lnTo>
                  <a:lnTo>
                    <a:pt x="420" y="36"/>
                  </a:lnTo>
                  <a:lnTo>
                    <a:pt x="394" y="36"/>
                  </a:lnTo>
                  <a:lnTo>
                    <a:pt x="372" y="0"/>
                  </a:lnTo>
                  <a:lnTo>
                    <a:pt x="294" y="52"/>
                  </a:lnTo>
                  <a:lnTo>
                    <a:pt x="309" y="78"/>
                  </a:lnTo>
                  <a:lnTo>
                    <a:pt x="290" y="147"/>
                  </a:lnTo>
                  <a:lnTo>
                    <a:pt x="317" y="185"/>
                  </a:lnTo>
                  <a:lnTo>
                    <a:pt x="353" y="185"/>
                  </a:lnTo>
                  <a:lnTo>
                    <a:pt x="353" y="244"/>
                  </a:lnTo>
                  <a:lnTo>
                    <a:pt x="309" y="234"/>
                  </a:lnTo>
                  <a:lnTo>
                    <a:pt x="242" y="171"/>
                  </a:lnTo>
                  <a:lnTo>
                    <a:pt x="192" y="181"/>
                  </a:lnTo>
                  <a:lnTo>
                    <a:pt x="133" y="147"/>
                  </a:lnTo>
                  <a:lnTo>
                    <a:pt x="94" y="158"/>
                  </a:lnTo>
                  <a:lnTo>
                    <a:pt x="101" y="234"/>
                  </a:lnTo>
                  <a:lnTo>
                    <a:pt x="0" y="220"/>
                  </a:lnTo>
                  <a:lnTo>
                    <a:pt x="0" y="377"/>
                  </a:lnTo>
                  <a:lnTo>
                    <a:pt x="59" y="428"/>
                  </a:lnTo>
                  <a:lnTo>
                    <a:pt x="146" y="444"/>
                  </a:lnTo>
                  <a:lnTo>
                    <a:pt x="149" y="436"/>
                  </a:lnTo>
                  <a:lnTo>
                    <a:pt x="212" y="456"/>
                  </a:lnTo>
                  <a:lnTo>
                    <a:pt x="297" y="382"/>
                  </a:lnTo>
                  <a:lnTo>
                    <a:pt x="309" y="354"/>
                  </a:lnTo>
                  <a:lnTo>
                    <a:pt x="369" y="342"/>
                  </a:lnTo>
                  <a:lnTo>
                    <a:pt x="376" y="319"/>
                  </a:lnTo>
                  <a:lnTo>
                    <a:pt x="508" y="2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6" name="Freeform 335">
              <a:extLst>
                <a:ext uri="{FF2B5EF4-FFF2-40B4-BE49-F238E27FC236}">
                  <a16:creationId xmlns:a16="http://schemas.microsoft.com/office/drawing/2014/main" id="{B9922176-00B1-3A08-DEC1-58DF4AE6E7C1}"/>
                </a:ext>
              </a:extLst>
            </p:cNvPr>
            <p:cNvSpPr>
              <a:spLocks/>
            </p:cNvSpPr>
            <p:nvPr/>
          </p:nvSpPr>
          <p:spPr bwMode="auto">
            <a:xfrm>
              <a:off x="-3309938" y="4203701"/>
              <a:ext cx="244475" cy="387350"/>
            </a:xfrm>
            <a:custGeom>
              <a:avLst/>
              <a:gdLst>
                <a:gd name="T0" fmla="*/ 421 w 462"/>
                <a:gd name="T1" fmla="*/ 34 h 733"/>
                <a:gd name="T2" fmla="*/ 323 w 462"/>
                <a:gd name="T3" fmla="*/ 52 h 733"/>
                <a:gd name="T4" fmla="*/ 224 w 462"/>
                <a:gd name="T5" fmla="*/ 52 h 733"/>
                <a:gd name="T6" fmla="*/ 224 w 462"/>
                <a:gd name="T7" fmla="*/ 144 h 733"/>
                <a:gd name="T8" fmla="*/ 247 w 462"/>
                <a:gd name="T9" fmla="*/ 179 h 733"/>
                <a:gd name="T10" fmla="*/ 247 w 462"/>
                <a:gd name="T11" fmla="*/ 249 h 733"/>
                <a:gd name="T12" fmla="*/ 209 w 462"/>
                <a:gd name="T13" fmla="*/ 310 h 733"/>
                <a:gd name="T14" fmla="*/ 176 w 462"/>
                <a:gd name="T15" fmla="*/ 242 h 733"/>
                <a:gd name="T16" fmla="*/ 192 w 462"/>
                <a:gd name="T17" fmla="*/ 194 h 733"/>
                <a:gd name="T18" fmla="*/ 144 w 462"/>
                <a:gd name="T19" fmla="*/ 177 h 733"/>
                <a:gd name="T20" fmla="*/ 139 w 462"/>
                <a:gd name="T21" fmla="*/ 160 h 733"/>
                <a:gd name="T22" fmla="*/ 7 w 462"/>
                <a:gd name="T23" fmla="*/ 206 h 733"/>
                <a:gd name="T24" fmla="*/ 0 w 462"/>
                <a:gd name="T25" fmla="*/ 229 h 733"/>
                <a:gd name="T26" fmla="*/ 7 w 462"/>
                <a:gd name="T27" fmla="*/ 228 h 733"/>
                <a:gd name="T28" fmla="*/ 7 w 462"/>
                <a:gd name="T29" fmla="*/ 249 h 733"/>
                <a:gd name="T30" fmla="*/ 110 w 462"/>
                <a:gd name="T31" fmla="*/ 282 h 733"/>
                <a:gd name="T32" fmla="*/ 110 w 462"/>
                <a:gd name="T33" fmla="*/ 408 h 733"/>
                <a:gd name="T34" fmla="*/ 84 w 462"/>
                <a:gd name="T35" fmla="*/ 465 h 733"/>
                <a:gd name="T36" fmla="*/ 84 w 462"/>
                <a:gd name="T37" fmla="*/ 499 h 733"/>
                <a:gd name="T38" fmla="*/ 39 w 462"/>
                <a:gd name="T39" fmla="*/ 546 h 733"/>
                <a:gd name="T40" fmla="*/ 51 w 462"/>
                <a:gd name="T41" fmla="*/ 669 h 733"/>
                <a:gd name="T42" fmla="*/ 67 w 462"/>
                <a:gd name="T43" fmla="*/ 720 h 733"/>
                <a:gd name="T44" fmla="*/ 84 w 462"/>
                <a:gd name="T45" fmla="*/ 733 h 733"/>
                <a:gd name="T46" fmla="*/ 94 w 462"/>
                <a:gd name="T47" fmla="*/ 712 h 733"/>
                <a:gd name="T48" fmla="*/ 90 w 462"/>
                <a:gd name="T49" fmla="*/ 687 h 733"/>
                <a:gd name="T50" fmla="*/ 212 w 462"/>
                <a:gd name="T51" fmla="*/ 622 h 733"/>
                <a:gd name="T52" fmla="*/ 212 w 462"/>
                <a:gd name="T53" fmla="*/ 533 h 733"/>
                <a:gd name="T54" fmla="*/ 191 w 462"/>
                <a:gd name="T55" fmla="*/ 418 h 733"/>
                <a:gd name="T56" fmla="*/ 446 w 462"/>
                <a:gd name="T57" fmla="*/ 233 h 733"/>
                <a:gd name="T58" fmla="*/ 462 w 462"/>
                <a:gd name="T59" fmla="*/ 156 h 733"/>
                <a:gd name="T60" fmla="*/ 462 w 462"/>
                <a:gd name="T61" fmla="*/ 0 h 733"/>
                <a:gd name="T62" fmla="*/ 421 w 462"/>
                <a:gd name="T63" fmla="*/ 3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733">
                  <a:moveTo>
                    <a:pt x="421" y="34"/>
                  </a:moveTo>
                  <a:lnTo>
                    <a:pt x="323" y="52"/>
                  </a:lnTo>
                  <a:lnTo>
                    <a:pt x="224" y="52"/>
                  </a:lnTo>
                  <a:lnTo>
                    <a:pt x="224" y="144"/>
                  </a:lnTo>
                  <a:lnTo>
                    <a:pt x="247" y="179"/>
                  </a:lnTo>
                  <a:lnTo>
                    <a:pt x="247" y="249"/>
                  </a:lnTo>
                  <a:lnTo>
                    <a:pt x="209" y="310"/>
                  </a:lnTo>
                  <a:lnTo>
                    <a:pt x="176" y="242"/>
                  </a:lnTo>
                  <a:lnTo>
                    <a:pt x="192" y="194"/>
                  </a:lnTo>
                  <a:lnTo>
                    <a:pt x="144" y="177"/>
                  </a:lnTo>
                  <a:lnTo>
                    <a:pt x="139" y="160"/>
                  </a:lnTo>
                  <a:lnTo>
                    <a:pt x="7" y="206"/>
                  </a:lnTo>
                  <a:lnTo>
                    <a:pt x="0" y="229"/>
                  </a:lnTo>
                  <a:lnTo>
                    <a:pt x="7" y="228"/>
                  </a:lnTo>
                  <a:lnTo>
                    <a:pt x="7" y="249"/>
                  </a:lnTo>
                  <a:lnTo>
                    <a:pt x="110" y="282"/>
                  </a:lnTo>
                  <a:lnTo>
                    <a:pt x="110" y="408"/>
                  </a:lnTo>
                  <a:lnTo>
                    <a:pt x="84" y="465"/>
                  </a:lnTo>
                  <a:lnTo>
                    <a:pt x="84" y="499"/>
                  </a:lnTo>
                  <a:lnTo>
                    <a:pt x="39" y="546"/>
                  </a:lnTo>
                  <a:lnTo>
                    <a:pt x="51" y="669"/>
                  </a:lnTo>
                  <a:lnTo>
                    <a:pt x="67" y="720"/>
                  </a:lnTo>
                  <a:lnTo>
                    <a:pt x="84" y="733"/>
                  </a:lnTo>
                  <a:lnTo>
                    <a:pt x="94" y="712"/>
                  </a:lnTo>
                  <a:lnTo>
                    <a:pt x="90" y="687"/>
                  </a:lnTo>
                  <a:lnTo>
                    <a:pt x="212" y="622"/>
                  </a:lnTo>
                  <a:lnTo>
                    <a:pt x="212" y="533"/>
                  </a:lnTo>
                  <a:lnTo>
                    <a:pt x="191" y="418"/>
                  </a:lnTo>
                  <a:lnTo>
                    <a:pt x="446" y="233"/>
                  </a:lnTo>
                  <a:lnTo>
                    <a:pt x="462" y="156"/>
                  </a:lnTo>
                  <a:lnTo>
                    <a:pt x="462" y="0"/>
                  </a:lnTo>
                  <a:lnTo>
                    <a:pt x="421" y="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7" name="Freeform 336">
              <a:extLst>
                <a:ext uri="{FF2B5EF4-FFF2-40B4-BE49-F238E27FC236}">
                  <a16:creationId xmlns:a16="http://schemas.microsoft.com/office/drawing/2014/main" id="{7E0B26D1-2B07-87D7-0D50-2F14836D0FAA}"/>
                </a:ext>
              </a:extLst>
            </p:cNvPr>
            <p:cNvSpPr>
              <a:spLocks/>
            </p:cNvSpPr>
            <p:nvPr/>
          </p:nvSpPr>
          <p:spPr bwMode="auto">
            <a:xfrm>
              <a:off x="-3032125" y="3660776"/>
              <a:ext cx="34925" cy="41275"/>
            </a:xfrm>
            <a:custGeom>
              <a:avLst/>
              <a:gdLst>
                <a:gd name="T0" fmla="*/ 0 w 65"/>
                <a:gd name="T1" fmla="*/ 78 h 78"/>
                <a:gd name="T2" fmla="*/ 51 w 65"/>
                <a:gd name="T3" fmla="*/ 66 h 78"/>
                <a:gd name="T4" fmla="*/ 65 w 65"/>
                <a:gd name="T5" fmla="*/ 43 h 78"/>
                <a:gd name="T6" fmla="*/ 57 w 65"/>
                <a:gd name="T7" fmla="*/ 33 h 78"/>
                <a:gd name="T8" fmla="*/ 58 w 65"/>
                <a:gd name="T9" fmla="*/ 0 h 78"/>
                <a:gd name="T10" fmla="*/ 28 w 65"/>
                <a:gd name="T11" fmla="*/ 8 h 78"/>
                <a:gd name="T12" fmla="*/ 21 w 65"/>
                <a:gd name="T13" fmla="*/ 1 h 78"/>
                <a:gd name="T14" fmla="*/ 13 w 65"/>
                <a:gd name="T15" fmla="*/ 36 h 78"/>
                <a:gd name="T16" fmla="*/ 0 w 65"/>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8">
                  <a:moveTo>
                    <a:pt x="0" y="78"/>
                  </a:moveTo>
                  <a:lnTo>
                    <a:pt x="51" y="66"/>
                  </a:lnTo>
                  <a:lnTo>
                    <a:pt x="65" y="43"/>
                  </a:lnTo>
                  <a:lnTo>
                    <a:pt x="57" y="33"/>
                  </a:lnTo>
                  <a:lnTo>
                    <a:pt x="58" y="0"/>
                  </a:lnTo>
                  <a:lnTo>
                    <a:pt x="28" y="8"/>
                  </a:lnTo>
                  <a:lnTo>
                    <a:pt x="21" y="1"/>
                  </a:lnTo>
                  <a:lnTo>
                    <a:pt x="13" y="36"/>
                  </a:lnTo>
                  <a:lnTo>
                    <a:pt x="0" y="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8" name="Freeform 337">
              <a:extLst>
                <a:ext uri="{FF2B5EF4-FFF2-40B4-BE49-F238E27FC236}">
                  <a16:creationId xmlns:a16="http://schemas.microsoft.com/office/drawing/2014/main" id="{AEA96DA4-6D84-41F6-EE9C-27338AA85F11}"/>
                </a:ext>
              </a:extLst>
            </p:cNvPr>
            <p:cNvSpPr>
              <a:spLocks/>
            </p:cNvSpPr>
            <p:nvPr/>
          </p:nvSpPr>
          <p:spPr bwMode="auto">
            <a:xfrm>
              <a:off x="-3498850" y="3429001"/>
              <a:ext cx="385763" cy="307975"/>
            </a:xfrm>
            <a:custGeom>
              <a:avLst/>
              <a:gdLst>
                <a:gd name="T0" fmla="*/ 728 w 730"/>
                <a:gd name="T1" fmla="*/ 181 h 583"/>
                <a:gd name="T2" fmla="*/ 673 w 730"/>
                <a:gd name="T3" fmla="*/ 135 h 583"/>
                <a:gd name="T4" fmla="*/ 645 w 730"/>
                <a:gd name="T5" fmla="*/ 0 h 583"/>
                <a:gd name="T6" fmla="*/ 132 w 730"/>
                <a:gd name="T7" fmla="*/ 0 h 583"/>
                <a:gd name="T8" fmla="*/ 129 w 730"/>
                <a:gd name="T9" fmla="*/ 90 h 583"/>
                <a:gd name="T10" fmla="*/ 83 w 730"/>
                <a:gd name="T11" fmla="*/ 109 h 583"/>
                <a:gd name="T12" fmla="*/ 75 w 730"/>
                <a:gd name="T13" fmla="*/ 105 h 583"/>
                <a:gd name="T14" fmla="*/ 90 w 730"/>
                <a:gd name="T15" fmla="*/ 288 h 583"/>
                <a:gd name="T16" fmla="*/ 45 w 730"/>
                <a:gd name="T17" fmla="*/ 288 h 583"/>
                <a:gd name="T18" fmla="*/ 11 w 730"/>
                <a:gd name="T19" fmla="*/ 374 h 583"/>
                <a:gd name="T20" fmla="*/ 0 w 730"/>
                <a:gd name="T21" fmla="*/ 423 h 583"/>
                <a:gd name="T22" fmla="*/ 35 w 730"/>
                <a:gd name="T23" fmla="*/ 493 h 583"/>
                <a:gd name="T24" fmla="*/ 67 w 730"/>
                <a:gd name="T25" fmla="*/ 583 h 583"/>
                <a:gd name="T26" fmla="*/ 135 w 730"/>
                <a:gd name="T27" fmla="*/ 540 h 583"/>
                <a:gd name="T28" fmla="*/ 253 w 730"/>
                <a:gd name="T29" fmla="*/ 540 h 583"/>
                <a:gd name="T30" fmla="*/ 315 w 730"/>
                <a:gd name="T31" fmla="*/ 536 h 583"/>
                <a:gd name="T32" fmla="*/ 390 w 730"/>
                <a:gd name="T33" fmla="*/ 507 h 583"/>
                <a:gd name="T34" fmla="*/ 468 w 730"/>
                <a:gd name="T35" fmla="*/ 416 h 583"/>
                <a:gd name="T36" fmla="*/ 534 w 730"/>
                <a:gd name="T37" fmla="*/ 491 h 583"/>
                <a:gd name="T38" fmla="*/ 577 w 730"/>
                <a:gd name="T39" fmla="*/ 501 h 583"/>
                <a:gd name="T40" fmla="*/ 577 w 730"/>
                <a:gd name="T41" fmla="*/ 500 h 583"/>
                <a:gd name="T42" fmla="*/ 634 w 730"/>
                <a:gd name="T43" fmla="*/ 397 h 583"/>
                <a:gd name="T44" fmla="*/ 655 w 730"/>
                <a:gd name="T45" fmla="*/ 353 h 583"/>
                <a:gd name="T46" fmla="*/ 655 w 730"/>
                <a:gd name="T47" fmla="*/ 275 h 583"/>
                <a:gd name="T48" fmla="*/ 673 w 730"/>
                <a:gd name="T49" fmla="*/ 216 h 583"/>
                <a:gd name="T50" fmla="*/ 730 w 730"/>
                <a:gd name="T51" fmla="*/ 188 h 583"/>
                <a:gd name="T52" fmla="*/ 728 w 730"/>
                <a:gd name="T53" fmla="*/ 181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583">
                  <a:moveTo>
                    <a:pt x="728" y="181"/>
                  </a:moveTo>
                  <a:lnTo>
                    <a:pt x="673" y="135"/>
                  </a:lnTo>
                  <a:lnTo>
                    <a:pt x="645" y="0"/>
                  </a:lnTo>
                  <a:lnTo>
                    <a:pt x="132" y="0"/>
                  </a:lnTo>
                  <a:lnTo>
                    <a:pt x="129" y="90"/>
                  </a:lnTo>
                  <a:lnTo>
                    <a:pt x="83" y="109"/>
                  </a:lnTo>
                  <a:lnTo>
                    <a:pt x="75" y="105"/>
                  </a:lnTo>
                  <a:lnTo>
                    <a:pt x="90" y="288"/>
                  </a:lnTo>
                  <a:lnTo>
                    <a:pt x="45" y="288"/>
                  </a:lnTo>
                  <a:lnTo>
                    <a:pt x="11" y="374"/>
                  </a:lnTo>
                  <a:lnTo>
                    <a:pt x="0" y="423"/>
                  </a:lnTo>
                  <a:lnTo>
                    <a:pt x="35" y="493"/>
                  </a:lnTo>
                  <a:lnTo>
                    <a:pt x="67" y="583"/>
                  </a:lnTo>
                  <a:lnTo>
                    <a:pt x="135" y="540"/>
                  </a:lnTo>
                  <a:lnTo>
                    <a:pt x="253" y="540"/>
                  </a:lnTo>
                  <a:lnTo>
                    <a:pt x="315" y="536"/>
                  </a:lnTo>
                  <a:lnTo>
                    <a:pt x="390" y="507"/>
                  </a:lnTo>
                  <a:lnTo>
                    <a:pt x="468" y="416"/>
                  </a:lnTo>
                  <a:lnTo>
                    <a:pt x="534" y="491"/>
                  </a:lnTo>
                  <a:lnTo>
                    <a:pt x="577" y="501"/>
                  </a:lnTo>
                  <a:lnTo>
                    <a:pt x="577" y="500"/>
                  </a:lnTo>
                  <a:lnTo>
                    <a:pt x="634" y="397"/>
                  </a:lnTo>
                  <a:lnTo>
                    <a:pt x="655" y="353"/>
                  </a:lnTo>
                  <a:lnTo>
                    <a:pt x="655" y="275"/>
                  </a:lnTo>
                  <a:lnTo>
                    <a:pt x="673" y="216"/>
                  </a:lnTo>
                  <a:lnTo>
                    <a:pt x="730" y="188"/>
                  </a:lnTo>
                  <a:lnTo>
                    <a:pt x="728" y="1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9" name="Freeform 338">
              <a:extLst>
                <a:ext uri="{FF2B5EF4-FFF2-40B4-BE49-F238E27FC236}">
                  <a16:creationId xmlns:a16="http://schemas.microsoft.com/office/drawing/2014/main" id="{16223BD6-92EF-F62D-F618-48156697B51A}"/>
                </a:ext>
              </a:extLst>
            </p:cNvPr>
            <p:cNvSpPr>
              <a:spLocks/>
            </p:cNvSpPr>
            <p:nvPr/>
          </p:nvSpPr>
          <p:spPr bwMode="auto">
            <a:xfrm>
              <a:off x="-3463925" y="3649663"/>
              <a:ext cx="280988" cy="225425"/>
            </a:xfrm>
            <a:custGeom>
              <a:avLst/>
              <a:gdLst>
                <a:gd name="T0" fmla="*/ 401 w 531"/>
                <a:gd name="T1" fmla="*/ 0 h 427"/>
                <a:gd name="T2" fmla="*/ 323 w 531"/>
                <a:gd name="T3" fmla="*/ 91 h 427"/>
                <a:gd name="T4" fmla="*/ 248 w 531"/>
                <a:gd name="T5" fmla="*/ 120 h 427"/>
                <a:gd name="T6" fmla="*/ 186 w 531"/>
                <a:gd name="T7" fmla="*/ 124 h 427"/>
                <a:gd name="T8" fmla="*/ 68 w 531"/>
                <a:gd name="T9" fmla="*/ 124 h 427"/>
                <a:gd name="T10" fmla="*/ 0 w 531"/>
                <a:gd name="T11" fmla="*/ 167 h 427"/>
                <a:gd name="T12" fmla="*/ 1 w 531"/>
                <a:gd name="T13" fmla="*/ 167 h 427"/>
                <a:gd name="T14" fmla="*/ 50 w 531"/>
                <a:gd name="T15" fmla="*/ 212 h 427"/>
                <a:gd name="T16" fmla="*/ 88 w 531"/>
                <a:gd name="T17" fmla="*/ 251 h 427"/>
                <a:gd name="T18" fmla="*/ 163 w 531"/>
                <a:gd name="T19" fmla="*/ 327 h 427"/>
                <a:gd name="T20" fmla="*/ 208 w 531"/>
                <a:gd name="T21" fmla="*/ 381 h 427"/>
                <a:gd name="T22" fmla="*/ 285 w 531"/>
                <a:gd name="T23" fmla="*/ 372 h 427"/>
                <a:gd name="T24" fmla="*/ 322 w 531"/>
                <a:gd name="T25" fmla="*/ 427 h 427"/>
                <a:gd name="T26" fmla="*/ 342 w 531"/>
                <a:gd name="T27" fmla="*/ 427 h 427"/>
                <a:gd name="T28" fmla="*/ 342 w 531"/>
                <a:gd name="T29" fmla="*/ 407 h 427"/>
                <a:gd name="T30" fmla="*/ 479 w 531"/>
                <a:gd name="T31" fmla="*/ 385 h 427"/>
                <a:gd name="T32" fmla="*/ 477 w 531"/>
                <a:gd name="T33" fmla="*/ 381 h 427"/>
                <a:gd name="T34" fmla="*/ 531 w 531"/>
                <a:gd name="T35" fmla="*/ 327 h 427"/>
                <a:gd name="T36" fmla="*/ 483 w 531"/>
                <a:gd name="T37" fmla="*/ 255 h 427"/>
                <a:gd name="T38" fmla="*/ 450 w 531"/>
                <a:gd name="T39" fmla="*/ 232 h 427"/>
                <a:gd name="T40" fmla="*/ 437 w 531"/>
                <a:gd name="T41" fmla="*/ 212 h 427"/>
                <a:gd name="T42" fmla="*/ 477 w 531"/>
                <a:gd name="T43" fmla="*/ 192 h 427"/>
                <a:gd name="T44" fmla="*/ 510 w 531"/>
                <a:gd name="T45" fmla="*/ 85 h 427"/>
                <a:gd name="T46" fmla="*/ 467 w 531"/>
                <a:gd name="T47" fmla="*/ 75 h 427"/>
                <a:gd name="T48" fmla="*/ 401 w 531"/>
                <a:gd name="T49"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 h="427">
                  <a:moveTo>
                    <a:pt x="401" y="0"/>
                  </a:moveTo>
                  <a:lnTo>
                    <a:pt x="323" y="91"/>
                  </a:lnTo>
                  <a:lnTo>
                    <a:pt x="248" y="120"/>
                  </a:lnTo>
                  <a:lnTo>
                    <a:pt x="186" y="124"/>
                  </a:lnTo>
                  <a:lnTo>
                    <a:pt x="68" y="124"/>
                  </a:lnTo>
                  <a:lnTo>
                    <a:pt x="0" y="167"/>
                  </a:lnTo>
                  <a:lnTo>
                    <a:pt x="1" y="167"/>
                  </a:lnTo>
                  <a:lnTo>
                    <a:pt x="50" y="212"/>
                  </a:lnTo>
                  <a:lnTo>
                    <a:pt x="88" y="251"/>
                  </a:lnTo>
                  <a:lnTo>
                    <a:pt x="163" y="327"/>
                  </a:lnTo>
                  <a:lnTo>
                    <a:pt x="208" y="381"/>
                  </a:lnTo>
                  <a:lnTo>
                    <a:pt x="285" y="372"/>
                  </a:lnTo>
                  <a:lnTo>
                    <a:pt x="322" y="427"/>
                  </a:lnTo>
                  <a:lnTo>
                    <a:pt x="342" y="427"/>
                  </a:lnTo>
                  <a:lnTo>
                    <a:pt x="342" y="407"/>
                  </a:lnTo>
                  <a:lnTo>
                    <a:pt x="479" y="385"/>
                  </a:lnTo>
                  <a:lnTo>
                    <a:pt x="477" y="381"/>
                  </a:lnTo>
                  <a:lnTo>
                    <a:pt x="531" y="327"/>
                  </a:lnTo>
                  <a:lnTo>
                    <a:pt x="483" y="255"/>
                  </a:lnTo>
                  <a:lnTo>
                    <a:pt x="450" y="232"/>
                  </a:lnTo>
                  <a:lnTo>
                    <a:pt x="437" y="212"/>
                  </a:lnTo>
                  <a:lnTo>
                    <a:pt x="477" y="192"/>
                  </a:lnTo>
                  <a:lnTo>
                    <a:pt x="510" y="85"/>
                  </a:lnTo>
                  <a:lnTo>
                    <a:pt x="467" y="75"/>
                  </a:lnTo>
                  <a:lnTo>
                    <a:pt x="40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grpSp>
      <p:cxnSp>
        <p:nvCxnSpPr>
          <p:cNvPr id="341" name="Straight Connector 340">
            <a:extLst>
              <a:ext uri="{FF2B5EF4-FFF2-40B4-BE49-F238E27FC236}">
                <a16:creationId xmlns:a16="http://schemas.microsoft.com/office/drawing/2014/main" id="{299641D5-938C-86E0-6438-2886ED3D1016}"/>
              </a:ext>
            </a:extLst>
          </p:cNvPr>
          <p:cNvCxnSpPr>
            <a:cxnSpLocks/>
          </p:cNvCxnSpPr>
          <p:nvPr/>
        </p:nvCxnSpPr>
        <p:spPr>
          <a:xfrm flipV="1">
            <a:off x="2645220" y="2632965"/>
            <a:ext cx="0" cy="519587"/>
          </a:xfrm>
          <a:prstGeom prst="line">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42" name="TextBox 341">
            <a:extLst>
              <a:ext uri="{FF2B5EF4-FFF2-40B4-BE49-F238E27FC236}">
                <a16:creationId xmlns:a16="http://schemas.microsoft.com/office/drawing/2014/main" id="{681A6F01-49AA-1F8B-56F4-36AFD861D87E}"/>
              </a:ext>
            </a:extLst>
          </p:cNvPr>
          <p:cNvSpPr txBox="1"/>
          <p:nvPr/>
        </p:nvSpPr>
        <p:spPr>
          <a:xfrm>
            <a:off x="2648476" y="2497178"/>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USA</a:t>
            </a:r>
          </a:p>
        </p:txBody>
      </p:sp>
      <p:grpSp>
        <p:nvGrpSpPr>
          <p:cNvPr id="346" name="Group 345">
            <a:extLst>
              <a:ext uri="{FF2B5EF4-FFF2-40B4-BE49-F238E27FC236}">
                <a16:creationId xmlns:a16="http://schemas.microsoft.com/office/drawing/2014/main" id="{09410A3A-F2BF-F8FB-9C8B-6C4F4054B748}"/>
              </a:ext>
            </a:extLst>
          </p:cNvPr>
          <p:cNvGrpSpPr/>
          <p:nvPr/>
        </p:nvGrpSpPr>
        <p:grpSpPr>
          <a:xfrm>
            <a:off x="8798290" y="3428919"/>
            <a:ext cx="970664" cy="867306"/>
            <a:chOff x="3188652" y="2662265"/>
            <a:chExt cx="970664" cy="867306"/>
          </a:xfrm>
        </p:grpSpPr>
        <p:cxnSp>
          <p:nvCxnSpPr>
            <p:cNvPr id="347" name="Straight Connector 346">
              <a:extLst>
                <a:ext uri="{FF2B5EF4-FFF2-40B4-BE49-F238E27FC236}">
                  <a16:creationId xmlns:a16="http://schemas.microsoft.com/office/drawing/2014/main" id="{F7CE4067-8783-1D57-016F-26418784EAA9}"/>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27050940-98BE-6942-BA9D-D6D6C92F7F4E}"/>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Thailand </a:t>
              </a:r>
            </a:p>
          </p:txBody>
        </p:sp>
      </p:grpSp>
      <p:grpSp>
        <p:nvGrpSpPr>
          <p:cNvPr id="349" name="Group 348">
            <a:extLst>
              <a:ext uri="{FF2B5EF4-FFF2-40B4-BE49-F238E27FC236}">
                <a16:creationId xmlns:a16="http://schemas.microsoft.com/office/drawing/2014/main" id="{F3CF6D80-3CD8-0F11-BB23-81678EE28BE9}"/>
              </a:ext>
            </a:extLst>
          </p:cNvPr>
          <p:cNvGrpSpPr/>
          <p:nvPr/>
        </p:nvGrpSpPr>
        <p:grpSpPr>
          <a:xfrm>
            <a:off x="10172224" y="4670922"/>
            <a:ext cx="970664" cy="867306"/>
            <a:chOff x="3188652" y="2662265"/>
            <a:chExt cx="970664" cy="867306"/>
          </a:xfrm>
        </p:grpSpPr>
        <p:cxnSp>
          <p:nvCxnSpPr>
            <p:cNvPr id="350" name="Straight Connector 349">
              <a:extLst>
                <a:ext uri="{FF2B5EF4-FFF2-40B4-BE49-F238E27FC236}">
                  <a16:creationId xmlns:a16="http://schemas.microsoft.com/office/drawing/2014/main" id="{4D5FC83D-018B-7316-1F12-09B37692D96F}"/>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71337725-537D-11B8-67DB-8D6A2D3E4671}"/>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Australia  </a:t>
              </a:r>
            </a:p>
          </p:txBody>
        </p:sp>
      </p:grpSp>
      <p:grpSp>
        <p:nvGrpSpPr>
          <p:cNvPr id="352" name="Group 351">
            <a:extLst>
              <a:ext uri="{FF2B5EF4-FFF2-40B4-BE49-F238E27FC236}">
                <a16:creationId xmlns:a16="http://schemas.microsoft.com/office/drawing/2014/main" id="{189AF85A-9ABA-18FF-4E0D-10F8A352509C}"/>
              </a:ext>
            </a:extLst>
          </p:cNvPr>
          <p:cNvGrpSpPr/>
          <p:nvPr/>
        </p:nvGrpSpPr>
        <p:grpSpPr>
          <a:xfrm>
            <a:off x="8987430" y="4078283"/>
            <a:ext cx="967408" cy="304176"/>
            <a:chOff x="3163636" y="2676756"/>
            <a:chExt cx="967408" cy="304176"/>
          </a:xfrm>
        </p:grpSpPr>
        <p:cxnSp>
          <p:nvCxnSpPr>
            <p:cNvPr id="353" name="Straight Connector 352">
              <a:extLst>
                <a:ext uri="{FF2B5EF4-FFF2-40B4-BE49-F238E27FC236}">
                  <a16:creationId xmlns:a16="http://schemas.microsoft.com/office/drawing/2014/main" id="{A3949369-4C2E-96C0-8B38-13A6AB379205}"/>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4" name="TextBox 353">
              <a:extLst>
                <a:ext uri="{FF2B5EF4-FFF2-40B4-BE49-F238E27FC236}">
                  <a16:creationId xmlns:a16="http://schemas.microsoft.com/office/drawing/2014/main" id="{6F83800B-881A-BC6F-234B-37C44E4B5AC5}"/>
                </a:ext>
              </a:extLst>
            </p:cNvPr>
            <p:cNvSpPr txBox="1"/>
            <p:nvPr/>
          </p:nvSpPr>
          <p:spPr>
            <a:xfrm>
              <a:off x="3163636" y="2676756"/>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Vietnam  </a:t>
              </a:r>
            </a:p>
          </p:txBody>
        </p:sp>
      </p:grpSp>
      <p:grpSp>
        <p:nvGrpSpPr>
          <p:cNvPr id="355" name="Group 354">
            <a:extLst>
              <a:ext uri="{FF2B5EF4-FFF2-40B4-BE49-F238E27FC236}">
                <a16:creationId xmlns:a16="http://schemas.microsoft.com/office/drawing/2014/main" id="{5FFC680F-1AB2-A40A-D97F-D3E0E4A31F5F}"/>
              </a:ext>
            </a:extLst>
          </p:cNvPr>
          <p:cNvGrpSpPr/>
          <p:nvPr/>
        </p:nvGrpSpPr>
        <p:grpSpPr>
          <a:xfrm>
            <a:off x="8883438" y="4519922"/>
            <a:ext cx="970664" cy="261610"/>
            <a:chOff x="3188652" y="2662265"/>
            <a:chExt cx="970664" cy="261610"/>
          </a:xfrm>
        </p:grpSpPr>
        <p:cxnSp>
          <p:nvCxnSpPr>
            <p:cNvPr id="356" name="Straight Connector 355">
              <a:extLst>
                <a:ext uri="{FF2B5EF4-FFF2-40B4-BE49-F238E27FC236}">
                  <a16:creationId xmlns:a16="http://schemas.microsoft.com/office/drawing/2014/main" id="{C1D56759-8478-F3A9-ED23-C5A5CFD29383}"/>
                </a:ext>
              </a:extLst>
            </p:cNvPr>
            <p:cNvCxnSpPr>
              <a:cxnSpLocks/>
            </p:cNvCxnSpPr>
            <p:nvPr/>
          </p:nvCxnSpPr>
          <p:spPr>
            <a:xfrm flipV="1">
              <a:off x="3188652" y="2798052"/>
              <a:ext cx="0" cy="9144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E41008CA-D0B0-21F9-F251-8D2B980A1E93}"/>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Singapore   </a:t>
              </a:r>
            </a:p>
          </p:txBody>
        </p:sp>
      </p:grpSp>
      <p:grpSp>
        <p:nvGrpSpPr>
          <p:cNvPr id="358" name="Group 357">
            <a:extLst>
              <a:ext uri="{FF2B5EF4-FFF2-40B4-BE49-F238E27FC236}">
                <a16:creationId xmlns:a16="http://schemas.microsoft.com/office/drawing/2014/main" id="{DCEC3860-C300-BDB4-6700-DAF3E85AEAF6}"/>
              </a:ext>
            </a:extLst>
          </p:cNvPr>
          <p:cNvGrpSpPr/>
          <p:nvPr/>
        </p:nvGrpSpPr>
        <p:grpSpPr>
          <a:xfrm flipV="1">
            <a:off x="7566034" y="4119337"/>
            <a:ext cx="968591" cy="648993"/>
            <a:chOff x="2220061" y="2668646"/>
            <a:chExt cx="968591" cy="648993"/>
          </a:xfrm>
        </p:grpSpPr>
        <p:cxnSp>
          <p:nvCxnSpPr>
            <p:cNvPr id="359" name="Straight Connector 358">
              <a:extLst>
                <a:ext uri="{FF2B5EF4-FFF2-40B4-BE49-F238E27FC236}">
                  <a16:creationId xmlns:a16="http://schemas.microsoft.com/office/drawing/2014/main" id="{A7430968-CFC5-76C5-07DD-7A2885FB893B}"/>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83DC58BE-EA88-AE30-175D-7E3055CBC228}"/>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Myanmar </a:t>
              </a:r>
            </a:p>
          </p:txBody>
        </p:sp>
      </p:grpSp>
      <p:grpSp>
        <p:nvGrpSpPr>
          <p:cNvPr id="361" name="Group 360">
            <a:extLst>
              <a:ext uri="{FF2B5EF4-FFF2-40B4-BE49-F238E27FC236}">
                <a16:creationId xmlns:a16="http://schemas.microsoft.com/office/drawing/2014/main" id="{1B89449E-FD71-0C1F-4B24-97CBB5C36B3C}"/>
              </a:ext>
            </a:extLst>
          </p:cNvPr>
          <p:cNvGrpSpPr/>
          <p:nvPr/>
        </p:nvGrpSpPr>
        <p:grpSpPr>
          <a:xfrm flipV="1">
            <a:off x="7764856" y="4547752"/>
            <a:ext cx="968591" cy="648993"/>
            <a:chOff x="2220061" y="2668646"/>
            <a:chExt cx="968591" cy="648993"/>
          </a:xfrm>
        </p:grpSpPr>
        <p:cxnSp>
          <p:nvCxnSpPr>
            <p:cNvPr id="362" name="Straight Connector 361">
              <a:extLst>
                <a:ext uri="{FF2B5EF4-FFF2-40B4-BE49-F238E27FC236}">
                  <a16:creationId xmlns:a16="http://schemas.microsoft.com/office/drawing/2014/main" id="{5BA39A02-385F-1155-1661-FF6BB00DAF8E}"/>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3" name="TextBox 362">
              <a:extLst>
                <a:ext uri="{FF2B5EF4-FFF2-40B4-BE49-F238E27FC236}">
                  <a16:creationId xmlns:a16="http://schemas.microsoft.com/office/drawing/2014/main" id="{BC115E5C-24B4-D11F-B352-6CAD089042A7}"/>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Malaysia </a:t>
              </a:r>
            </a:p>
          </p:txBody>
        </p:sp>
      </p:grpSp>
      <p:grpSp>
        <p:nvGrpSpPr>
          <p:cNvPr id="364" name="Group 363">
            <a:extLst>
              <a:ext uri="{FF2B5EF4-FFF2-40B4-BE49-F238E27FC236}">
                <a16:creationId xmlns:a16="http://schemas.microsoft.com/office/drawing/2014/main" id="{C3190392-7E12-E105-1CCC-BB1F50E9CF3B}"/>
              </a:ext>
            </a:extLst>
          </p:cNvPr>
          <p:cNvGrpSpPr/>
          <p:nvPr/>
        </p:nvGrpSpPr>
        <p:grpSpPr>
          <a:xfrm flipV="1">
            <a:off x="8012126" y="4995611"/>
            <a:ext cx="968591" cy="648993"/>
            <a:chOff x="2220061" y="2668646"/>
            <a:chExt cx="968591" cy="648993"/>
          </a:xfrm>
        </p:grpSpPr>
        <p:cxnSp>
          <p:nvCxnSpPr>
            <p:cNvPr id="365" name="Straight Connector 364">
              <a:extLst>
                <a:ext uri="{FF2B5EF4-FFF2-40B4-BE49-F238E27FC236}">
                  <a16:creationId xmlns:a16="http://schemas.microsoft.com/office/drawing/2014/main" id="{C9C459F7-4034-5D75-0F74-14D59A2E086C}"/>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07A59FBB-105E-E936-64A7-BE08A0366E3B}"/>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Indonesia  </a:t>
              </a:r>
            </a:p>
          </p:txBody>
        </p:sp>
      </p:grpSp>
      <p:grpSp>
        <p:nvGrpSpPr>
          <p:cNvPr id="371" name="Group 370">
            <a:extLst>
              <a:ext uri="{FF2B5EF4-FFF2-40B4-BE49-F238E27FC236}">
                <a16:creationId xmlns:a16="http://schemas.microsoft.com/office/drawing/2014/main" id="{5693F4E6-D718-AA1E-0EFB-C5E208294B12}"/>
              </a:ext>
            </a:extLst>
          </p:cNvPr>
          <p:cNvGrpSpPr/>
          <p:nvPr/>
        </p:nvGrpSpPr>
        <p:grpSpPr>
          <a:xfrm>
            <a:off x="1108197" y="4887141"/>
            <a:ext cx="3145232" cy="720486"/>
            <a:chOff x="919291" y="4832311"/>
            <a:chExt cx="3145232" cy="720486"/>
          </a:xfrm>
        </p:grpSpPr>
        <p:sp>
          <p:nvSpPr>
            <p:cNvPr id="367" name="Rectangle 366">
              <a:extLst>
                <a:ext uri="{FF2B5EF4-FFF2-40B4-BE49-F238E27FC236}">
                  <a16:creationId xmlns:a16="http://schemas.microsoft.com/office/drawing/2014/main" id="{70C19BDE-10B5-43ED-F27A-4CBDF220FEB0}"/>
                </a:ext>
              </a:extLst>
            </p:cNvPr>
            <p:cNvSpPr/>
            <p:nvPr/>
          </p:nvSpPr>
          <p:spPr>
            <a:xfrm>
              <a:off x="919291" y="4868983"/>
              <a:ext cx="203654" cy="203654"/>
            </a:xfrm>
            <a:prstGeom prst="rect">
              <a:avLst/>
            </a:prstGeom>
            <a:solidFill>
              <a:srgbClr val="0068B6"/>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8" name="Rectangle 367">
              <a:extLst>
                <a:ext uri="{FF2B5EF4-FFF2-40B4-BE49-F238E27FC236}">
                  <a16:creationId xmlns:a16="http://schemas.microsoft.com/office/drawing/2014/main" id="{A5DA0720-0D65-7185-4B3C-BC2BE14FAFCB}"/>
                </a:ext>
              </a:extLst>
            </p:cNvPr>
            <p:cNvSpPr/>
            <p:nvPr/>
          </p:nvSpPr>
          <p:spPr>
            <a:xfrm>
              <a:off x="919291" y="5312470"/>
              <a:ext cx="203654" cy="203654"/>
            </a:xfrm>
            <a:prstGeom prst="rect">
              <a:avLst/>
            </a:prstGeom>
            <a:solidFill>
              <a:srgbClr val="CAEEFB"/>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9" name="TextBox 368">
              <a:extLst>
                <a:ext uri="{FF2B5EF4-FFF2-40B4-BE49-F238E27FC236}">
                  <a16:creationId xmlns:a16="http://schemas.microsoft.com/office/drawing/2014/main" id="{8DDCC89E-A75D-2CC0-E7D4-88882A9B9133}"/>
                </a:ext>
              </a:extLst>
            </p:cNvPr>
            <p:cNvSpPr txBox="1"/>
            <p:nvPr/>
          </p:nvSpPr>
          <p:spPr>
            <a:xfrm>
              <a:off x="1125123" y="4832311"/>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0068B6"/>
                  </a:solidFill>
                  <a:effectLst/>
                  <a:uLnTx/>
                  <a:uFillTx/>
                  <a:latin typeface="Gotham" pitchFamily="50" charset="0"/>
                  <a:ea typeface="+mn-ea"/>
                  <a:cs typeface="Gotham" pitchFamily="50" charset="0"/>
                </a:rPr>
                <a:t>FLS Offices</a:t>
              </a:r>
            </a:p>
          </p:txBody>
        </p:sp>
        <p:sp>
          <p:nvSpPr>
            <p:cNvPr id="370" name="TextBox 369">
              <a:extLst>
                <a:ext uri="{FF2B5EF4-FFF2-40B4-BE49-F238E27FC236}">
                  <a16:creationId xmlns:a16="http://schemas.microsoft.com/office/drawing/2014/main" id="{F798D2FB-E86B-8B98-EE2E-51D1DAF95DEC}"/>
                </a:ext>
              </a:extLst>
            </p:cNvPr>
            <p:cNvSpPr txBox="1"/>
            <p:nvPr/>
          </p:nvSpPr>
          <p:spPr>
            <a:xfrm>
              <a:off x="1125123" y="5275798"/>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2BABE1">
                      <a:lumMod val="60000"/>
                      <a:lumOff val="40000"/>
                    </a:srgbClr>
                  </a:solidFill>
                  <a:effectLst/>
                  <a:uLnTx/>
                  <a:uFillTx/>
                  <a:latin typeface="Gotham" pitchFamily="50" charset="0"/>
                  <a:ea typeface="+mn-ea"/>
                  <a:cs typeface="Gotham" pitchFamily="50" charset="0"/>
                </a:rPr>
                <a:t>FLS close network partners</a:t>
              </a:r>
            </a:p>
          </p:txBody>
        </p:sp>
      </p:grpSp>
      <p:grpSp>
        <p:nvGrpSpPr>
          <p:cNvPr id="375" name="Group 374">
            <a:extLst>
              <a:ext uri="{FF2B5EF4-FFF2-40B4-BE49-F238E27FC236}">
                <a16:creationId xmlns:a16="http://schemas.microsoft.com/office/drawing/2014/main" id="{3EE7D619-DF60-4C80-426F-8416AEC05A19}"/>
              </a:ext>
            </a:extLst>
          </p:cNvPr>
          <p:cNvGrpSpPr/>
          <p:nvPr/>
        </p:nvGrpSpPr>
        <p:grpSpPr>
          <a:xfrm>
            <a:off x="8006954" y="3212800"/>
            <a:ext cx="970664" cy="592986"/>
            <a:chOff x="3188652" y="2662265"/>
            <a:chExt cx="970664" cy="592986"/>
          </a:xfrm>
        </p:grpSpPr>
        <p:cxnSp>
          <p:nvCxnSpPr>
            <p:cNvPr id="376" name="Straight Connector 375">
              <a:extLst>
                <a:ext uri="{FF2B5EF4-FFF2-40B4-BE49-F238E27FC236}">
                  <a16:creationId xmlns:a16="http://schemas.microsoft.com/office/drawing/2014/main" id="{6C040244-FE44-A01F-ECDB-6AB032577F54}"/>
                </a:ext>
              </a:extLst>
            </p:cNvPr>
            <p:cNvCxnSpPr>
              <a:cxnSpLocks/>
            </p:cNvCxnSpPr>
            <p:nvPr/>
          </p:nvCxnSpPr>
          <p:spPr>
            <a:xfrm flipV="1">
              <a:off x="3188652" y="2798051"/>
              <a:ext cx="0" cy="45720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7" name="TextBox 376">
              <a:extLst>
                <a:ext uri="{FF2B5EF4-FFF2-40B4-BE49-F238E27FC236}">
                  <a16:creationId xmlns:a16="http://schemas.microsoft.com/office/drawing/2014/main" id="{7A11B809-2423-D891-28BE-D1E952EFB5F7}"/>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India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2" name="Group 1">
            <a:extLst>
              <a:ext uri="{FF2B5EF4-FFF2-40B4-BE49-F238E27FC236}">
                <a16:creationId xmlns:a16="http://schemas.microsoft.com/office/drawing/2014/main" id="{DC175D88-ABBE-5237-1EDE-F94E7E3260A9}"/>
              </a:ext>
            </a:extLst>
          </p:cNvPr>
          <p:cNvGrpSpPr/>
          <p:nvPr/>
        </p:nvGrpSpPr>
        <p:grpSpPr>
          <a:xfrm>
            <a:off x="9802280" y="3507538"/>
            <a:ext cx="970664" cy="575106"/>
            <a:chOff x="3188652" y="2348769"/>
            <a:chExt cx="970664" cy="575106"/>
          </a:xfrm>
        </p:grpSpPr>
        <p:cxnSp>
          <p:nvCxnSpPr>
            <p:cNvPr id="372" name="Straight Connector 371">
              <a:extLst>
                <a:ext uri="{FF2B5EF4-FFF2-40B4-BE49-F238E27FC236}">
                  <a16:creationId xmlns:a16="http://schemas.microsoft.com/office/drawing/2014/main" id="{CCA5C1E0-1649-2DD2-C8E9-6C8A7F0E982A}"/>
                </a:ext>
              </a:extLst>
            </p:cNvPr>
            <p:cNvCxnSpPr>
              <a:cxnSpLocks/>
            </p:cNvCxnSpPr>
            <p:nvPr/>
          </p:nvCxnSpPr>
          <p:spPr>
            <a:xfrm>
              <a:off x="3188652" y="2348769"/>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575F6E3F-474B-9B1A-BE26-DF5F92F533B5}"/>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Japan  </a:t>
              </a:r>
            </a:p>
          </p:txBody>
        </p:sp>
      </p:grpSp>
      <p:grpSp>
        <p:nvGrpSpPr>
          <p:cNvPr id="378" name="Group 377">
            <a:extLst>
              <a:ext uri="{FF2B5EF4-FFF2-40B4-BE49-F238E27FC236}">
                <a16:creationId xmlns:a16="http://schemas.microsoft.com/office/drawing/2014/main" id="{605DA46E-3862-9796-4461-22756C81542B}"/>
              </a:ext>
            </a:extLst>
          </p:cNvPr>
          <p:cNvGrpSpPr/>
          <p:nvPr/>
        </p:nvGrpSpPr>
        <p:grpSpPr>
          <a:xfrm>
            <a:off x="6012797" y="2984611"/>
            <a:ext cx="970664" cy="288100"/>
            <a:chOff x="3188652" y="2590485"/>
            <a:chExt cx="970664" cy="780636"/>
          </a:xfrm>
        </p:grpSpPr>
        <p:cxnSp>
          <p:nvCxnSpPr>
            <p:cNvPr id="379" name="Straight Connector 378">
              <a:extLst>
                <a:ext uri="{FF2B5EF4-FFF2-40B4-BE49-F238E27FC236}">
                  <a16:creationId xmlns:a16="http://schemas.microsoft.com/office/drawing/2014/main" id="{C72B8D8D-7993-9EC0-332D-47B70305D2C3}"/>
                </a:ext>
              </a:extLst>
            </p:cNvPr>
            <p:cNvCxnSpPr>
              <a:cxnSpLocks/>
            </p:cNvCxnSpPr>
            <p:nvPr/>
          </p:nvCxnSpPr>
          <p:spPr>
            <a:xfrm>
              <a:off x="3188652" y="2590485"/>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A79FE0D4-92C1-1C13-8E49-491D71FDB0C6}"/>
                </a:ext>
              </a:extLst>
            </p:cNvPr>
            <p:cNvSpPr txBox="1"/>
            <p:nvPr/>
          </p:nvSpPr>
          <p:spPr>
            <a:xfrm>
              <a:off x="3191908" y="2662264"/>
              <a:ext cx="967408" cy="708857"/>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Denmark  </a:t>
              </a:r>
            </a:p>
          </p:txBody>
        </p:sp>
      </p:grpSp>
      <p:grpSp>
        <p:nvGrpSpPr>
          <p:cNvPr id="384" name="Group 383">
            <a:extLst>
              <a:ext uri="{FF2B5EF4-FFF2-40B4-BE49-F238E27FC236}">
                <a16:creationId xmlns:a16="http://schemas.microsoft.com/office/drawing/2014/main" id="{AB6FA4B6-6F5D-F843-37B2-0AAD01BCFE88}"/>
              </a:ext>
            </a:extLst>
          </p:cNvPr>
          <p:cNvGrpSpPr/>
          <p:nvPr/>
        </p:nvGrpSpPr>
        <p:grpSpPr>
          <a:xfrm>
            <a:off x="9094661" y="3761024"/>
            <a:ext cx="970664" cy="318667"/>
            <a:chOff x="3188652" y="2662265"/>
            <a:chExt cx="970664" cy="318667"/>
          </a:xfrm>
        </p:grpSpPr>
        <p:cxnSp>
          <p:nvCxnSpPr>
            <p:cNvPr id="385" name="Straight Connector 384">
              <a:extLst>
                <a:ext uri="{FF2B5EF4-FFF2-40B4-BE49-F238E27FC236}">
                  <a16:creationId xmlns:a16="http://schemas.microsoft.com/office/drawing/2014/main" id="{3893F26E-AF69-69DE-8820-3DCC9F02A907}"/>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31048E4E-1DD3-694A-EF76-25BFFC1C58BD}"/>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41B866"/>
                  </a:solidFill>
                  <a:latin typeface="Gotham" pitchFamily="50" charset="0"/>
                  <a:cs typeface="Gotham" pitchFamily="50" charset="0"/>
                </a:rPr>
                <a:t>China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374" name="Group 373">
            <a:extLst>
              <a:ext uri="{FF2B5EF4-FFF2-40B4-BE49-F238E27FC236}">
                <a16:creationId xmlns:a16="http://schemas.microsoft.com/office/drawing/2014/main" id="{F4E0210D-655E-9C05-04C9-98659F1F67AB}"/>
              </a:ext>
            </a:extLst>
          </p:cNvPr>
          <p:cNvGrpSpPr/>
          <p:nvPr/>
        </p:nvGrpSpPr>
        <p:grpSpPr>
          <a:xfrm>
            <a:off x="9514146" y="4313168"/>
            <a:ext cx="1102357" cy="261610"/>
            <a:chOff x="3175564" y="2986787"/>
            <a:chExt cx="1102357" cy="261610"/>
          </a:xfrm>
        </p:grpSpPr>
        <p:cxnSp>
          <p:nvCxnSpPr>
            <p:cNvPr id="381" name="Straight Connector 380">
              <a:extLst>
                <a:ext uri="{FF2B5EF4-FFF2-40B4-BE49-F238E27FC236}">
                  <a16:creationId xmlns:a16="http://schemas.microsoft.com/office/drawing/2014/main" id="{3130C267-39F1-DD85-E832-9CA664D5067B}"/>
                </a:ext>
              </a:extLst>
            </p:cNvPr>
            <p:cNvCxnSpPr>
              <a:cxnSpLocks/>
            </p:cNvCxnSpPr>
            <p:nvPr/>
          </p:nvCxnSpPr>
          <p:spPr>
            <a:xfrm flipH="1" flipV="1">
              <a:off x="3187693" y="3090588"/>
              <a:ext cx="607" cy="11561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D1EE8B00-B10F-9021-6B2B-9C14954DB2F3}"/>
                </a:ext>
              </a:extLst>
            </p:cNvPr>
            <p:cNvSpPr txBox="1"/>
            <p:nvPr/>
          </p:nvSpPr>
          <p:spPr>
            <a:xfrm>
              <a:off x="3175564" y="2986787"/>
              <a:ext cx="1102357"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Philippines  </a:t>
              </a:r>
            </a:p>
          </p:txBody>
        </p:sp>
      </p:grpSp>
      <p:sp>
        <p:nvSpPr>
          <p:cNvPr id="1060" name="TextBox 1059">
            <a:extLst>
              <a:ext uri="{FF2B5EF4-FFF2-40B4-BE49-F238E27FC236}">
                <a16:creationId xmlns:a16="http://schemas.microsoft.com/office/drawing/2014/main" id="{F9AB7467-9FCD-27DD-5CDD-F4C19A777914}"/>
              </a:ext>
            </a:extLst>
          </p:cNvPr>
          <p:cNvSpPr txBox="1"/>
          <p:nvPr/>
        </p:nvSpPr>
        <p:spPr>
          <a:xfrm>
            <a:off x="6063406" y="3691334"/>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5B767"/>
                </a:solidFill>
                <a:effectLst/>
                <a:uLnTx/>
                <a:uFillTx/>
                <a:latin typeface="Gotham" pitchFamily="50" charset="0"/>
                <a:ea typeface="+mn-ea"/>
                <a:cs typeface="Gotham" pitchFamily="50" charset="0"/>
              </a:rPr>
              <a:t>Italy</a:t>
            </a:r>
          </a:p>
        </p:txBody>
      </p:sp>
      <p:cxnSp>
        <p:nvCxnSpPr>
          <p:cNvPr id="1061" name="Straight Connector 1060">
            <a:extLst>
              <a:ext uri="{FF2B5EF4-FFF2-40B4-BE49-F238E27FC236}">
                <a16:creationId xmlns:a16="http://schemas.microsoft.com/office/drawing/2014/main" id="{FAF076C1-A071-2EC7-FD11-21C095738786}"/>
              </a:ext>
            </a:extLst>
          </p:cNvPr>
          <p:cNvCxnSpPr>
            <a:cxnSpLocks/>
          </p:cNvCxnSpPr>
          <p:nvPr/>
        </p:nvCxnSpPr>
        <p:spPr>
          <a:xfrm>
            <a:off x="6085585" y="3403508"/>
            <a:ext cx="0" cy="31598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7" name="Title 2">
            <a:extLst>
              <a:ext uri="{FF2B5EF4-FFF2-40B4-BE49-F238E27FC236}">
                <a16:creationId xmlns:a16="http://schemas.microsoft.com/office/drawing/2014/main" id="{91FDA80F-4C77-AF8A-AD9F-ABDAEC80E269}"/>
              </a:ext>
            </a:extLst>
          </p:cNvPr>
          <p:cNvSpPr txBox="1">
            <a:spLocks/>
          </p:cNvSpPr>
          <p:nvPr/>
        </p:nvSpPr>
        <p:spPr>
          <a:xfrm>
            <a:off x="514875" y="396297"/>
            <a:ext cx="11929325" cy="550333"/>
          </a:xfrm>
          <a:prstGeom prst="rect">
            <a:avLst/>
          </a:prstGeom>
        </p:spPr>
        <p:txBody>
          <a:bodyPr vert="horz" lIns="91440" tIns="45720" rIns="91440" bIns="45720" rtlCol="0" anchor="ctr">
            <a:noAutofit/>
          </a:bodyPr>
          <a:lstStyle>
            <a:lvl1pPr>
              <a:lnSpc>
                <a:spcPct val="90000"/>
              </a:lnSpc>
              <a:spcBef>
                <a:spcPct val="0"/>
              </a:spcBef>
              <a:buNone/>
              <a:defRPr sz="4400">
                <a:solidFill>
                  <a:srgbClr val="0968B1"/>
                </a:solidFill>
                <a:latin typeface="+mj-lt"/>
                <a:ea typeface="+mj-ea"/>
                <a:cs typeface="+mj-cs"/>
              </a:defRPr>
            </a:lvl1pPr>
          </a:lstStyle>
          <a:p>
            <a:r>
              <a:rPr lang="en-US" sz="3600">
                <a:solidFill>
                  <a:srgbClr val="0F68B0"/>
                </a:solidFill>
                <a:latin typeface="CONTHRAX HEAVY" panose="020B0907020201080204" pitchFamily="34" charset="0"/>
                <a:ea typeface="+mn-ea"/>
                <a:cs typeface="+mn-cs"/>
                <a:sym typeface="Montserrat SemiBold"/>
              </a:rPr>
              <a:t>OUR GLOBAL PRESENCE</a:t>
            </a:r>
            <a:endParaRPr lang="en-VN" sz="3600">
              <a:solidFill>
                <a:srgbClr val="0F68B0"/>
              </a:solidFill>
              <a:latin typeface="CONTHRAX HEAVY" panose="020B0907020201080204" pitchFamily="34" charset="0"/>
              <a:ea typeface="+mn-ea"/>
              <a:cs typeface="+mn-cs"/>
            </a:endParaRPr>
          </a:p>
        </p:txBody>
      </p:sp>
      <p:cxnSp>
        <p:nvCxnSpPr>
          <p:cNvPr id="388" name="Straight Connector 387">
            <a:extLst>
              <a:ext uri="{FF2B5EF4-FFF2-40B4-BE49-F238E27FC236}">
                <a16:creationId xmlns:a16="http://schemas.microsoft.com/office/drawing/2014/main" id="{1DED4D00-92DB-D56D-1711-5E2AE644B0D5}"/>
              </a:ext>
            </a:extLst>
          </p:cNvPr>
          <p:cNvCxnSpPr>
            <a:cxnSpLocks/>
          </p:cNvCxnSpPr>
          <p:nvPr/>
        </p:nvCxnSpPr>
        <p:spPr>
          <a:xfrm>
            <a:off x="594835" y="951430"/>
            <a:ext cx="4456071" cy="0"/>
          </a:xfrm>
          <a:prstGeom prst="line">
            <a:avLst/>
          </a:prstGeom>
          <a:ln>
            <a:solidFill>
              <a:srgbClr val="45B767"/>
            </a:solidFill>
          </a:ln>
        </p:spPr>
        <p:style>
          <a:lnRef idx="1">
            <a:schemeClr val="accent1"/>
          </a:lnRef>
          <a:fillRef idx="0">
            <a:schemeClr val="accent1"/>
          </a:fillRef>
          <a:effectRef idx="0">
            <a:schemeClr val="accent1"/>
          </a:effectRef>
          <a:fontRef idx="minor">
            <a:schemeClr val="tx1"/>
          </a:fontRef>
        </p:style>
      </p:cxnSp>
      <p:sp>
        <p:nvSpPr>
          <p:cNvPr id="3" name="Google Shape;393;p2">
            <a:extLst>
              <a:ext uri="{FF2B5EF4-FFF2-40B4-BE49-F238E27FC236}">
                <a16:creationId xmlns:a16="http://schemas.microsoft.com/office/drawing/2014/main" id="{1EEFBCEB-F5AF-FE58-4B7C-32C3861DA7D4}"/>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6</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5500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E59F0-14FC-4D6B-D9ED-F29DAAA1CCE9}"/>
              </a:ext>
            </a:extLst>
          </p:cNvPr>
          <p:cNvSpPr>
            <a:spLocks noGrp="1"/>
          </p:cNvSpPr>
          <p:nvPr>
            <p:ph type="title"/>
          </p:nvPr>
        </p:nvSpPr>
        <p:spPr/>
        <p:txBody>
          <a:bodyPr/>
          <a:lstStyle/>
          <a:p>
            <a:r>
              <a:rPr lang="en-US"/>
              <a:t>OUR COMPETENCIES</a:t>
            </a:r>
          </a:p>
        </p:txBody>
      </p:sp>
      <p:grpSp>
        <p:nvGrpSpPr>
          <p:cNvPr id="36" name="Group 35">
            <a:extLst>
              <a:ext uri="{FF2B5EF4-FFF2-40B4-BE49-F238E27FC236}">
                <a16:creationId xmlns:a16="http://schemas.microsoft.com/office/drawing/2014/main" id="{A4D3DF9D-6D8C-1E9F-1EDE-EDC24DAD265B}"/>
              </a:ext>
            </a:extLst>
          </p:cNvPr>
          <p:cNvGrpSpPr/>
          <p:nvPr/>
        </p:nvGrpSpPr>
        <p:grpSpPr>
          <a:xfrm>
            <a:off x="604032" y="1537839"/>
            <a:ext cx="10978371" cy="4540462"/>
            <a:chOff x="604032" y="1537839"/>
            <a:chExt cx="10978371" cy="4540462"/>
          </a:xfrm>
        </p:grpSpPr>
        <p:grpSp>
          <p:nvGrpSpPr>
            <p:cNvPr id="5" name="Group 4">
              <a:extLst>
                <a:ext uri="{FF2B5EF4-FFF2-40B4-BE49-F238E27FC236}">
                  <a16:creationId xmlns:a16="http://schemas.microsoft.com/office/drawing/2014/main" id="{41EA15FE-C742-E632-1E05-F1B7C3833CCD}"/>
                </a:ext>
              </a:extLst>
            </p:cNvPr>
            <p:cNvGrpSpPr/>
            <p:nvPr/>
          </p:nvGrpSpPr>
          <p:grpSpPr>
            <a:xfrm>
              <a:off x="1233714" y="1537839"/>
              <a:ext cx="4397828" cy="627121"/>
              <a:chOff x="1333089" y="1589309"/>
              <a:chExt cx="4397828" cy="627121"/>
            </a:xfrm>
          </p:grpSpPr>
          <p:sp>
            <p:nvSpPr>
              <p:cNvPr id="6" name="Rectangle 5">
                <a:extLst>
                  <a:ext uri="{FF2B5EF4-FFF2-40B4-BE49-F238E27FC236}">
                    <a16:creationId xmlns:a16="http://schemas.microsoft.com/office/drawing/2014/main" id="{920559BA-E13A-54FC-B83C-7746A08645C2}"/>
                  </a:ext>
                </a:extLst>
              </p:cNvPr>
              <p:cNvSpPr/>
              <p:nvPr/>
            </p:nvSpPr>
            <p:spPr>
              <a:xfrm>
                <a:off x="1333089" y="1589309"/>
                <a:ext cx="152317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EXPERIENCED</a:t>
                </a:r>
              </a:p>
            </p:txBody>
          </p:sp>
          <p:sp>
            <p:nvSpPr>
              <p:cNvPr id="7" name="Rectangle 6">
                <a:extLst>
                  <a:ext uri="{FF2B5EF4-FFF2-40B4-BE49-F238E27FC236}">
                    <a16:creationId xmlns:a16="http://schemas.microsoft.com/office/drawing/2014/main" id="{1581C276-6AE9-E790-3B68-54F5DBEAE94F}"/>
                  </a:ext>
                </a:extLst>
              </p:cNvPr>
              <p:cNvSpPr/>
              <p:nvPr/>
            </p:nvSpPr>
            <p:spPr>
              <a:xfrm>
                <a:off x="1333089" y="1898971"/>
                <a:ext cx="4397828"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More than 30 years of experience</a:t>
                </a:r>
              </a:p>
            </p:txBody>
          </p:sp>
        </p:grpSp>
        <p:grpSp>
          <p:nvGrpSpPr>
            <p:cNvPr id="9" name="Group 8">
              <a:extLst>
                <a:ext uri="{FF2B5EF4-FFF2-40B4-BE49-F238E27FC236}">
                  <a16:creationId xmlns:a16="http://schemas.microsoft.com/office/drawing/2014/main" id="{1800CD72-BA8C-2B3C-424F-3DA830966855}"/>
                </a:ext>
              </a:extLst>
            </p:cNvPr>
            <p:cNvGrpSpPr/>
            <p:nvPr/>
          </p:nvGrpSpPr>
          <p:grpSpPr>
            <a:xfrm>
              <a:off x="1233713" y="2565321"/>
              <a:ext cx="4397829" cy="627121"/>
              <a:chOff x="1333088" y="1578799"/>
              <a:chExt cx="4397829" cy="627121"/>
            </a:xfrm>
          </p:grpSpPr>
          <p:sp>
            <p:nvSpPr>
              <p:cNvPr id="10" name="Rectangle 9">
                <a:extLst>
                  <a:ext uri="{FF2B5EF4-FFF2-40B4-BE49-F238E27FC236}">
                    <a16:creationId xmlns:a16="http://schemas.microsoft.com/office/drawing/2014/main" id="{7C34ABA2-AF28-57A1-2927-DBF07FBD45A2}"/>
                  </a:ext>
                </a:extLst>
              </p:cNvPr>
              <p:cNvSpPr/>
              <p:nvPr/>
            </p:nvSpPr>
            <p:spPr>
              <a:xfrm>
                <a:off x="1333089" y="1578799"/>
                <a:ext cx="108555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FLEXIBLE</a:t>
                </a:r>
              </a:p>
            </p:txBody>
          </p:sp>
          <p:sp>
            <p:nvSpPr>
              <p:cNvPr id="11" name="Rectangle 10">
                <a:extLst>
                  <a:ext uri="{FF2B5EF4-FFF2-40B4-BE49-F238E27FC236}">
                    <a16:creationId xmlns:a16="http://schemas.microsoft.com/office/drawing/2014/main" id="{E6DA6B1C-641B-1D9D-E52D-CD3735495CF0}"/>
                  </a:ext>
                </a:extLst>
              </p:cNvPr>
              <p:cNvSpPr/>
              <p:nvPr/>
            </p:nvSpPr>
            <p:spPr>
              <a:xfrm>
                <a:off x="1333088" y="1888461"/>
                <a:ext cx="4397829"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Matching right partners for each project</a:t>
                </a:r>
              </a:p>
            </p:txBody>
          </p:sp>
        </p:grpSp>
        <p:grpSp>
          <p:nvGrpSpPr>
            <p:cNvPr id="12" name="Group 11">
              <a:extLst>
                <a:ext uri="{FF2B5EF4-FFF2-40B4-BE49-F238E27FC236}">
                  <a16:creationId xmlns:a16="http://schemas.microsoft.com/office/drawing/2014/main" id="{7973A595-4CF0-7D7B-A503-B53121E59264}"/>
                </a:ext>
              </a:extLst>
            </p:cNvPr>
            <p:cNvGrpSpPr/>
            <p:nvPr/>
          </p:nvGrpSpPr>
          <p:grpSpPr>
            <a:xfrm>
              <a:off x="1233714" y="3609080"/>
              <a:ext cx="4397830" cy="859813"/>
              <a:chOff x="1333089" y="1347579"/>
              <a:chExt cx="4397830" cy="859813"/>
            </a:xfrm>
          </p:grpSpPr>
          <p:sp>
            <p:nvSpPr>
              <p:cNvPr id="13" name="Rectangle 12">
                <a:extLst>
                  <a:ext uri="{FF2B5EF4-FFF2-40B4-BE49-F238E27FC236}">
                    <a16:creationId xmlns:a16="http://schemas.microsoft.com/office/drawing/2014/main" id="{8C623A8D-DA9F-F9E0-4BFE-8E772BAA32D4}"/>
                  </a:ext>
                </a:extLst>
              </p:cNvPr>
              <p:cNvSpPr/>
              <p:nvPr/>
            </p:nvSpPr>
            <p:spPr>
              <a:xfrm>
                <a:off x="1333089" y="1347579"/>
                <a:ext cx="1842749"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PRO-ACTIVENESS</a:t>
                </a:r>
              </a:p>
            </p:txBody>
          </p:sp>
          <p:sp>
            <p:nvSpPr>
              <p:cNvPr id="14" name="Rectangle 13">
                <a:extLst>
                  <a:ext uri="{FF2B5EF4-FFF2-40B4-BE49-F238E27FC236}">
                    <a16:creationId xmlns:a16="http://schemas.microsoft.com/office/drawing/2014/main" id="{C967A7BB-D9A9-05E2-C012-99507A8FA90E}"/>
                  </a:ext>
                </a:extLst>
              </p:cNvPr>
              <p:cNvSpPr/>
              <p:nvPr/>
            </p:nvSpPr>
            <p:spPr>
              <a:xfrm>
                <a:off x="1333089" y="1657241"/>
                <a:ext cx="4397830"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Eyes and ears always on the market and therefore can react to possible constraints early</a:t>
                </a:r>
              </a:p>
            </p:txBody>
          </p:sp>
        </p:grpSp>
        <p:grpSp>
          <p:nvGrpSpPr>
            <p:cNvPr id="17" name="Group 16">
              <a:extLst>
                <a:ext uri="{FF2B5EF4-FFF2-40B4-BE49-F238E27FC236}">
                  <a16:creationId xmlns:a16="http://schemas.microsoft.com/office/drawing/2014/main" id="{F948BBF3-AA38-CD54-3786-79591AA39CB6}"/>
                </a:ext>
              </a:extLst>
            </p:cNvPr>
            <p:cNvGrpSpPr/>
            <p:nvPr/>
          </p:nvGrpSpPr>
          <p:grpSpPr>
            <a:xfrm>
              <a:off x="1233714" y="4981500"/>
              <a:ext cx="4397830" cy="1096801"/>
              <a:chOff x="1333089" y="1505229"/>
              <a:chExt cx="4397830" cy="1096801"/>
            </a:xfrm>
          </p:grpSpPr>
          <p:sp>
            <p:nvSpPr>
              <p:cNvPr id="18" name="Rectangle 17">
                <a:extLst>
                  <a:ext uri="{FF2B5EF4-FFF2-40B4-BE49-F238E27FC236}">
                    <a16:creationId xmlns:a16="http://schemas.microsoft.com/office/drawing/2014/main" id="{FE674CDE-9271-F475-A11B-4372DDB01751}"/>
                  </a:ext>
                </a:extLst>
              </p:cNvPr>
              <p:cNvSpPr/>
              <p:nvPr/>
            </p:nvSpPr>
            <p:spPr>
              <a:xfrm>
                <a:off x="1333089" y="1505229"/>
                <a:ext cx="136890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CONTINUITY</a:t>
                </a:r>
              </a:p>
            </p:txBody>
          </p:sp>
          <p:sp>
            <p:nvSpPr>
              <p:cNvPr id="19" name="Rectangle 18">
                <a:extLst>
                  <a:ext uri="{FF2B5EF4-FFF2-40B4-BE49-F238E27FC236}">
                    <a16:creationId xmlns:a16="http://schemas.microsoft.com/office/drawing/2014/main" id="{1E240395-6227-6A56-8576-1DFC8EACB343}"/>
                  </a:ext>
                </a:extLst>
              </p:cNvPr>
              <p:cNvSpPr/>
              <p:nvPr/>
            </p:nvSpPr>
            <p:spPr>
              <a:xfrm>
                <a:off x="1333089" y="1814891"/>
                <a:ext cx="4397830"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High employee retention rate: average is 8.32 years. Some key staff have been with FLS for more than 15 years</a:t>
                </a:r>
              </a:p>
            </p:txBody>
          </p:sp>
        </p:grpSp>
        <p:grpSp>
          <p:nvGrpSpPr>
            <p:cNvPr id="20" name="Group 19">
              <a:extLst>
                <a:ext uri="{FF2B5EF4-FFF2-40B4-BE49-F238E27FC236}">
                  <a16:creationId xmlns:a16="http://schemas.microsoft.com/office/drawing/2014/main" id="{A1CA77D1-120C-332D-3E6A-3CEC9891F1FF}"/>
                </a:ext>
              </a:extLst>
            </p:cNvPr>
            <p:cNvGrpSpPr/>
            <p:nvPr/>
          </p:nvGrpSpPr>
          <p:grpSpPr>
            <a:xfrm>
              <a:off x="7184573" y="1537839"/>
              <a:ext cx="4397828" cy="859813"/>
              <a:chOff x="1333089" y="1589309"/>
              <a:chExt cx="4397828" cy="859813"/>
            </a:xfrm>
          </p:grpSpPr>
          <p:sp>
            <p:nvSpPr>
              <p:cNvPr id="21" name="Rectangle 20">
                <a:extLst>
                  <a:ext uri="{FF2B5EF4-FFF2-40B4-BE49-F238E27FC236}">
                    <a16:creationId xmlns:a16="http://schemas.microsoft.com/office/drawing/2014/main" id="{C93097E8-DDE7-5E1C-215C-5C12E5C2673C}"/>
                  </a:ext>
                </a:extLst>
              </p:cNvPr>
              <p:cNvSpPr/>
              <p:nvPr/>
            </p:nvSpPr>
            <p:spPr>
              <a:xfrm>
                <a:off x="1333089" y="1589309"/>
                <a:ext cx="1295163"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COMPETIVE</a:t>
                </a:r>
              </a:p>
            </p:txBody>
          </p:sp>
          <p:sp>
            <p:nvSpPr>
              <p:cNvPr id="22" name="Rectangle 21">
                <a:extLst>
                  <a:ext uri="{FF2B5EF4-FFF2-40B4-BE49-F238E27FC236}">
                    <a16:creationId xmlns:a16="http://schemas.microsoft.com/office/drawing/2014/main" id="{2EC02B34-9920-88FC-CD81-22A1A9E37A86}"/>
                  </a:ext>
                </a:extLst>
              </p:cNvPr>
              <p:cNvSpPr/>
              <p:nvPr/>
            </p:nvSpPr>
            <p:spPr>
              <a:xfrm>
                <a:off x="1333089" y="1898971"/>
                <a:ext cx="4397828"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Global access to carriers, local contract negotiations </a:t>
                </a:r>
              </a:p>
            </p:txBody>
          </p:sp>
        </p:grpSp>
        <p:grpSp>
          <p:nvGrpSpPr>
            <p:cNvPr id="23" name="Group 22">
              <a:extLst>
                <a:ext uri="{FF2B5EF4-FFF2-40B4-BE49-F238E27FC236}">
                  <a16:creationId xmlns:a16="http://schemas.microsoft.com/office/drawing/2014/main" id="{A301F8AD-19E7-3C25-A8F2-8B44532DC07D}"/>
                </a:ext>
              </a:extLst>
            </p:cNvPr>
            <p:cNvGrpSpPr/>
            <p:nvPr/>
          </p:nvGrpSpPr>
          <p:grpSpPr>
            <a:xfrm>
              <a:off x="7184572" y="2722971"/>
              <a:ext cx="4397829" cy="1096801"/>
              <a:chOff x="1333088" y="1736449"/>
              <a:chExt cx="4397829" cy="1096801"/>
            </a:xfrm>
          </p:grpSpPr>
          <p:sp>
            <p:nvSpPr>
              <p:cNvPr id="24" name="Rectangle 23">
                <a:extLst>
                  <a:ext uri="{FF2B5EF4-FFF2-40B4-BE49-F238E27FC236}">
                    <a16:creationId xmlns:a16="http://schemas.microsoft.com/office/drawing/2014/main" id="{1688380D-163B-45D0-15F0-B381E251DF51}"/>
                  </a:ext>
                </a:extLst>
              </p:cNvPr>
              <p:cNvSpPr/>
              <p:nvPr/>
            </p:nvSpPr>
            <p:spPr>
              <a:xfrm>
                <a:off x="1333089" y="1736449"/>
                <a:ext cx="134633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INNOVATIVE</a:t>
                </a:r>
              </a:p>
            </p:txBody>
          </p:sp>
          <p:sp>
            <p:nvSpPr>
              <p:cNvPr id="25" name="Rectangle 24">
                <a:extLst>
                  <a:ext uri="{FF2B5EF4-FFF2-40B4-BE49-F238E27FC236}">
                    <a16:creationId xmlns:a16="http://schemas.microsoft.com/office/drawing/2014/main" id="{5DA138EB-1C66-5858-0D98-C4F480E4AEE4}"/>
                  </a:ext>
                </a:extLst>
              </p:cNvPr>
              <p:cNvSpPr/>
              <p:nvPr/>
            </p:nvSpPr>
            <p:spPr>
              <a:xfrm>
                <a:off x="1333088" y="2046111"/>
                <a:ext cx="4397829"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We can solve problems with creative solutions and will adjust our operation to your requirements</a:t>
                </a:r>
              </a:p>
            </p:txBody>
          </p:sp>
        </p:grpSp>
        <p:grpSp>
          <p:nvGrpSpPr>
            <p:cNvPr id="26" name="Group 25">
              <a:extLst>
                <a:ext uri="{FF2B5EF4-FFF2-40B4-BE49-F238E27FC236}">
                  <a16:creationId xmlns:a16="http://schemas.microsoft.com/office/drawing/2014/main" id="{AD86878C-7904-83D5-3CEB-4FE04E084DB5}"/>
                </a:ext>
              </a:extLst>
            </p:cNvPr>
            <p:cNvGrpSpPr/>
            <p:nvPr/>
          </p:nvGrpSpPr>
          <p:grpSpPr>
            <a:xfrm>
              <a:off x="7184573" y="4124076"/>
              <a:ext cx="4397830" cy="1173745"/>
              <a:chOff x="1333089" y="1862575"/>
              <a:chExt cx="4397830" cy="1173745"/>
            </a:xfrm>
          </p:grpSpPr>
          <p:sp>
            <p:nvSpPr>
              <p:cNvPr id="27" name="Rectangle 26">
                <a:extLst>
                  <a:ext uri="{FF2B5EF4-FFF2-40B4-BE49-F238E27FC236}">
                    <a16:creationId xmlns:a16="http://schemas.microsoft.com/office/drawing/2014/main" id="{B39D234A-CB41-C5EC-621B-956A0D4B536F}"/>
                  </a:ext>
                </a:extLst>
              </p:cNvPr>
              <p:cNvSpPr/>
              <p:nvPr/>
            </p:nvSpPr>
            <p:spPr>
              <a:xfrm>
                <a:off x="1333089" y="1862575"/>
                <a:ext cx="107388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DYNAMIC</a:t>
                </a:r>
              </a:p>
            </p:txBody>
          </p:sp>
          <p:sp>
            <p:nvSpPr>
              <p:cNvPr id="28" name="Rectangle 27">
                <a:extLst>
                  <a:ext uri="{FF2B5EF4-FFF2-40B4-BE49-F238E27FC236}">
                    <a16:creationId xmlns:a16="http://schemas.microsoft.com/office/drawing/2014/main" id="{91088A36-E255-6CC9-F9F4-6C1BCCF915C4}"/>
                  </a:ext>
                </a:extLst>
              </p:cNvPr>
              <p:cNvSpPr/>
              <p:nvPr/>
            </p:nvSpPr>
            <p:spPr>
              <a:xfrm>
                <a:off x="1333089" y="2172237"/>
                <a:ext cx="4397830" cy="864083"/>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Growth through opportunity, where others see a problem, we see an opportunity</a:t>
                </a:r>
              </a:p>
              <a:p>
                <a:pPr>
                  <a:lnSpc>
                    <a:spcPct val="110000"/>
                  </a:lnSpc>
                  <a:spcAft>
                    <a:spcPts val="600"/>
                  </a:spcAft>
                  <a:buClr>
                    <a:schemeClr val="accent2"/>
                  </a:buClr>
                </a:pPr>
                <a:r>
                  <a:rPr lang="en-US" sz="1400">
                    <a:solidFill>
                      <a:schemeClr val="bg1"/>
                    </a:solidFill>
                    <a:latin typeface="GOTHAM-BOOK" panose="02000504050000020004" pitchFamily="2" charset="0"/>
                  </a:rPr>
                  <a:t>Fast decision-making process</a:t>
                </a:r>
              </a:p>
            </p:txBody>
          </p:sp>
        </p:grpSp>
        <p:pic>
          <p:nvPicPr>
            <p:cNvPr id="29" name="Graphic 28">
              <a:extLst>
                <a:ext uri="{FF2B5EF4-FFF2-40B4-BE49-F238E27FC236}">
                  <a16:creationId xmlns:a16="http://schemas.microsoft.com/office/drawing/2014/main" id="{9F6E133C-085E-56A4-5159-FABABCE28EE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3142" y="1597823"/>
              <a:ext cx="499358" cy="457745"/>
            </a:xfrm>
            <a:prstGeom prst="rect">
              <a:avLst/>
            </a:prstGeom>
          </p:spPr>
        </p:pic>
        <p:pic>
          <p:nvPicPr>
            <p:cNvPr id="30" name="Graphic 29">
              <a:extLst>
                <a:ext uri="{FF2B5EF4-FFF2-40B4-BE49-F238E27FC236}">
                  <a16:creationId xmlns:a16="http://schemas.microsoft.com/office/drawing/2014/main" id="{773FF4F5-887E-F512-0769-2822072A6C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2316" y="3621327"/>
              <a:ext cx="361009" cy="467190"/>
            </a:xfrm>
            <a:prstGeom prst="rect">
              <a:avLst/>
            </a:prstGeom>
          </p:spPr>
        </p:pic>
        <p:pic>
          <p:nvPicPr>
            <p:cNvPr id="31" name="Graphic 30">
              <a:extLst>
                <a:ext uri="{FF2B5EF4-FFF2-40B4-BE49-F238E27FC236}">
                  <a16:creationId xmlns:a16="http://schemas.microsoft.com/office/drawing/2014/main" id="{B4F855D4-64D8-CCDC-9CB1-F899A6C4A4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6364" y="2722971"/>
              <a:ext cx="550151" cy="550151"/>
            </a:xfrm>
            <a:prstGeom prst="rect">
              <a:avLst/>
            </a:prstGeom>
          </p:spPr>
        </p:pic>
        <p:pic>
          <p:nvPicPr>
            <p:cNvPr id="32" name="Graphic 31">
              <a:extLst>
                <a:ext uri="{FF2B5EF4-FFF2-40B4-BE49-F238E27FC236}">
                  <a16:creationId xmlns:a16="http://schemas.microsoft.com/office/drawing/2014/main" id="{C0E2617C-52CC-BBD2-8E31-D2BD5F29EA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90412" y="1597823"/>
              <a:ext cx="522053" cy="522053"/>
            </a:xfrm>
            <a:prstGeom prst="rect">
              <a:avLst/>
            </a:prstGeom>
          </p:spPr>
        </p:pic>
        <p:pic>
          <p:nvPicPr>
            <p:cNvPr id="33" name="Graphic 32">
              <a:extLst>
                <a:ext uri="{FF2B5EF4-FFF2-40B4-BE49-F238E27FC236}">
                  <a16:creationId xmlns:a16="http://schemas.microsoft.com/office/drawing/2014/main" id="{C90426C4-FB38-28D5-455A-B117A1FB946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3142" y="5030135"/>
              <a:ext cx="499358" cy="408565"/>
            </a:xfrm>
            <a:prstGeom prst="rect">
              <a:avLst/>
            </a:prstGeom>
          </p:spPr>
        </p:pic>
        <p:pic>
          <p:nvPicPr>
            <p:cNvPr id="34" name="Graphic 33">
              <a:extLst>
                <a:ext uri="{FF2B5EF4-FFF2-40B4-BE49-F238E27FC236}">
                  <a16:creationId xmlns:a16="http://schemas.microsoft.com/office/drawing/2014/main" id="{8973F148-8D6D-EFED-3AA5-1D16BC1A5C5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4032" y="2575869"/>
              <a:ext cx="544754" cy="408565"/>
            </a:xfrm>
            <a:prstGeom prst="rect">
              <a:avLst/>
            </a:prstGeom>
          </p:spPr>
        </p:pic>
        <p:pic>
          <p:nvPicPr>
            <p:cNvPr id="35" name="Graphic 34">
              <a:extLst>
                <a:ext uri="{FF2B5EF4-FFF2-40B4-BE49-F238E27FC236}">
                  <a16:creationId xmlns:a16="http://schemas.microsoft.com/office/drawing/2014/main" id="{BF2BA7DF-B8C5-4165-BA96-4AA4364F9BF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48934" y="4124076"/>
              <a:ext cx="405007" cy="405007"/>
            </a:xfrm>
            <a:prstGeom prst="rect">
              <a:avLst/>
            </a:prstGeom>
          </p:spPr>
        </p:pic>
      </p:grpSp>
      <p:sp>
        <p:nvSpPr>
          <p:cNvPr id="4" name="Google Shape;393;p2">
            <a:extLst>
              <a:ext uri="{FF2B5EF4-FFF2-40B4-BE49-F238E27FC236}">
                <a16:creationId xmlns:a16="http://schemas.microsoft.com/office/drawing/2014/main" id="{35D0BB88-0924-0157-B471-215D17A9CA1D}"/>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7</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770372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77C4F-94DA-C4DD-C71F-CAAE72ACA307}"/>
              </a:ext>
            </a:extLst>
          </p:cNvPr>
          <p:cNvSpPr>
            <a:spLocks noGrp="1"/>
          </p:cNvSpPr>
          <p:nvPr>
            <p:ph type="title"/>
          </p:nvPr>
        </p:nvSpPr>
        <p:spPr>
          <a:xfrm>
            <a:off x="609600" y="527941"/>
            <a:ext cx="10972800" cy="604253"/>
          </a:xfrm>
        </p:spPr>
        <p:txBody>
          <a:bodyPr>
            <a:normAutofit/>
          </a:bodyPr>
          <a:lstStyle/>
          <a:p>
            <a:r>
              <a:rPr lang="en-US" dirty="0"/>
              <a:t>WE ARE A PROUD MEMBER OF:</a:t>
            </a:r>
          </a:p>
        </p:txBody>
      </p:sp>
      <p:pic>
        <p:nvPicPr>
          <p:cNvPr id="9" name="Picture 8">
            <a:extLst>
              <a:ext uri="{FF2B5EF4-FFF2-40B4-BE49-F238E27FC236}">
                <a16:creationId xmlns:a16="http://schemas.microsoft.com/office/drawing/2014/main" id="{CBD58D98-DC6B-D1F7-427F-5BD3207D0B19}"/>
              </a:ext>
            </a:extLst>
          </p:cNvPr>
          <p:cNvPicPr>
            <a:picLocks noChangeAspect="1"/>
          </p:cNvPicPr>
          <p:nvPr/>
        </p:nvPicPr>
        <p:blipFill>
          <a:blip r:embed="rId2"/>
          <a:srcRect/>
          <a:stretch/>
        </p:blipFill>
        <p:spPr>
          <a:xfrm>
            <a:off x="1342904" y="2287627"/>
            <a:ext cx="1709502" cy="560492"/>
          </a:xfrm>
          <a:prstGeom prst="rect">
            <a:avLst/>
          </a:prstGeom>
        </p:spPr>
      </p:pic>
      <p:pic>
        <p:nvPicPr>
          <p:cNvPr id="11" name="Picture 2">
            <a:extLst>
              <a:ext uri="{FF2B5EF4-FFF2-40B4-BE49-F238E27FC236}">
                <a16:creationId xmlns:a16="http://schemas.microsoft.com/office/drawing/2014/main" id="{35D1A028-1551-9798-BEB6-1B54F67AD2F3}"/>
              </a:ext>
            </a:extLst>
          </p:cNvPr>
          <p:cNvPicPr>
            <a:picLocks noChangeAspect="1" noChangeArrowheads="1"/>
          </p:cNvPicPr>
          <p:nvPr/>
        </p:nvPicPr>
        <p:blipFill>
          <a:blip r:embed="rId3"/>
          <a:srcRect/>
          <a:stretch/>
        </p:blipFill>
        <p:spPr bwMode="auto">
          <a:xfrm>
            <a:off x="3220727" y="2180468"/>
            <a:ext cx="799352" cy="7748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BED5445-F3AB-39FA-4280-23897499D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4357" y="2218471"/>
            <a:ext cx="1532469" cy="698805"/>
          </a:xfrm>
          <a:prstGeom prst="rect">
            <a:avLst/>
          </a:prstGeom>
        </p:spPr>
      </p:pic>
      <p:pic>
        <p:nvPicPr>
          <p:cNvPr id="13" name="Picture 12">
            <a:extLst>
              <a:ext uri="{FF2B5EF4-FFF2-40B4-BE49-F238E27FC236}">
                <a16:creationId xmlns:a16="http://schemas.microsoft.com/office/drawing/2014/main" id="{FE96EDC8-E45C-9FDC-5B3C-C5EF6CA22A44}"/>
              </a:ext>
            </a:extLst>
          </p:cNvPr>
          <p:cNvPicPr>
            <a:picLocks noChangeAspect="1"/>
          </p:cNvPicPr>
          <p:nvPr/>
        </p:nvPicPr>
        <p:blipFill>
          <a:blip r:embed="rId5"/>
          <a:srcRect/>
          <a:stretch/>
        </p:blipFill>
        <p:spPr>
          <a:xfrm>
            <a:off x="5432049" y="2129428"/>
            <a:ext cx="898766" cy="876890"/>
          </a:xfrm>
          <a:prstGeom prst="rect">
            <a:avLst/>
          </a:prstGeom>
        </p:spPr>
      </p:pic>
      <p:pic>
        <p:nvPicPr>
          <p:cNvPr id="14" name="Picture 2">
            <a:extLst>
              <a:ext uri="{FF2B5EF4-FFF2-40B4-BE49-F238E27FC236}">
                <a16:creationId xmlns:a16="http://schemas.microsoft.com/office/drawing/2014/main" id="{1253F729-CDD5-27B7-1461-C2CC2B61A37B}"/>
              </a:ext>
            </a:extLst>
          </p:cNvPr>
          <p:cNvPicPr>
            <a:picLocks noChangeAspect="1" noChangeArrowheads="1"/>
          </p:cNvPicPr>
          <p:nvPr/>
        </p:nvPicPr>
        <p:blipFill>
          <a:blip r:embed="rId6"/>
          <a:srcRect/>
          <a:stretch/>
        </p:blipFill>
        <p:spPr bwMode="auto">
          <a:xfrm>
            <a:off x="8220384" y="2129428"/>
            <a:ext cx="1692399" cy="876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FB3BF79-39EC-7ADC-D34B-AFC0C7F86A8D}"/>
              </a:ext>
            </a:extLst>
          </p:cNvPr>
          <p:cNvPicPr>
            <a:picLocks noChangeAspect="1" noChangeArrowheads="1"/>
          </p:cNvPicPr>
          <p:nvPr/>
        </p:nvPicPr>
        <p:blipFill>
          <a:blip r:embed="rId7"/>
          <a:srcRect/>
          <a:stretch/>
        </p:blipFill>
        <p:spPr bwMode="auto">
          <a:xfrm>
            <a:off x="4245883" y="2151446"/>
            <a:ext cx="898766" cy="83285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93;p2">
            <a:extLst>
              <a:ext uri="{FF2B5EF4-FFF2-40B4-BE49-F238E27FC236}">
                <a16:creationId xmlns:a16="http://schemas.microsoft.com/office/drawing/2014/main" id="{AA42EFFD-36F0-466A-07BD-0B8697591738}"/>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8</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3820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6C872-1066-FB79-A600-5C63FF62CF3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1DA56BE-ADAB-7E67-06A5-F35BBCF80542}"/>
              </a:ext>
            </a:extLst>
          </p:cNvPr>
          <p:cNvSpPr txBox="1">
            <a:spLocks noGrp="1" noRot="1" noMove="1" noResize="1" noEditPoints="1" noAdjustHandles="1" noChangeArrowheads="1" noChangeShapeType="1"/>
          </p:cNvSpPr>
          <p:nvPr/>
        </p:nvSpPr>
        <p:spPr>
          <a:xfrm>
            <a:off x="1219200" y="6165320"/>
            <a:ext cx="10972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1" u="none" strike="noStrike" kern="1200" cap="none" spc="0" normalizeH="0" baseline="0" noProof="0">
                <a:ln>
                  <a:noFill/>
                </a:ln>
                <a:solidFill>
                  <a:srgbClr val="0068B6"/>
                </a:solidFill>
                <a:effectLst/>
                <a:uLnTx/>
                <a:uFillTx/>
                <a:latin typeface="Gotham" pitchFamily="2" charset="0"/>
                <a:ea typeface="+mn-ea"/>
                <a:cs typeface="Gotham" pitchFamily="2" charset="0"/>
              </a:rPr>
              <a:t>Please note: </a:t>
            </a:r>
            <a:r>
              <a:rPr kumimoji="0" lang="en-US" sz="1000" b="0" i="1" u="none" strike="noStrike" kern="1200" cap="none" spc="0" normalizeH="0" baseline="0" noProof="0">
                <a:ln>
                  <a:noFill/>
                </a:ln>
                <a:solidFill>
                  <a:srgbClr val="000000"/>
                </a:solidFill>
                <a:effectLst/>
                <a:uLnTx/>
                <a:uFillTx/>
                <a:latin typeface="Gotham" pitchFamily="2" charset="0"/>
                <a:ea typeface="+mn-ea"/>
                <a:cs typeface="Gotham" pitchFamily="2" charset="0"/>
              </a:rPr>
              <a:t>Limits are flexible &amp; negotiable, and liabilities can be extended on request and a case-by-case basis. Marine cargo insurance can be provided. </a:t>
            </a:r>
            <a:r>
              <a:rPr kumimoji="0" lang="en-US" sz="1000" b="0" i="1" u="none" strike="noStrike" kern="1200" cap="none" spc="0" normalizeH="0" baseline="0" noProof="0">
                <a:ln>
                  <a:noFill/>
                </a:ln>
                <a:solidFill>
                  <a:srgbClr val="FFFFFF"/>
                </a:solidFill>
                <a:effectLst/>
                <a:uLnTx/>
                <a:uFillTx/>
                <a:latin typeface="Gotham" pitchFamily="2" charset="0"/>
                <a:ea typeface="+mn-ea"/>
                <a:cs typeface="Gotham" pitchFamily="2" charset="0"/>
              </a:rPr>
              <a:t>on request.</a:t>
            </a:r>
          </a:p>
        </p:txBody>
      </p:sp>
      <p:sp>
        <p:nvSpPr>
          <p:cNvPr id="14" name="TextBox 13">
            <a:extLst>
              <a:ext uri="{FF2B5EF4-FFF2-40B4-BE49-F238E27FC236}">
                <a16:creationId xmlns:a16="http://schemas.microsoft.com/office/drawing/2014/main" id="{3E587F80-229A-4E1F-6161-54060E9E1E83}"/>
              </a:ext>
            </a:extLst>
          </p:cNvPr>
          <p:cNvSpPr txBox="1">
            <a:spLocks noGrp="1" noRot="1" noMove="1" noResize="1" noEditPoints="1" noAdjustHandles="1" noChangeArrowheads="1" noChangeShapeType="1"/>
          </p:cNvSpPr>
          <p:nvPr/>
        </p:nvSpPr>
        <p:spPr>
          <a:xfrm>
            <a:off x="8973285" y="1853599"/>
            <a:ext cx="2037615" cy="2468753"/>
          </a:xfrm>
          <a:prstGeom prst="rect">
            <a:avLst/>
          </a:prstGeom>
          <a:noFill/>
        </p:spPr>
        <p:txBody>
          <a:bodyPr wrap="square" rtlCol="0">
            <a:spAutoFit/>
          </a:bodyPr>
          <a:lstStyle>
            <a:defPPr>
              <a:defRPr lang="en-US"/>
            </a:defPPr>
            <a:lvl1pPr>
              <a:defRPr sz="1200" b="1">
                <a:solidFill>
                  <a:schemeClr val="accent2">
                    <a:lumMod val="75000"/>
                  </a:schemeClr>
                </a:solidFill>
              </a:defRPr>
            </a:lvl1pPr>
            <a:lvl2pPr marL="461963" indent="-234950">
              <a:lnSpc>
                <a:spcPct val="90000"/>
              </a:lnSpc>
              <a:spcBef>
                <a:spcPts val="500"/>
              </a:spcBef>
              <a:buFont typeface="Arial" panose="020B0604020202020204" pitchFamily="34" charset="0"/>
              <a:buChar char="•"/>
              <a:defRPr sz="2400"/>
            </a:lvl2pPr>
            <a:lvl3pPr marL="744538" indent="-169863">
              <a:lnSpc>
                <a:spcPct val="90000"/>
              </a:lnSpc>
              <a:spcBef>
                <a:spcPts val="500"/>
              </a:spcBef>
              <a:buFont typeface="Arial" panose="020B0604020202020204" pitchFamily="34" charset="0"/>
              <a:buChar char="•"/>
              <a:defRPr sz="2000"/>
            </a:lvl3pPr>
            <a:lvl4pPr marL="1027113" indent="-169863">
              <a:lnSpc>
                <a:spcPct val="90000"/>
              </a:lnSpc>
              <a:spcBef>
                <a:spcPts val="500"/>
              </a:spcBef>
              <a:buFont typeface="Arial" panose="020B0604020202020204" pitchFamily="34" charset="0"/>
              <a:buChar char="•"/>
            </a:lvl4pPr>
            <a:lvl5pPr marL="1311275" indent="-169863">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68B6"/>
                </a:solidFill>
                <a:effectLst/>
                <a:uLnTx/>
                <a:uFillTx/>
                <a:latin typeface="Gotham" pitchFamily="2" charset="0"/>
                <a:ea typeface="+mn-ea"/>
                <a:cs typeface="Gotham" pitchFamily="2" charset="0"/>
              </a:rPr>
              <a:t>Base coverage</a:t>
            </a:r>
            <a:r>
              <a:rPr kumimoji="0" lang="en-US" sz="1200" b="1" i="0" u="none" strike="noStrike" kern="1200" cap="all" spc="0" normalizeH="0" baseline="0" noProof="0" dirty="0">
                <a:ln>
                  <a:noFill/>
                </a:ln>
                <a:solidFill>
                  <a:srgbClr val="000000"/>
                </a:solidFill>
                <a:effectLst/>
                <a:uLnTx/>
                <a:uFillTx/>
                <a:latin typeface="Gotham" pitchFamily="2" charset="0"/>
                <a:ea typeface="+mn-ea"/>
                <a:cs typeface="Gotham" pitchFamily="2" charset="0"/>
              </a:rPr>
              <a:t>:</a:t>
            </a:r>
            <a:endParaRPr kumimoji="0" lang="en-US" sz="1200" b="1" i="0" u="none" strike="noStrike" kern="1200" cap="none" spc="0" normalizeH="0" baseline="0" noProof="0" dirty="0">
              <a:ln>
                <a:noFill/>
              </a:ln>
              <a:solidFill>
                <a:srgbClr val="000000"/>
              </a:solidFill>
              <a:effectLst/>
              <a:uLnTx/>
              <a:uFillTx/>
              <a:latin typeface="Gotham" pitchFamily="2" charset="0"/>
              <a:ea typeface="+mn-ea"/>
              <a:cs typeface="Gotham" pitchFamily="2" charset="0"/>
            </a:endParaRP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Cargo liability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3</a:t>
            </a:r>
            <a:r>
              <a:rPr kumimoji="0" lang="en-US" sz="900" b="1" i="0" u="none" strike="noStrike" kern="1200" cap="none" spc="0" normalizeH="0" baseline="30000" noProof="0" dirty="0">
                <a:ln>
                  <a:noFill/>
                </a:ln>
                <a:solidFill>
                  <a:srgbClr val="000000"/>
                </a:solidFill>
                <a:effectLst/>
                <a:uLnTx/>
                <a:uFillTx/>
                <a:latin typeface="Gotham" pitchFamily="2" charset="0"/>
                <a:ea typeface="+mn-ea"/>
                <a:cs typeface="Gotham" pitchFamily="2" charset="0"/>
              </a:rPr>
              <a:t>rd</a:t>
            </a: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 party legal liability </a:t>
            </a:r>
          </a:p>
          <a:p>
            <a:pPr marL="174625" marR="0" lvl="0" indent="0" algn="l" defTabSz="914400" rtl="0" eaLnBrk="1" fontAlgn="auto" latinLnBrk="0" hangingPunct="1">
              <a:lnSpc>
                <a:spcPct val="150000"/>
              </a:lnSpc>
              <a:spcBef>
                <a:spcPts val="0"/>
              </a:spcBef>
              <a:spcAft>
                <a:spcPts val="12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Professional indemnity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400,000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Fines and duties liability </a:t>
            </a:r>
          </a:p>
          <a:p>
            <a:pPr marL="174625"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100,000 each claim</a:t>
            </a:r>
          </a:p>
        </p:txBody>
      </p:sp>
      <p:sp>
        <p:nvSpPr>
          <p:cNvPr id="2" name="Google Shape;395;p44">
            <a:extLst>
              <a:ext uri="{FF2B5EF4-FFF2-40B4-BE49-F238E27FC236}">
                <a16:creationId xmlns:a16="http://schemas.microsoft.com/office/drawing/2014/main" id="{31042834-6114-B5B2-CF81-04CA99FD350F}"/>
              </a:ext>
            </a:extLst>
          </p:cNvPr>
          <p:cNvSpPr txBox="1">
            <a:spLocks noGrp="1" noRot="1" noMove="1" noResize="1" noEditPoints="1" noAdjustHandles="1" noChangeArrowheads="1" noChangeShapeType="1"/>
          </p:cNvSpPr>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968B1"/>
                </a:solidFill>
                <a:effectLst/>
                <a:uLnTx/>
                <a:uFillTx/>
                <a:latin typeface="CONTHRAX HEAVY" panose="020B0907020201080204" pitchFamily="34" charset="0"/>
                <a:ea typeface="Montserrat"/>
                <a:cs typeface="Montserrat"/>
                <a:sym typeface="Montserrat"/>
              </a:rPr>
              <a:t>INSURANCE POLICY</a:t>
            </a:r>
          </a:p>
        </p:txBody>
      </p:sp>
      <p:sp>
        <p:nvSpPr>
          <p:cNvPr id="3" name="Google Shape;393;p2">
            <a:extLst>
              <a:ext uri="{FF2B5EF4-FFF2-40B4-BE49-F238E27FC236}">
                <a16:creationId xmlns:a16="http://schemas.microsoft.com/office/drawing/2014/main" id="{D4E7454F-B68E-FF62-F1EE-DA6084C7741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60356D6-AD8B-3EE3-BCB1-DF483759CAE3}"/>
              </a:ext>
            </a:extLst>
          </p:cNvPr>
          <p:cNvPicPr>
            <a:picLocks noGrp="1" noRot="1" noChangeAspect="1" noMove="1" noResize="1" noEditPoints="1" noAdjustHandles="1" noChangeArrowheads="1" noChangeShapeType="1" noCrop="1"/>
          </p:cNvPicPr>
          <p:nvPr/>
        </p:nvPicPr>
        <p:blipFill>
          <a:blip r:embed="rId3"/>
          <a:stretch>
            <a:fillRect/>
          </a:stretch>
        </p:blipFill>
        <p:spPr>
          <a:xfrm>
            <a:off x="4552949" y="824630"/>
            <a:ext cx="4355157" cy="5310548"/>
          </a:xfrm>
          <a:prstGeom prst="rect">
            <a:avLst/>
          </a:prstGeom>
        </p:spPr>
      </p:pic>
    </p:spTree>
    <p:extLst>
      <p:ext uri="{BB962C8B-B14F-4D97-AF65-F5344CB8AC3E}">
        <p14:creationId xmlns:p14="http://schemas.microsoft.com/office/powerpoint/2010/main" val="1550271025"/>
      </p:ext>
    </p:extLst>
  </p:cSld>
  <p:clrMapOvr>
    <a:masterClrMapping/>
  </p:clrMapOvr>
</p:sld>
</file>

<file path=ppt/theme/theme1.xml><?xml version="1.0" encoding="utf-8"?>
<a:theme xmlns:a="http://schemas.openxmlformats.org/drawingml/2006/main" name="2_Office Theme">
  <a:themeElements>
    <a:clrScheme name="Custom 26">
      <a:dk1>
        <a:srgbClr val="000000"/>
      </a:dk1>
      <a:lt1>
        <a:srgbClr val="FFFFFF"/>
      </a:lt1>
      <a:dk2>
        <a:srgbClr val="44546A"/>
      </a:dk2>
      <a:lt2>
        <a:srgbClr val="E7E6E6"/>
      </a:lt2>
      <a:accent1>
        <a:srgbClr val="1467B1"/>
      </a:accent1>
      <a:accent2>
        <a:srgbClr val="41B866"/>
      </a:accent2>
      <a:accent3>
        <a:srgbClr val="2BABE1"/>
      </a:accent3>
      <a:accent4>
        <a:srgbClr val="0E8932"/>
      </a:accent4>
      <a:accent5>
        <a:srgbClr val="616266"/>
      </a:accent5>
      <a:accent6>
        <a:srgbClr val="C1C2C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45" cap="flat">
          <a:solidFill>
            <a:srgbClr val="0F1826"/>
          </a:solidFill>
          <a:prstDash val="solid"/>
          <a:miter/>
        </a:ln>
      </a:spPr>
      <a:bodyPr rtlCol="0" anchor="ctr"/>
      <a:lstStyle>
        <a:defPPr algn="l">
          <a:defRPr/>
        </a:defPPr>
      </a:lstStyle>
    </a:spDef>
    <a:txDef>
      <a:spPr>
        <a:noFill/>
      </a:spPr>
      <a:bodyPr wrap="square" rtlCol="0">
        <a:spAutoFit/>
      </a:bodyPr>
      <a:lstStyle>
        <a:defPPr algn="l">
          <a:defRPr dirty="0">
            <a:latin typeface="GOTHAM-BOOK" panose="0200050405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C527B4EBF4B84DA45EEF56660CDD64" ma:contentTypeVersion="11" ma:contentTypeDescription="Create a new document." ma:contentTypeScope="" ma:versionID="72ab6691adc551817d31fc213eb535ad">
  <xsd:schema xmlns:xsd="http://www.w3.org/2001/XMLSchema" xmlns:xs="http://www.w3.org/2001/XMLSchema" xmlns:p="http://schemas.microsoft.com/office/2006/metadata/properties" xmlns:ns2="76ce67ae-afa4-4852-b6d6-1eb4b294d6da" xmlns:ns3="736786cf-a169-4386-b844-8a64f6dcad06" targetNamespace="http://schemas.microsoft.com/office/2006/metadata/properties" ma:root="true" ma:fieldsID="ed0d3cca44a478887d07f575d2172a1f" ns2:_="" ns3:_="">
    <xsd:import namespace="76ce67ae-afa4-4852-b6d6-1eb4b294d6da"/>
    <xsd:import namespace="736786cf-a169-4386-b844-8a64f6dcad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e67ae-afa4-4852-b6d6-1eb4b294d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cab841e-66eb-4635-ad38-ce5f3431346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6786cf-a169-4386-b844-8a64f6dcad0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0ee21ff-a345-4835-9ce2-0ac5064c7f4e}" ma:internalName="TaxCatchAll" ma:showField="CatchAllData" ma:web="736786cf-a169-4386-b844-8a64f6dca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36786cf-a169-4386-b844-8a64f6dcad06" xsi:nil="true"/>
    <lcf76f155ced4ddcb4097134ff3c332f xmlns="76ce67ae-afa4-4852-b6d6-1eb4b294d6d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3A9D5DF-7F81-4B09-A94C-E11C219DD628}">
  <ds:schemaRefs>
    <ds:schemaRef ds:uri="736786cf-a169-4386-b844-8a64f6dcad06"/>
    <ds:schemaRef ds:uri="76ce67ae-afa4-4852-b6d6-1eb4b294d6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198048A-1EA2-417B-9227-4A2484E2F3B0}">
  <ds:schemaRefs>
    <ds:schemaRef ds:uri="http://schemas.microsoft.com/sharepoint/v3/contenttype/forms"/>
  </ds:schemaRefs>
</ds:datastoreItem>
</file>

<file path=customXml/itemProps3.xml><?xml version="1.0" encoding="utf-8"?>
<ds:datastoreItem xmlns:ds="http://schemas.openxmlformats.org/officeDocument/2006/customXml" ds:itemID="{4E5958EF-C17E-4F1C-B342-898F8D3C33A9}">
  <ds:schemaRefs>
    <ds:schemaRef ds:uri="http://www.w3.org/XML/1998/namespace"/>
    <ds:schemaRef ds:uri="http://purl.org/dc/elements/1.1/"/>
    <ds:schemaRef ds:uri="http://purl.org/dc/dcmitype/"/>
    <ds:schemaRef ds:uri="736786cf-a169-4386-b844-8a64f6dcad06"/>
    <ds:schemaRef ds:uri="76ce67ae-afa4-4852-b6d6-1eb4b294d6da"/>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87</TotalTime>
  <Words>2616</Words>
  <Application>Microsoft Office PowerPoint</Application>
  <PresentationFormat>Widescreen</PresentationFormat>
  <Paragraphs>412</Paragraphs>
  <Slides>31</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Aptos</vt:lpstr>
      <vt:lpstr>Arial</vt:lpstr>
      <vt:lpstr>Arial MT</vt:lpstr>
      <vt:lpstr>Calibri</vt:lpstr>
      <vt:lpstr>Conthrax Bold</vt:lpstr>
      <vt:lpstr>Conthrax Heavy</vt:lpstr>
      <vt:lpstr>Conthrax Heavy</vt:lpstr>
      <vt:lpstr>Conthrax Sb</vt:lpstr>
      <vt:lpstr>Gotham</vt:lpstr>
      <vt:lpstr>Gotham Bold</vt:lpstr>
      <vt:lpstr>Gotham Book</vt:lpstr>
      <vt:lpstr>Gotham Medium</vt:lpstr>
      <vt:lpstr>GOTHAM-BOOK</vt:lpstr>
      <vt:lpstr>GOTHAM-MEDIUM</vt:lpstr>
      <vt:lpstr>Verdana</vt:lpstr>
      <vt:lpstr>2_Office Theme</vt:lpstr>
      <vt:lpstr>INFRASTRUCTURE PROJECTS PRESENTATION</vt:lpstr>
      <vt:lpstr>PowerPoint Presentation</vt:lpstr>
      <vt:lpstr>WHAT ARE OUR CAPABILITIES</vt:lpstr>
      <vt:lpstr>PowerPoint Presentation</vt:lpstr>
      <vt:lpstr>FLS HISTORY</vt:lpstr>
      <vt:lpstr>PowerPoint Presentation</vt:lpstr>
      <vt:lpstr>OUR COMPETENCIES</vt:lpstr>
      <vt:lpstr>WE ARE A PROUD MEMBER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Infrastructure References</vt:lpstr>
      <vt:lpstr>PROJECT REFERENCES</vt:lpstr>
      <vt:lpstr>PROJECT REFERENCES</vt:lpstr>
      <vt:lpstr>PROJECT REFERENCES</vt:lpstr>
      <vt:lpstr>PROJECT REFERENCES</vt:lpstr>
      <vt:lpstr>PowerPoint Presentation</vt:lpstr>
      <vt:lpstr>PowerPoint Presentation</vt:lpstr>
      <vt:lpstr>PROJECT REFERENCES</vt:lpstr>
      <vt:lpstr>PROJECT REFERENCES</vt:lpstr>
      <vt:lpstr>PROJECT REFERENCES</vt:lpstr>
      <vt:lpstr>PROJECT REFERENCES</vt:lpstr>
      <vt:lpstr>PROJECT REFERENCES</vt:lpstr>
      <vt:lpstr>PROJECT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Vi.Nguyen</dc:creator>
  <cp:lastModifiedBy>truc le</cp:lastModifiedBy>
  <cp:revision>17</cp:revision>
  <cp:lastPrinted>2025-04-21T07:20:46Z</cp:lastPrinted>
  <dcterms:created xsi:type="dcterms:W3CDTF">2021-12-01T06:55:06Z</dcterms:created>
  <dcterms:modified xsi:type="dcterms:W3CDTF">2026-04-08T03:42:37Z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0x01010021C527B4EBF4B84DA45EEF56660CDD64</vt:lpwstr>
  </property>
  <property fmtid="{D5CDD505-2E9C-101B-9397-08002B2CF9AE}" pid="3" name="MediaServiceImageTags">
    <vt:lpwstr/>
  </property>
</Properties>
</file>