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2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101" autoAdjust="0"/>
    <p:restoredTop sz="94667"/>
  </p:normalViewPr>
  <p:slideViewPr>
    <p:cSldViewPr snapToGrid="0">
      <p:cViewPr varScale="1">
        <p:scale>
          <a:sx n="105" d="100"/>
          <a:sy n="105" d="100"/>
        </p:scale>
        <p:origin x="14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20C9-A726-4FEF-A6DA-6FBF4ADD700D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1FA30-6F17-4F52-B7A9-252043020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9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74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4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2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18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00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173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37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86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1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89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4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6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41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88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44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86194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85245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07046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4048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59107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01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872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20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68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868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90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53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78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69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54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62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65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124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22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6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6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5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0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79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2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52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2FCD761-63A5-D2FD-1DB1-9C5DD14B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25" name="Google Shape;99;p1">
            <a:extLst>
              <a:ext uri="{FF2B5EF4-FFF2-40B4-BE49-F238E27FC236}">
                <a16:creationId xmlns:a16="http://schemas.microsoft.com/office/drawing/2014/main" id="{0C881E4C-CD3F-6F09-DEC6-2247B1CB5519}"/>
              </a:ext>
            </a:extLst>
          </p:cNvPr>
          <p:cNvSpPr txBox="1">
            <a:spLocks/>
          </p:cNvSpPr>
          <p:nvPr/>
        </p:nvSpPr>
        <p:spPr>
          <a:xfrm>
            <a:off x="621005" y="757080"/>
            <a:ext cx="10972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ts val="2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46B867"/>
                </a:solidFill>
                <a:latin typeface="Gotham Medium" pitchFamily="2" charset="0"/>
                <a:ea typeface="Montserrat Medium"/>
                <a:cs typeface="Gotham Medium" pitchFamily="2" charset="0"/>
                <a:sym typeface="Montserrat Medium"/>
              </a:rPr>
              <a:t>CASE STUDY – BIOPOWER UNIT</a:t>
            </a:r>
            <a:endParaRPr lang="en-US" sz="2000" dirty="0">
              <a:solidFill>
                <a:srgbClr val="46B867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6" name="Google Shape;101;p1">
            <a:extLst>
              <a:ext uri="{FF2B5EF4-FFF2-40B4-BE49-F238E27FC236}">
                <a16:creationId xmlns:a16="http://schemas.microsoft.com/office/drawing/2014/main" id="{102BF6FE-B2D9-E459-5DED-88FAA65BF5A5}"/>
              </a:ext>
            </a:extLst>
          </p:cNvPr>
          <p:cNvSpPr txBox="1"/>
          <p:nvPr/>
        </p:nvSpPr>
        <p:spPr>
          <a:xfrm>
            <a:off x="696488" y="1208541"/>
            <a:ext cx="1139059" cy="117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>
              <a:spcBef>
                <a:spcPts val="50"/>
              </a:spcBef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  <a:sym typeface="Montserrat Medium"/>
              </a:rPr>
              <a:t>Project Name:</a:t>
            </a:r>
            <a:endParaRPr sz="1200" dirty="0">
              <a:solidFill>
                <a:srgbClr val="005FAA"/>
              </a:solidFill>
              <a:latin typeface="Gotham Medium" pitchFamily="2" charset="0"/>
              <a:cs typeface="Gotham Medium" pitchFamily="2" charset="0"/>
            </a:endParaRPr>
          </a:p>
          <a:p>
            <a:pPr marL="12700">
              <a:spcBef>
                <a:spcPts val="50"/>
              </a:spcBef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  <a:sym typeface="Montserrat Medium"/>
              </a:rPr>
              <a:t>Volume:</a:t>
            </a:r>
            <a:endParaRPr sz="1200" dirty="0">
              <a:solidFill>
                <a:srgbClr val="005FAA"/>
              </a:solidFill>
              <a:latin typeface="Gotham Medium" pitchFamily="2" charset="0"/>
              <a:cs typeface="Gotham Medium" pitchFamily="2" charset="0"/>
            </a:endParaRPr>
          </a:p>
          <a:p>
            <a:pPr marL="12700">
              <a:spcBef>
                <a:spcPts val="50"/>
              </a:spcBef>
            </a:pPr>
            <a:endParaRPr sz="1200" dirty="0">
              <a:solidFill>
                <a:srgbClr val="005FAA"/>
              </a:solidFill>
              <a:latin typeface="Gotham Medium" pitchFamily="2" charset="0"/>
              <a:cs typeface="Gotham Medium" pitchFamily="2" charset="0"/>
              <a:sym typeface="Montserrat Medium"/>
            </a:endParaRPr>
          </a:p>
          <a:p>
            <a:pPr marL="12700">
              <a:spcBef>
                <a:spcPts val="50"/>
              </a:spcBef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  <a:sym typeface="Montserrat Medium"/>
              </a:rPr>
              <a:t>Commodity: Origin: Destination: </a:t>
            </a:r>
            <a:endParaRPr sz="1200" dirty="0">
              <a:solidFill>
                <a:srgbClr val="005FAA"/>
              </a:solidFill>
              <a:latin typeface="Gotham Medium" pitchFamily="2" charset="0"/>
              <a:cs typeface="Gotham Medium" pitchFamily="2" charset="0"/>
              <a:sym typeface="Montserrat Medium"/>
            </a:endParaRPr>
          </a:p>
        </p:txBody>
      </p:sp>
      <p:sp>
        <p:nvSpPr>
          <p:cNvPr id="27" name="Google Shape;102;p1">
            <a:extLst>
              <a:ext uri="{FF2B5EF4-FFF2-40B4-BE49-F238E27FC236}">
                <a16:creationId xmlns:a16="http://schemas.microsoft.com/office/drawing/2014/main" id="{1D28B586-649E-25AF-1108-4E3131EAED23}"/>
              </a:ext>
            </a:extLst>
          </p:cNvPr>
          <p:cNvSpPr txBox="1"/>
          <p:nvPr/>
        </p:nvSpPr>
        <p:spPr>
          <a:xfrm>
            <a:off x="1835547" y="1208541"/>
            <a:ext cx="3845190" cy="139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1200" u="none" strike="noStrike" cap="none" dirty="0" err="1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BioPower</a:t>
            </a:r>
            <a:r>
              <a:rPr lang="en-US" sz="1200" u="none" strike="noStrike" cap="none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 Unit</a:t>
            </a:r>
            <a:endParaRPr sz="1200" dirty="0">
              <a:latin typeface="Gotham" pitchFamily="2" charset="0"/>
              <a:cs typeface="Gotham" pitchFamily="2" charset="0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1200" u="none" strike="noStrike" cap="none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Unit 1: 36 x 18.3 x 8.3 m / 700 MT</a:t>
            </a:r>
            <a:endParaRPr sz="1200" dirty="0">
              <a:latin typeface="Gotham" pitchFamily="2" charset="0"/>
              <a:cs typeface="Gotham" pitchFamily="2" charset="0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1200" u="none" strike="noStrike" cap="none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Unit 2: 13.2 x 9.2 x 5.56 m / 61 MT</a:t>
            </a:r>
            <a:endParaRPr sz="1200" dirty="0">
              <a:latin typeface="Gotham" pitchFamily="2" charset="0"/>
              <a:cs typeface="Gotham" pitchFamily="2" charset="0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1200" u="none" strike="noStrike" cap="none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Renewable Energy System </a:t>
            </a:r>
          </a:p>
          <a:p>
            <a:pPr marL="12700" lvl="0">
              <a:spcBef>
                <a:spcPts val="50"/>
              </a:spcBef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Vung Tau Anchorage, </a:t>
            </a:r>
            <a:r>
              <a:rPr lang="en-US" sz="1200" u="none" strike="noStrike" cap="none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Vietnam </a:t>
            </a:r>
            <a:endParaRPr sz="1200" dirty="0">
              <a:latin typeface="Gotham" pitchFamily="2" charset="0"/>
              <a:cs typeface="Gotham" pitchFamily="2" charset="0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1200" u="none" strike="noStrike" cap="none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Australia</a:t>
            </a:r>
            <a:endParaRPr sz="1200" dirty="0">
              <a:latin typeface="Gotham" pitchFamily="2" charset="0"/>
              <a:cs typeface="Gotham" pitchFamily="2" charset="0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200" u="none" strike="noStrike" cap="none" dirty="0">
              <a:solidFill>
                <a:srgbClr val="1D1D1B"/>
              </a:solidFill>
              <a:latin typeface="Gotham" pitchFamily="2" charset="0"/>
              <a:cs typeface="Gotham" pitchFamily="2" charset="0"/>
              <a:sym typeface="Arial"/>
            </a:endParaRPr>
          </a:p>
        </p:txBody>
      </p:sp>
      <p:sp>
        <p:nvSpPr>
          <p:cNvPr id="28" name="Google Shape;103;p1">
            <a:extLst>
              <a:ext uri="{FF2B5EF4-FFF2-40B4-BE49-F238E27FC236}">
                <a16:creationId xmlns:a16="http://schemas.microsoft.com/office/drawing/2014/main" id="{D778B249-9F96-83B3-E3A5-9CB0DA7304C3}"/>
              </a:ext>
            </a:extLst>
          </p:cNvPr>
          <p:cNvSpPr txBox="1"/>
          <p:nvPr/>
        </p:nvSpPr>
        <p:spPr>
          <a:xfrm>
            <a:off x="696488" y="2473543"/>
            <a:ext cx="5443220" cy="26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49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none" strike="noStrike" cap="none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  <a:sym typeface="Arial"/>
              </a:rPr>
              <a:t>Scope:</a:t>
            </a:r>
            <a:endParaRPr sz="1200" u="none" strike="noStrike" cap="none" dirty="0">
              <a:solidFill>
                <a:schemeClr val="dk1"/>
              </a:solidFill>
              <a:latin typeface="Gotham Medium" pitchFamily="2" charset="0"/>
              <a:cs typeface="Gotham Medium" pitchFamily="2" charset="0"/>
              <a:sym typeface="Arial"/>
            </a:endParaRPr>
          </a:p>
        </p:txBody>
      </p:sp>
      <p:sp>
        <p:nvSpPr>
          <p:cNvPr id="29" name="Google Shape;104;p1">
            <a:extLst>
              <a:ext uri="{FF2B5EF4-FFF2-40B4-BE49-F238E27FC236}">
                <a16:creationId xmlns:a16="http://schemas.microsoft.com/office/drawing/2014/main" id="{5F4BA475-42ED-ED35-1C6D-620D9337BA88}"/>
              </a:ext>
            </a:extLst>
          </p:cNvPr>
          <p:cNvSpPr txBox="1"/>
          <p:nvPr/>
        </p:nvSpPr>
        <p:spPr>
          <a:xfrm>
            <a:off x="1132333" y="2516429"/>
            <a:ext cx="6229166" cy="1890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271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Pts val="1260"/>
              <a:buFont typeface="Arial"/>
              <a:buChar char="•"/>
            </a:pPr>
            <a:r>
              <a:rPr lang="en-US" sz="1200" u="none" strike="noStrike" cap="none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Chartering of a suitable geared multi-purpose heavy lift vessel</a:t>
            </a:r>
            <a:endParaRPr sz="1200" dirty="0">
              <a:latin typeface="Gotham" pitchFamily="2" charset="0"/>
              <a:cs typeface="Gotham" pitchFamily="2" charset="0"/>
            </a:endParaRPr>
          </a:p>
          <a:p>
            <a:pPr marL="927100" marR="0" lvl="0" indent="-228600" algn="just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rgbClr val="0B68B1"/>
              </a:buClr>
              <a:buSzPts val="1260"/>
              <a:buFont typeface="Arial"/>
              <a:buChar char="•"/>
            </a:pPr>
            <a:r>
              <a:rPr lang="en-US" sz="1200" u="none" strike="noStrike" cap="none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Co-ordination of the FAS delivery (Roll-out onto barge via SPMT’s)</a:t>
            </a:r>
            <a:endParaRPr sz="1200" dirty="0">
              <a:latin typeface="Gotham" pitchFamily="2" charset="0"/>
              <a:cs typeface="Gotham" pitchFamily="2" charset="0"/>
            </a:endParaRPr>
          </a:p>
          <a:p>
            <a:pPr marL="927100" marR="0" lvl="0" indent="-228600" algn="just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rgbClr val="0B68B1"/>
              </a:buClr>
              <a:buSzPts val="1260"/>
              <a:buFont typeface="Arial"/>
              <a:buChar char="•"/>
            </a:pPr>
            <a:r>
              <a:rPr lang="en-US" sz="1200" u="none" strike="noStrike" cap="none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Loading and securing the cargo board of the vessel</a:t>
            </a:r>
            <a:endParaRPr sz="1200" dirty="0">
              <a:latin typeface="Gotham" pitchFamily="2" charset="0"/>
              <a:cs typeface="Gotham" pitchFamily="2" charset="0"/>
            </a:endParaRPr>
          </a:p>
          <a:p>
            <a:pPr marL="927100" marR="0" lvl="0" indent="-228600" algn="just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rgbClr val="0B68B1"/>
              </a:buClr>
              <a:buSzPts val="1260"/>
              <a:buFont typeface="Arial"/>
              <a:buChar char="•"/>
            </a:pPr>
            <a:r>
              <a:rPr lang="en-US" sz="1200" u="none" strike="noStrike" cap="none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Subsea installation  in Australia  incl. all customs  and quarantine formalities, as well as divers</a:t>
            </a:r>
            <a:endParaRPr sz="1200" dirty="0">
              <a:latin typeface="Gotham" pitchFamily="2" charset="0"/>
              <a:cs typeface="Gotham" pitchFamily="2" charset="0"/>
            </a:endParaRPr>
          </a:p>
          <a:p>
            <a:pPr marL="927100" marR="0" lvl="0" indent="-228600" algn="just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rgbClr val="0B68B1"/>
              </a:buClr>
              <a:buSzPts val="1260"/>
              <a:buFont typeface="Arial"/>
              <a:buChar char="•"/>
            </a:pPr>
            <a:r>
              <a:rPr lang="en-US" sz="1200" u="none" strike="noStrike" cap="none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Extended scope: Use of the ships dynamic positioning (DP2) system, to discharge from deck under water onto the foundation</a:t>
            </a:r>
            <a:endParaRPr sz="1200" dirty="0">
              <a:latin typeface="Gotham" pitchFamily="2" charset="0"/>
              <a:cs typeface="Gotham" pitchFamily="2" charset="0"/>
            </a:endParaRPr>
          </a:p>
          <a:p>
            <a:pPr marL="927100" marR="0" lvl="0" indent="-148590" algn="just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Arial"/>
              <a:buNone/>
            </a:pPr>
            <a:endParaRPr sz="1200" u="none" strike="noStrike" cap="none" dirty="0">
              <a:solidFill>
                <a:srgbClr val="1D1D1B"/>
              </a:solidFill>
              <a:latin typeface="Gotham" pitchFamily="2" charset="0"/>
              <a:cs typeface="Gotham" pitchFamily="2" charset="0"/>
              <a:sym typeface="Arial"/>
            </a:endParaRPr>
          </a:p>
        </p:txBody>
      </p:sp>
      <p:pic>
        <p:nvPicPr>
          <p:cNvPr id="30" name="Google Shape;105;p1">
            <a:extLst>
              <a:ext uri="{FF2B5EF4-FFF2-40B4-BE49-F238E27FC236}">
                <a16:creationId xmlns:a16="http://schemas.microsoft.com/office/drawing/2014/main" id="{1487BCCD-BA1E-BAFE-8989-3E47F1EA31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2550" y="4251086"/>
            <a:ext cx="3371566" cy="181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07;p1">
            <a:extLst>
              <a:ext uri="{FF2B5EF4-FFF2-40B4-BE49-F238E27FC236}">
                <a16:creationId xmlns:a16="http://schemas.microsoft.com/office/drawing/2014/main" id="{FFCF6A13-C091-47C8-04F6-CF1E7A9335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4145" y="538342"/>
            <a:ext cx="3385880" cy="172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09;p1">
            <a:extLst>
              <a:ext uri="{FF2B5EF4-FFF2-40B4-BE49-F238E27FC236}">
                <a16:creationId xmlns:a16="http://schemas.microsoft.com/office/drawing/2014/main" id="{C81D14EC-4CD3-A1D6-1AC8-617640E2267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4144" y="2344228"/>
            <a:ext cx="3385880" cy="181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10;p1">
            <a:extLst>
              <a:ext uri="{FF2B5EF4-FFF2-40B4-BE49-F238E27FC236}">
                <a16:creationId xmlns:a16="http://schemas.microsoft.com/office/drawing/2014/main" id="{82890863-85FB-E4E0-E444-7E1BF9C3537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04144" y="4251086"/>
            <a:ext cx="3371567" cy="1818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104108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126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</dc:title>
  <dc:creator>Anh Phuong Nguyen</dc:creator>
  <cp:lastModifiedBy>Khuong Nguyen</cp:lastModifiedBy>
  <cp:revision>11</cp:revision>
  <dcterms:created xsi:type="dcterms:W3CDTF">2025-03-05T08:53:39Z</dcterms:created>
  <dcterms:modified xsi:type="dcterms:W3CDTF">2025-10-19T04:09:04Z</dcterms:modified>
</cp:coreProperties>
</file>