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 varScale="1">
        <p:scale>
          <a:sx n="104" d="100"/>
          <a:sy n="104" d="100"/>
        </p:scale>
        <p:origin x="15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19/10/2025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50" name="Subtitle 5">
            <a:extLst>
              <a:ext uri="{FF2B5EF4-FFF2-40B4-BE49-F238E27FC236}">
                <a16:creationId xmlns:a16="http://schemas.microsoft.com/office/drawing/2014/main" id="{FAC9B741-855A-333E-EE7C-7F3FA271927F}"/>
              </a:ext>
            </a:extLst>
          </p:cNvPr>
          <p:cNvSpPr txBox="1">
            <a:spLocks/>
          </p:cNvSpPr>
          <p:nvPr/>
        </p:nvSpPr>
        <p:spPr>
          <a:xfrm>
            <a:off x="587151" y="809747"/>
            <a:ext cx="10972800" cy="430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cap="all" dirty="0">
                <a:solidFill>
                  <a:srgbClr val="44B867"/>
                </a:solidFill>
                <a:latin typeface="Gotham Medium" pitchFamily="2" charset="0"/>
                <a:cs typeface="Gotham Medium" pitchFamily="2" charset="0"/>
              </a:rPr>
              <a:t>CASE STUDY –  BAYTOWN REFINERY Project</a:t>
            </a:r>
          </a:p>
          <a:p>
            <a:pPr marL="0" indent="0">
              <a:buNone/>
            </a:pPr>
            <a:endParaRPr lang="en-US" sz="2000" dirty="0">
              <a:solidFill>
                <a:srgbClr val="44B867"/>
              </a:solidFill>
              <a:latin typeface="+mn-lt"/>
              <a:cs typeface="Gotham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6833C07-684F-895D-645A-004F9AD178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99"/>
          <a:stretch/>
        </p:blipFill>
        <p:spPr>
          <a:xfrm>
            <a:off x="6608977" y="5117668"/>
            <a:ext cx="4412852" cy="140796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EB68F62-73C7-EB89-07A1-22293C284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5381" y="5123974"/>
            <a:ext cx="4412852" cy="139624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9F6FF36-61D1-0DDA-9E7E-4706659E8E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8292" y="931667"/>
            <a:ext cx="2884949" cy="1922817"/>
          </a:xfrm>
          <a:prstGeom prst="rect">
            <a:avLst/>
          </a:prstGeom>
          <a:ln w="19050"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E4CAA80-EC70-87F6-EEAC-88791F48EF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02" y="2898755"/>
            <a:ext cx="2884949" cy="1922818"/>
          </a:xfrm>
          <a:prstGeom prst="rect">
            <a:avLst/>
          </a:prstGeom>
          <a:ln w="19050">
            <a:noFill/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2A1060F-BA91-03FD-70FC-F1735E54778C}"/>
              </a:ext>
            </a:extLst>
          </p:cNvPr>
          <p:cNvSpPr txBox="1"/>
          <p:nvPr/>
        </p:nvSpPr>
        <p:spPr>
          <a:xfrm>
            <a:off x="1937476" y="2972763"/>
            <a:ext cx="6650816" cy="242374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171450" indent="-171450" algn="just">
              <a:lnSpc>
                <a:spcPct val="100000"/>
              </a:lnSpc>
              <a:spcBef>
                <a:spcPts val="50"/>
              </a:spcBef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Surveys and selection of storage facility close to fabrication yard</a:t>
            </a:r>
          </a:p>
          <a:p>
            <a:pPr marL="171450" indent="-171450" algn="just">
              <a:lnSpc>
                <a:spcPct val="100000"/>
              </a:lnSpc>
              <a:spcBef>
                <a:spcPts val="50"/>
              </a:spcBef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Trucking from fabrication yard to storage area</a:t>
            </a:r>
          </a:p>
          <a:p>
            <a:pPr marL="171450" indent="-171450" algn="just">
              <a:lnSpc>
                <a:spcPct val="100000"/>
              </a:lnSpc>
              <a:spcBef>
                <a:spcPts val="50"/>
              </a:spcBef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Shrink wrapping of modules</a:t>
            </a:r>
          </a:p>
          <a:p>
            <a:pPr marL="171450" indent="-171450" algn="just">
              <a:lnSpc>
                <a:spcPct val="100000"/>
              </a:lnSpc>
              <a:spcBef>
                <a:spcPts val="50"/>
              </a:spcBef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Trucking from storage area to port</a:t>
            </a:r>
          </a:p>
          <a:p>
            <a:pPr marL="171450" indent="-171450" algn="just">
              <a:lnSpc>
                <a:spcPct val="100000"/>
              </a:lnSpc>
              <a:spcBef>
                <a:spcPts val="50"/>
              </a:spcBef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Stowage planning and scheduling</a:t>
            </a:r>
          </a:p>
          <a:p>
            <a:pPr marL="171450" indent="-171450" algn="just">
              <a:lnSpc>
                <a:spcPct val="100000"/>
              </a:lnSpc>
              <a:spcBef>
                <a:spcPts val="50"/>
              </a:spcBef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Shipping modules from Sattahip, Thailand and Shanghai, China to Houston, USA on 13 full charter vessels</a:t>
            </a:r>
          </a:p>
          <a:p>
            <a:pPr marL="171450" indent="-171450" algn="just">
              <a:lnSpc>
                <a:spcPct val="100000"/>
              </a:lnSpc>
              <a:spcBef>
                <a:spcPts val="50"/>
              </a:spcBef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Surveys and selection of suitable jetty location</a:t>
            </a:r>
          </a:p>
          <a:p>
            <a:pPr marL="171450" indent="-171450" algn="just">
              <a:lnSpc>
                <a:spcPct val="100000"/>
              </a:lnSpc>
              <a:spcBef>
                <a:spcPts val="50"/>
              </a:spcBef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Barging from Houston Port to jetty with 28 Barge trips</a:t>
            </a:r>
          </a:p>
          <a:p>
            <a:pPr marL="171450" indent="-171450" algn="just">
              <a:lnSpc>
                <a:spcPct val="100000"/>
              </a:lnSpc>
              <a:spcBef>
                <a:spcPts val="50"/>
              </a:spcBef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Trucking from jetty to site</a:t>
            </a:r>
          </a:p>
          <a:p>
            <a:pPr marL="171450" indent="-171450" algn="just">
              <a:lnSpc>
                <a:spcPct val="100000"/>
              </a:lnSpc>
              <a:spcBef>
                <a:spcPts val="50"/>
              </a:spcBef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Coordination with local authorities for permits</a:t>
            </a:r>
          </a:p>
          <a:p>
            <a:pPr marL="171450" indent="-171450" algn="just">
              <a:buClr>
                <a:srgbClr val="0B68B2"/>
              </a:buClr>
              <a:buFont typeface="Arial" panose="020B0604020202020204" pitchFamily="34" charset="0"/>
              <a:buChar char="•"/>
            </a:pPr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56" name="Text Placeholder 1">
            <a:extLst>
              <a:ext uri="{FF2B5EF4-FFF2-40B4-BE49-F238E27FC236}">
                <a16:creationId xmlns:a16="http://schemas.microsoft.com/office/drawing/2014/main" id="{B704751C-2674-F497-7424-EDB57D9C7F3F}"/>
              </a:ext>
            </a:extLst>
          </p:cNvPr>
          <p:cNvSpPr txBox="1">
            <a:spLocks/>
          </p:cNvSpPr>
          <p:nvPr/>
        </p:nvSpPr>
        <p:spPr>
          <a:xfrm>
            <a:off x="599343" y="1211615"/>
            <a:ext cx="6876289" cy="20415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"/>
              </a:spcBef>
              <a:buNone/>
              <a:tabLst>
                <a:tab pos="1371600" algn="l"/>
              </a:tabLst>
            </a:pPr>
            <a:r>
              <a:rPr lang="en-US" altLang="de-DE" sz="1200" dirty="0">
                <a:solidFill>
                  <a:schemeClr val="accent1"/>
                </a:solidFill>
                <a:latin typeface="Gotham Medium" pitchFamily="2" charset="0"/>
                <a:cs typeface="Gotham Medium" pitchFamily="2" charset="0"/>
              </a:rPr>
              <a:t>Project Name:</a:t>
            </a:r>
            <a:r>
              <a:rPr lang="en-US" altLang="de-DE" sz="1200" dirty="0">
                <a:latin typeface="Gotham" pitchFamily="2" charset="0"/>
                <a:cs typeface="Gotham" pitchFamily="2" charset="0"/>
              </a:rPr>
              <a:t>	</a:t>
            </a:r>
            <a:r>
              <a:rPr lang="en-US" altLang="de-DE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NAG Baytown Refinery</a:t>
            </a:r>
          </a:p>
          <a:p>
            <a:pPr marL="0" indent="0">
              <a:spcBef>
                <a:spcPts val="50"/>
              </a:spcBef>
              <a:buNone/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cs typeface="Gotham Medium" pitchFamily="2" charset="0"/>
              </a:rPr>
              <a:t>Client: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	MES, </a:t>
            </a:r>
            <a:r>
              <a:rPr lang="en-US" sz="1200" dirty="0" err="1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Heurtey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 Petrochem</a:t>
            </a:r>
          </a:p>
          <a:p>
            <a:pPr marL="0" indent="0">
              <a:spcBef>
                <a:spcPts val="50"/>
              </a:spcBef>
              <a:buNone/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cs typeface="Gotham Medium" pitchFamily="2" charset="0"/>
              </a:rPr>
              <a:t>Project Owner</a:t>
            </a:r>
            <a:r>
              <a:rPr lang="en-US" sz="1200" dirty="0">
                <a:solidFill>
                  <a:schemeClr val="tx1"/>
                </a:solidFill>
                <a:latin typeface="Gotham Medium" pitchFamily="2" charset="0"/>
                <a:cs typeface="Gotham Medium" pitchFamily="2" charset="0"/>
              </a:rPr>
              <a:t>: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	Exxon Mobile</a:t>
            </a:r>
          </a:p>
          <a:p>
            <a:pPr marL="0" indent="0">
              <a:spcBef>
                <a:spcPts val="50"/>
              </a:spcBef>
              <a:buNone/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cs typeface="Gotham Medium" pitchFamily="2" charset="0"/>
              </a:rPr>
              <a:t>Volume:	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Appr. 225,000 FRT</a:t>
            </a:r>
          </a:p>
          <a:p>
            <a:pPr marL="0" indent="0">
              <a:spcBef>
                <a:spcPts val="50"/>
              </a:spcBef>
              <a:buNone/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cs typeface="Gotham Medium" pitchFamily="2" charset="0"/>
              </a:rPr>
              <a:t>Commodity: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Equipment for a petrochemical plant, incl. 164 modules</a:t>
            </a:r>
          </a:p>
          <a:p>
            <a:pPr marL="0" indent="0">
              <a:spcBef>
                <a:spcPts val="50"/>
              </a:spcBef>
              <a:buNone/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cs typeface="Gotham Medium" pitchFamily="2" charset="0"/>
              </a:rPr>
              <a:t>Origin: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	Worldwide</a:t>
            </a:r>
          </a:p>
          <a:p>
            <a:pPr marL="0" indent="0">
              <a:spcBef>
                <a:spcPts val="50"/>
              </a:spcBef>
              <a:buNone/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Houston</a:t>
            </a:r>
          </a:p>
          <a:p>
            <a:pPr marL="0" indent="0">
              <a:spcBef>
                <a:spcPts val="50"/>
              </a:spcBef>
              <a:buNone/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cs typeface="Gotham Medium" pitchFamily="2" charset="0"/>
              </a:rPr>
              <a:t>Project duration:	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2015 – 2017</a:t>
            </a:r>
          </a:p>
          <a:p>
            <a:pPr marL="0" indent="0">
              <a:spcBef>
                <a:spcPts val="50"/>
              </a:spcBef>
              <a:buNone/>
              <a:tabLst>
                <a:tab pos="1371600" algn="l"/>
              </a:tabLst>
            </a:pPr>
            <a:endParaRPr lang="en-US" sz="1200" dirty="0">
              <a:solidFill>
                <a:schemeClr val="accent1"/>
              </a:solidFill>
              <a:latin typeface="Gotham Medium" pitchFamily="2" charset="0"/>
              <a:cs typeface="Gotham Medium" pitchFamily="2" charset="0"/>
            </a:endParaRPr>
          </a:p>
          <a:p>
            <a:pPr marL="0" indent="0">
              <a:spcBef>
                <a:spcPts val="50"/>
              </a:spcBef>
              <a:buNone/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cs typeface="Gotham Medium" pitchFamily="2" charset="0"/>
              </a:rPr>
              <a:t>Scope:</a:t>
            </a:r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144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Khuong Nguyen</cp:lastModifiedBy>
  <cp:revision>35</cp:revision>
  <dcterms:created xsi:type="dcterms:W3CDTF">2025-03-05T08:42:18Z</dcterms:created>
  <dcterms:modified xsi:type="dcterms:W3CDTF">2025-10-19T04:49:18Z</dcterms:modified>
</cp:coreProperties>
</file>