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28"/>
  </p:notesMasterIdLst>
  <p:handoutMasterIdLst>
    <p:handoutMasterId r:id="rId29"/>
  </p:handoutMasterIdLst>
  <p:sldIdLst>
    <p:sldId id="428" r:id="rId5"/>
    <p:sldId id="317" r:id="rId6"/>
    <p:sldId id="1393" r:id="rId7"/>
    <p:sldId id="337" r:id="rId8"/>
    <p:sldId id="378" r:id="rId9"/>
    <p:sldId id="483" r:id="rId10"/>
    <p:sldId id="380" r:id="rId11"/>
    <p:sldId id="544" r:id="rId12"/>
    <p:sldId id="545" r:id="rId13"/>
    <p:sldId id="4208" r:id="rId14"/>
    <p:sldId id="546" r:id="rId15"/>
    <p:sldId id="1399" r:id="rId16"/>
    <p:sldId id="1400" r:id="rId17"/>
    <p:sldId id="1402" r:id="rId18"/>
    <p:sldId id="4248" r:id="rId19"/>
    <p:sldId id="4247" r:id="rId20"/>
    <p:sldId id="559" r:id="rId21"/>
    <p:sldId id="4196" r:id="rId22"/>
    <p:sldId id="4232" r:id="rId23"/>
    <p:sldId id="4233" r:id="rId24"/>
    <p:sldId id="4253" r:id="rId25"/>
    <p:sldId id="4254" r:id="rId26"/>
    <p:sldId id="279"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B868"/>
    <a:srgbClr val="0F8A32"/>
    <a:srgbClr val="3DB465"/>
    <a:srgbClr val="0968B1"/>
    <a:srgbClr val="031530"/>
    <a:srgbClr val="F1F4F1"/>
    <a:srgbClr val="0E17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688"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71E952-4B5C-7AA9-C310-60A95691DB1E}"/>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1E460F-3105-7540-B27B-3F981D5BEF1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073BA526-2113-4E77-B000-209ABA57028F}" type="datetimeFigureOut">
              <a:rPr lang="en-US" smtClean="0"/>
              <a:t>4/8/2026</a:t>
            </a:fld>
            <a:endParaRPr lang="en-US"/>
          </a:p>
        </p:txBody>
      </p:sp>
      <p:sp>
        <p:nvSpPr>
          <p:cNvPr id="4" name="Footer Placeholder 3">
            <a:extLst>
              <a:ext uri="{FF2B5EF4-FFF2-40B4-BE49-F238E27FC236}">
                <a16:creationId xmlns:a16="http://schemas.microsoft.com/office/drawing/2014/main" id="{0090B097-E388-8A8C-2FB7-F1C9BC46E884}"/>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19904C-D771-07D1-293E-96B383B5654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16692B4-0163-4D57-96FE-9A798BF4A680}" type="slidenum">
              <a:rPr lang="en-US" smtClean="0"/>
              <a:t>‹#›</a:t>
            </a:fld>
            <a:endParaRPr lang="en-US"/>
          </a:p>
        </p:txBody>
      </p:sp>
    </p:spTree>
    <p:extLst>
      <p:ext uri="{BB962C8B-B14F-4D97-AF65-F5344CB8AC3E}">
        <p14:creationId xmlns:p14="http://schemas.microsoft.com/office/powerpoint/2010/main" val="38701925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1726"/>
          </a:xfrm>
          <a:prstGeom prst="rect">
            <a:avLst/>
          </a:prstGeom>
        </p:spPr>
        <p:txBody>
          <a:bodyPr vert="horz" lIns="96645" tIns="48323" rIns="96645" bIns="48323" rtlCol="0"/>
          <a:lstStyle>
            <a:lvl1pPr algn="l">
              <a:defRPr sz="1300"/>
            </a:lvl1pPr>
          </a:lstStyle>
          <a:p>
            <a:endParaRPr lang="en-GB"/>
          </a:p>
        </p:txBody>
      </p:sp>
      <p:sp>
        <p:nvSpPr>
          <p:cNvPr id="3" name="Date Placeholder 2"/>
          <p:cNvSpPr>
            <a:spLocks noGrp="1"/>
          </p:cNvSpPr>
          <p:nvPr>
            <p:ph type="dt" idx="1"/>
          </p:nvPr>
        </p:nvSpPr>
        <p:spPr>
          <a:xfrm>
            <a:off x="4143588" y="1"/>
            <a:ext cx="3169920" cy="481726"/>
          </a:xfrm>
          <a:prstGeom prst="rect">
            <a:avLst/>
          </a:prstGeom>
        </p:spPr>
        <p:txBody>
          <a:bodyPr vert="horz" lIns="96645" tIns="48323" rIns="96645" bIns="48323" rtlCol="0"/>
          <a:lstStyle>
            <a:lvl1pPr algn="r">
              <a:defRPr sz="1300"/>
            </a:lvl1pPr>
          </a:lstStyle>
          <a:p>
            <a:fld id="{4BA44265-3AFC-7A48-AC65-7E0CE2F0D7E3}" type="datetimeFigureOut">
              <a:rPr lang="en-GB" smtClean="0"/>
              <a:t>08/04/2026</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5" tIns="48323" rIns="96645" bIns="48323" rtlCol="0" anchor="ctr"/>
          <a:lstStyle/>
          <a:p>
            <a:endParaRPr lang="en-GB"/>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45" tIns="48323" rIns="96645" bIns="483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119475"/>
            <a:ext cx="3169920" cy="481726"/>
          </a:xfrm>
          <a:prstGeom prst="rect">
            <a:avLst/>
          </a:prstGeom>
        </p:spPr>
        <p:txBody>
          <a:bodyPr vert="horz" lIns="96645" tIns="48323" rIns="96645" bIns="48323" rtlCol="0" anchor="b"/>
          <a:lstStyle>
            <a:lvl1pPr algn="l">
              <a:defRPr sz="1300"/>
            </a:lvl1pPr>
          </a:lstStyle>
          <a:p>
            <a:endParaRPr lang="en-GB"/>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45" tIns="48323" rIns="96645" bIns="48323" rtlCol="0" anchor="b"/>
          <a:lstStyle>
            <a:lvl1pPr algn="r">
              <a:defRPr sz="1300"/>
            </a:lvl1pPr>
          </a:lstStyle>
          <a:p>
            <a:fld id="{26913EED-A0A0-7A4D-B097-3E4FE9FB0385}" type="slidenum">
              <a:rPr lang="en-GB" smtClean="0"/>
              <a:t>‹#›</a:t>
            </a:fld>
            <a:endParaRPr lang="en-GB"/>
          </a:p>
        </p:txBody>
      </p:sp>
    </p:spTree>
    <p:extLst>
      <p:ext uri="{BB962C8B-B14F-4D97-AF65-F5344CB8AC3E}">
        <p14:creationId xmlns:p14="http://schemas.microsoft.com/office/powerpoint/2010/main" val="98912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13EED-A0A0-7A4D-B097-3E4FE9FB0385}" type="slidenum">
              <a:rPr lang="en-GB" smtClean="0"/>
              <a:t>1</a:t>
            </a:fld>
            <a:endParaRPr lang="en-GB"/>
          </a:p>
        </p:txBody>
      </p:sp>
    </p:spTree>
    <p:extLst>
      <p:ext uri="{BB962C8B-B14F-4D97-AF65-F5344CB8AC3E}">
        <p14:creationId xmlns:p14="http://schemas.microsoft.com/office/powerpoint/2010/main" val="19576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5"/>
          </p:nvPr>
        </p:nvSpPr>
        <p:spPr/>
        <p:txBody>
          <a:bodyPr/>
          <a:lstStyle/>
          <a:p>
            <a:fld id="{26913EED-A0A0-7A4D-B097-3E4FE9FB0385}" type="slidenum">
              <a:rPr lang="en-GB" smtClean="0"/>
              <a:t>3</a:t>
            </a:fld>
            <a:endParaRPr lang="en-GB"/>
          </a:p>
        </p:txBody>
      </p:sp>
    </p:spTree>
    <p:extLst>
      <p:ext uri="{BB962C8B-B14F-4D97-AF65-F5344CB8AC3E}">
        <p14:creationId xmlns:p14="http://schemas.microsoft.com/office/powerpoint/2010/main" val="389901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26913EED-A0A0-7A4D-B097-3E4FE9FB0385}" type="slidenum">
              <a:rPr lang="en-GB" smtClean="0"/>
              <a:t>4</a:t>
            </a:fld>
            <a:endParaRPr lang="en-GB"/>
          </a:p>
        </p:txBody>
      </p:sp>
    </p:spTree>
    <p:extLst>
      <p:ext uri="{BB962C8B-B14F-4D97-AF65-F5344CB8AC3E}">
        <p14:creationId xmlns:p14="http://schemas.microsoft.com/office/powerpoint/2010/main" val="1977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83DE1-B679-257D-7580-67B839D3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188DE-BD82-2832-8E3A-DB309AAE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C8C80-BA66-6621-48BE-2A25DD166C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EC68DC-ACCD-554E-6BDE-3F57E64AD5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13EED-A0A0-7A4D-B097-3E4FE9FB038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69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EB37B-9B89-93F4-EFE8-A18BEF7CD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2BEC4-19AF-2966-D8B7-6CBC0B4E1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828C2-B052-2EED-995F-444EFA6E10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77974A-D196-51FB-6FDB-F4E914ED61CB}"/>
              </a:ext>
            </a:extLst>
          </p:cNvPr>
          <p:cNvSpPr>
            <a:spLocks noGrp="1"/>
          </p:cNvSpPr>
          <p:nvPr>
            <p:ph type="sldNum" sz="quarter" idx="5"/>
          </p:nvPr>
        </p:nvSpPr>
        <p:spPr/>
        <p:txBody>
          <a:bodyPr/>
          <a:lstStyle/>
          <a:p>
            <a:fld id="{26913EED-A0A0-7A4D-B097-3E4FE9FB0385}" type="slidenum">
              <a:rPr lang="en-GB" smtClean="0"/>
              <a:t>9</a:t>
            </a:fld>
            <a:endParaRPr lang="en-GB"/>
          </a:p>
        </p:txBody>
      </p:sp>
    </p:spTree>
    <p:extLst>
      <p:ext uri="{BB962C8B-B14F-4D97-AF65-F5344CB8AC3E}">
        <p14:creationId xmlns:p14="http://schemas.microsoft.com/office/powerpoint/2010/main" val="425107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913EED-A0A0-7A4D-B097-3E4FE9FB0385}" type="slidenum">
              <a:rPr lang="en-GB" smtClean="0"/>
              <a:t>10</a:t>
            </a:fld>
            <a:endParaRPr lang="en-GB"/>
          </a:p>
        </p:txBody>
      </p:sp>
    </p:spTree>
    <p:extLst>
      <p:ext uri="{BB962C8B-B14F-4D97-AF65-F5344CB8AC3E}">
        <p14:creationId xmlns:p14="http://schemas.microsoft.com/office/powerpoint/2010/main" val="547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B7B-E4FD-3C06-68ED-B62E4FFB9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C8213-E58A-21CF-4AD5-27C5CE9DA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2C87D-FFA3-3600-81EF-DD528E7C4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D3C31E-645E-C120-560E-59DEA9F4D064}"/>
              </a:ext>
            </a:extLst>
          </p:cNvPr>
          <p:cNvSpPr>
            <a:spLocks noGrp="1"/>
          </p:cNvSpPr>
          <p:nvPr>
            <p:ph type="sldNum" sz="quarter" idx="5"/>
          </p:nvPr>
        </p:nvSpPr>
        <p:spPr/>
        <p:txBody>
          <a:bodyPr/>
          <a:lstStyle/>
          <a:p>
            <a:fld id="{26913EED-A0A0-7A4D-B097-3E4FE9FB0385}" type="slidenum">
              <a:rPr lang="en-GB" smtClean="0"/>
              <a:t>16</a:t>
            </a:fld>
            <a:endParaRPr lang="en-GB"/>
          </a:p>
        </p:txBody>
      </p:sp>
    </p:spTree>
    <p:extLst>
      <p:ext uri="{BB962C8B-B14F-4D97-AF65-F5344CB8AC3E}">
        <p14:creationId xmlns:p14="http://schemas.microsoft.com/office/powerpoint/2010/main" val="14667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E9D21D2-DC9D-804A-AF81-7FE296FC50D0}" type="slidenum">
              <a:rPr lang="en-VN" smtClean="0"/>
              <a:t>22</a:t>
            </a:fld>
            <a:endParaRPr lang="en-VN"/>
          </a:p>
        </p:txBody>
      </p:sp>
    </p:spTree>
    <p:extLst>
      <p:ext uri="{BB962C8B-B14F-4D97-AF65-F5344CB8AC3E}">
        <p14:creationId xmlns:p14="http://schemas.microsoft.com/office/powerpoint/2010/main" val="3128539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descr="A picture containing text, dishware, tableware, plate&#10;&#10;Description automatically generated">
            <a:extLst>
              <a:ext uri="{FF2B5EF4-FFF2-40B4-BE49-F238E27FC236}">
                <a16:creationId xmlns:a16="http://schemas.microsoft.com/office/drawing/2014/main" id="{D309D1E9-664A-0C40-B8FF-F7A6D0862C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sp>
        <p:nvSpPr>
          <p:cNvPr id="10" name="Title 1">
            <a:extLst>
              <a:ext uri="{FF2B5EF4-FFF2-40B4-BE49-F238E27FC236}">
                <a16:creationId xmlns:a16="http://schemas.microsoft.com/office/drawing/2014/main" id="{DCD93D70-C896-C449-8C1B-D4C2B1F21E77}"/>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566434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s only">
    <p:bg>
      <p:bgPr>
        <a:solidFill>
          <a:schemeClr val="bg1"/>
        </a:soli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Content Placeholder 11">
            <a:extLst>
              <a:ext uri="{FF2B5EF4-FFF2-40B4-BE49-F238E27FC236}">
                <a16:creationId xmlns:a16="http://schemas.microsoft.com/office/drawing/2014/main" id="{65F5FE0B-0E8A-9349-A4AF-44254DBDDB50}"/>
              </a:ext>
            </a:extLst>
          </p:cNvPr>
          <p:cNvSpPr>
            <a:spLocks noGrp="1"/>
          </p:cNvSpPr>
          <p:nvPr>
            <p:ph sz="quarter" idx="16" hasCustomPrompt="1"/>
          </p:nvPr>
        </p:nvSpPr>
        <p:spPr>
          <a:xfrm>
            <a:off x="838200"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4" name="Content Placeholder 11">
            <a:extLst>
              <a:ext uri="{FF2B5EF4-FFF2-40B4-BE49-F238E27FC236}">
                <a16:creationId xmlns:a16="http://schemas.microsoft.com/office/drawing/2014/main" id="{E99F2EA1-C512-114B-AE20-E8EED9BFADFA}"/>
              </a:ext>
            </a:extLst>
          </p:cNvPr>
          <p:cNvSpPr>
            <a:spLocks noGrp="1"/>
          </p:cNvSpPr>
          <p:nvPr>
            <p:ph sz="quarter" idx="17" hasCustomPrompt="1"/>
          </p:nvPr>
        </p:nvSpPr>
        <p:spPr>
          <a:xfrm>
            <a:off x="5938345" y="5759450"/>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5" name="Content Placeholder 11">
            <a:extLst>
              <a:ext uri="{FF2B5EF4-FFF2-40B4-BE49-F238E27FC236}">
                <a16:creationId xmlns:a16="http://schemas.microsoft.com/office/drawing/2014/main" id="{370F812B-614F-5346-86D4-B03715FB337E}"/>
              </a:ext>
            </a:extLst>
          </p:cNvPr>
          <p:cNvSpPr>
            <a:spLocks noGrp="1"/>
          </p:cNvSpPr>
          <p:nvPr>
            <p:ph sz="quarter" idx="18" hasCustomPrompt="1"/>
          </p:nvPr>
        </p:nvSpPr>
        <p:spPr>
          <a:xfrm>
            <a:off x="5938345" y="3457508"/>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6" name="Title 10">
            <a:extLst>
              <a:ext uri="{FF2B5EF4-FFF2-40B4-BE49-F238E27FC236}">
                <a16:creationId xmlns:a16="http://schemas.microsoft.com/office/drawing/2014/main" id="{9BF023BB-8AC6-FA4F-A1F2-32E3F9279CEE}"/>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7" name="Date Placeholder 3">
            <a:extLst>
              <a:ext uri="{FF2B5EF4-FFF2-40B4-BE49-F238E27FC236}">
                <a16:creationId xmlns:a16="http://schemas.microsoft.com/office/drawing/2014/main" id="{8F357019-D2C4-3B4A-9F5E-D181AD3A755E}"/>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8" name="Footer Placeholder 4">
            <a:extLst>
              <a:ext uri="{FF2B5EF4-FFF2-40B4-BE49-F238E27FC236}">
                <a16:creationId xmlns:a16="http://schemas.microsoft.com/office/drawing/2014/main" id="{05E61234-69CC-624C-9251-A60D28902293}"/>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9" name="Slide Number Placeholder 5">
            <a:extLst>
              <a:ext uri="{FF2B5EF4-FFF2-40B4-BE49-F238E27FC236}">
                <a16:creationId xmlns:a16="http://schemas.microsoft.com/office/drawing/2014/main" id="{D137EFD0-1D22-1B43-8601-7A19AB56919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20" name="Picture 19" descr="Logo&#10;&#10;Description automatically generated">
            <a:extLst>
              <a:ext uri="{FF2B5EF4-FFF2-40B4-BE49-F238E27FC236}">
                <a16:creationId xmlns:a16="http://schemas.microsoft.com/office/drawing/2014/main" id="{B77011D0-0BC1-3D40-AB6E-50D32D7173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3" name="Picture Placeholder 8">
            <a:extLst>
              <a:ext uri="{FF2B5EF4-FFF2-40B4-BE49-F238E27FC236}">
                <a16:creationId xmlns:a16="http://schemas.microsoft.com/office/drawing/2014/main" id="{0D7B81DA-0530-6B4D-A6B6-325208FC2AAB}"/>
              </a:ext>
            </a:extLst>
          </p:cNvPr>
          <p:cNvSpPr>
            <a:spLocks noGrp="1"/>
          </p:cNvSpPr>
          <p:nvPr>
            <p:ph type="pic" sz="quarter" idx="19"/>
          </p:nvPr>
        </p:nvSpPr>
        <p:spPr>
          <a:xfrm>
            <a:off x="5938343" y="1608138"/>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24" name="Picture Placeholder 8">
            <a:extLst>
              <a:ext uri="{FF2B5EF4-FFF2-40B4-BE49-F238E27FC236}">
                <a16:creationId xmlns:a16="http://schemas.microsoft.com/office/drawing/2014/main" id="{113FF26E-73CE-924B-AF93-F9F98902DA73}"/>
              </a:ext>
            </a:extLst>
          </p:cNvPr>
          <p:cNvSpPr>
            <a:spLocks noGrp="1"/>
          </p:cNvSpPr>
          <p:nvPr>
            <p:ph type="pic" sz="quarter" idx="20"/>
          </p:nvPr>
        </p:nvSpPr>
        <p:spPr>
          <a:xfrm>
            <a:off x="5938343" y="3906770"/>
            <a:ext cx="5415455" cy="1663633"/>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26" name="Picture 25" descr="A picture containing icon&#10;&#10;Description automatically generated">
            <a:extLst>
              <a:ext uri="{FF2B5EF4-FFF2-40B4-BE49-F238E27FC236}">
                <a16:creationId xmlns:a16="http://schemas.microsoft.com/office/drawing/2014/main" id="{8218A9F9-C453-B045-B7C3-62DD40654765}"/>
              </a:ext>
            </a:extLst>
          </p:cNvPr>
          <p:cNvPicPr>
            <a:picLocks noChangeAspect="1"/>
          </p:cNvPicPr>
          <p:nvPr userDrawn="1"/>
        </p:nvPicPr>
        <p:blipFill>
          <a:blip r:embed="rId4"/>
          <a:stretch>
            <a:fillRect/>
          </a:stretch>
        </p:blipFill>
        <p:spPr>
          <a:xfrm>
            <a:off x="5719311" y="1458110"/>
            <a:ext cx="1590633" cy="1632937"/>
          </a:xfrm>
          <a:prstGeom prst="rect">
            <a:avLst/>
          </a:prstGeom>
          <a:effectLst/>
        </p:spPr>
      </p:pic>
      <p:pic>
        <p:nvPicPr>
          <p:cNvPr id="27" name="Picture 26" descr="A picture containing icon&#10;&#10;Description automatically generated">
            <a:extLst>
              <a:ext uri="{FF2B5EF4-FFF2-40B4-BE49-F238E27FC236}">
                <a16:creationId xmlns:a16="http://schemas.microsoft.com/office/drawing/2014/main" id="{6BBECE96-1175-2F46-97AD-70A6D35DA025}"/>
              </a:ext>
            </a:extLst>
          </p:cNvPr>
          <p:cNvPicPr>
            <a:picLocks noChangeAspect="1"/>
          </p:cNvPicPr>
          <p:nvPr userDrawn="1"/>
        </p:nvPicPr>
        <p:blipFill>
          <a:blip r:embed="rId4"/>
          <a:stretch>
            <a:fillRect/>
          </a:stretch>
        </p:blipFill>
        <p:spPr>
          <a:xfrm>
            <a:off x="5719311" y="3762410"/>
            <a:ext cx="1590633" cy="1632937"/>
          </a:xfrm>
          <a:prstGeom prst="rect">
            <a:avLst/>
          </a:prstGeom>
          <a:effectLst/>
        </p:spPr>
      </p:pic>
      <p:sp>
        <p:nvSpPr>
          <p:cNvPr id="66" name="Picture Placeholder 8">
            <a:extLst>
              <a:ext uri="{FF2B5EF4-FFF2-40B4-BE49-F238E27FC236}">
                <a16:creationId xmlns:a16="http://schemas.microsoft.com/office/drawing/2014/main" id="{B38A001B-6B75-9D4B-8FA1-D4EFBAC20747}"/>
              </a:ext>
            </a:extLst>
          </p:cNvPr>
          <p:cNvSpPr>
            <a:spLocks noGrp="1"/>
          </p:cNvSpPr>
          <p:nvPr>
            <p:ph type="pic" sz="quarter" idx="13"/>
          </p:nvPr>
        </p:nvSpPr>
        <p:spPr>
          <a:xfrm>
            <a:off x="838199" y="1608138"/>
            <a:ext cx="4881109"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67" name="Picture 66" descr="A picture containing icon&#10;&#10;Description automatically generated">
            <a:extLst>
              <a:ext uri="{FF2B5EF4-FFF2-40B4-BE49-F238E27FC236}">
                <a16:creationId xmlns:a16="http://schemas.microsoft.com/office/drawing/2014/main" id="{BF59F4F8-3AF2-5E46-BF38-8404D3A1FA03}"/>
              </a:ext>
            </a:extLst>
          </p:cNvPr>
          <p:cNvPicPr>
            <a:picLocks noChangeAspect="1"/>
          </p:cNvPicPr>
          <p:nvPr userDrawn="1"/>
        </p:nvPicPr>
        <p:blipFill>
          <a:blip r:embed="rId4"/>
          <a:stretch>
            <a:fillRect/>
          </a:stretch>
        </p:blipFill>
        <p:spPr>
          <a:xfrm>
            <a:off x="578439" y="1422401"/>
            <a:ext cx="1590633" cy="1632937"/>
          </a:xfrm>
          <a:prstGeom prst="rect">
            <a:avLst/>
          </a:prstGeom>
          <a:effectLst/>
        </p:spPr>
      </p:pic>
    </p:spTree>
    <p:extLst>
      <p:ext uri="{BB962C8B-B14F-4D97-AF65-F5344CB8AC3E}">
        <p14:creationId xmlns:p14="http://schemas.microsoft.com/office/powerpoint/2010/main" val="169545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27883A8E-EF0A-1743-976A-27FC7F2299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0" name="Slide Number Placeholder 5">
            <a:extLst>
              <a:ext uri="{FF2B5EF4-FFF2-40B4-BE49-F238E27FC236}">
                <a16:creationId xmlns:a16="http://schemas.microsoft.com/office/drawing/2014/main" id="{D3940DB0-40AD-F64A-98A9-4DE1E726E22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BB69755D-3364-A94C-8BC0-BAB39D0239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8004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ABB997-DED6-0441-BC7C-151BBB09F29A}"/>
              </a:ext>
            </a:extLst>
          </p:cNvPr>
          <p:cNvSpPr>
            <a:spLocks noGrp="1"/>
          </p:cNvSpPr>
          <p:nvPr>
            <p:ph idx="1"/>
          </p:nvPr>
        </p:nvSpPr>
        <p:spPr>
          <a:xfrm>
            <a:off x="5183188" y="2057400"/>
            <a:ext cx="6172200" cy="380365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E6247F7-D1D6-E346-A30C-99B3C1201BF1}"/>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Shape, circle&#10;&#10;Description automatically generated">
            <a:extLst>
              <a:ext uri="{FF2B5EF4-FFF2-40B4-BE49-F238E27FC236}">
                <a16:creationId xmlns:a16="http://schemas.microsoft.com/office/drawing/2014/main" id="{DEBC6BBD-67C1-BB43-9C23-A8D9224660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9" name="Title 10">
            <a:extLst>
              <a:ext uri="{FF2B5EF4-FFF2-40B4-BE49-F238E27FC236}">
                <a16:creationId xmlns:a16="http://schemas.microsoft.com/office/drawing/2014/main" id="{069D8C73-31AE-FE43-B9D1-6C1CFBDA2059}"/>
              </a:ext>
            </a:extLst>
          </p:cNvPr>
          <p:cNvSpPr>
            <a:spLocks noGrp="1"/>
          </p:cNvSpPr>
          <p:nvPr>
            <p:ph type="title" hasCustomPrompt="1"/>
          </p:nvPr>
        </p:nvSpPr>
        <p:spPr>
          <a:xfrm>
            <a:off x="838200" y="365125"/>
            <a:ext cx="10515600" cy="1325563"/>
          </a:xfrm>
        </p:spPr>
        <p:txBody>
          <a:bodyPr/>
          <a:lstStyle>
            <a:lvl1pPr>
              <a:defRPr>
                <a:solidFill>
                  <a:srgbClr val="0968B1"/>
                </a:solidFill>
              </a:defRPr>
            </a:lvl1pPr>
          </a:lstStyle>
          <a:p>
            <a:r>
              <a:rPr lang="en-US"/>
              <a:t>CLICK TO EDIT TITLE</a:t>
            </a:r>
            <a:endParaRPr lang="en-VN"/>
          </a:p>
        </p:txBody>
      </p:sp>
      <p:sp>
        <p:nvSpPr>
          <p:cNvPr id="14" name="Slide Number Placeholder 5">
            <a:extLst>
              <a:ext uri="{FF2B5EF4-FFF2-40B4-BE49-F238E27FC236}">
                <a16:creationId xmlns:a16="http://schemas.microsoft.com/office/drawing/2014/main" id="{C9B741D4-1AE8-4445-BD61-C8417305E303}"/>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5441B401-A745-494B-9C7D-2C76B118A4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380698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839788" y="2057400"/>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181598" y="560546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10">
            <a:extLst>
              <a:ext uri="{FF2B5EF4-FFF2-40B4-BE49-F238E27FC236}">
                <a16:creationId xmlns:a16="http://schemas.microsoft.com/office/drawing/2014/main" id="{07826DD4-8E9D-9F46-B2EE-C9B01E34DB3B}"/>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EBD14763-FA8B-EC43-B16D-DF6B40805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9" name="Picture 18" descr="Logo&#10;&#10;Description automatically generated">
            <a:extLst>
              <a:ext uri="{FF2B5EF4-FFF2-40B4-BE49-F238E27FC236}">
                <a16:creationId xmlns:a16="http://schemas.microsoft.com/office/drawing/2014/main" id="{3F2021AD-2047-3844-8739-2DE32803BE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21" name="Picture Placeholder 8">
            <a:extLst>
              <a:ext uri="{FF2B5EF4-FFF2-40B4-BE49-F238E27FC236}">
                <a16:creationId xmlns:a16="http://schemas.microsoft.com/office/drawing/2014/main" id="{761128CF-C985-9840-9087-77B9E787A071}"/>
              </a:ext>
            </a:extLst>
          </p:cNvPr>
          <p:cNvSpPr>
            <a:spLocks noGrp="1"/>
          </p:cNvSpPr>
          <p:nvPr>
            <p:ph type="pic" sz="quarter" idx="13"/>
          </p:nvPr>
        </p:nvSpPr>
        <p:spPr>
          <a:xfrm>
            <a:off x="5181598" y="1307087"/>
            <a:ext cx="6170614" cy="4041090"/>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pic>
        <p:nvPicPr>
          <p:cNvPr id="3" name="Picture 2" descr="A picture containing icon&#10;&#10;Description automatically generated">
            <a:extLst>
              <a:ext uri="{FF2B5EF4-FFF2-40B4-BE49-F238E27FC236}">
                <a16:creationId xmlns:a16="http://schemas.microsoft.com/office/drawing/2014/main" id="{5E06894C-86E6-E447-A8DE-FDE0068729FD}"/>
              </a:ext>
            </a:extLst>
          </p:cNvPr>
          <p:cNvPicPr>
            <a:picLocks noChangeAspect="1"/>
          </p:cNvPicPr>
          <p:nvPr userDrawn="1"/>
        </p:nvPicPr>
        <p:blipFill>
          <a:blip r:embed="rId4"/>
          <a:stretch>
            <a:fillRect/>
          </a:stretch>
        </p:blipFill>
        <p:spPr>
          <a:xfrm>
            <a:off x="4899619" y="1118449"/>
            <a:ext cx="2043441" cy="2097788"/>
          </a:xfrm>
          <a:prstGeom prst="rect">
            <a:avLst/>
          </a:prstGeom>
          <a:effectLst/>
        </p:spPr>
      </p:pic>
    </p:spTree>
    <p:extLst>
      <p:ext uri="{BB962C8B-B14F-4D97-AF65-F5344CB8AC3E}">
        <p14:creationId xmlns:p14="http://schemas.microsoft.com/office/powerpoint/2010/main" val="1387937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EB75758-DFBE-1249-9D9F-215466ECADBE}"/>
              </a:ext>
            </a:extLst>
          </p:cNvPr>
          <p:cNvSpPr>
            <a:spLocks noGrp="1"/>
          </p:cNvSpPr>
          <p:nvPr>
            <p:ph type="body" orient="vert" idx="1"/>
          </p:nvPr>
        </p:nvSpPr>
        <p:spPr>
          <a:xfrm>
            <a:off x="9272205" y="1177761"/>
            <a:ext cx="2081595" cy="4705954"/>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0">
            <a:extLst>
              <a:ext uri="{FF2B5EF4-FFF2-40B4-BE49-F238E27FC236}">
                <a16:creationId xmlns:a16="http://schemas.microsoft.com/office/drawing/2014/main" id="{C510F334-BFD2-A449-8544-53F0F877CFA1}"/>
              </a:ext>
            </a:extLst>
          </p:cNvPr>
          <p:cNvSpPr>
            <a:spLocks noGrp="1"/>
          </p:cNvSpPr>
          <p:nvPr>
            <p:ph type="title" hasCustomPrompt="1"/>
          </p:nvPr>
        </p:nvSpPr>
        <p:spPr>
          <a:xfrm>
            <a:off x="838200" y="365126"/>
            <a:ext cx="10515600" cy="609160"/>
          </a:xfrm>
        </p:spPr>
        <p:txBody>
          <a:bodyPr/>
          <a:lstStyle>
            <a:lvl1pPr>
              <a:defRPr>
                <a:solidFill>
                  <a:srgbClr val="0968B1"/>
                </a:solidFill>
              </a:defRPr>
            </a:lvl1pPr>
          </a:lstStyle>
          <a:p>
            <a:r>
              <a:rPr lang="en-US"/>
              <a:t>CLICK TO EDIT TITLE</a:t>
            </a:r>
            <a:endParaRPr lang="en-VN"/>
          </a:p>
        </p:txBody>
      </p:sp>
      <p:pic>
        <p:nvPicPr>
          <p:cNvPr id="9" name="Picture 8" descr="Shape, circle&#10;&#10;Description automatically generated">
            <a:extLst>
              <a:ext uri="{FF2B5EF4-FFF2-40B4-BE49-F238E27FC236}">
                <a16:creationId xmlns:a16="http://schemas.microsoft.com/office/drawing/2014/main" id="{868B514B-C316-974F-B572-EAB8E87E61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A489F0F9-DF42-2D4D-928D-490640AA2117}"/>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D65B10F8-F63F-BE4C-9C0F-EF3721B56D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9388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F63E647-6F01-6A47-A551-CFC44B30D4DB}"/>
              </a:ext>
            </a:extLst>
          </p:cNvPr>
          <p:cNvSpPr>
            <a:spLocks noGrp="1"/>
          </p:cNvSpPr>
          <p:nvPr>
            <p:ph type="body" orient="vert" idx="1"/>
          </p:nvPr>
        </p:nvSpPr>
        <p:spPr>
          <a:xfrm>
            <a:off x="7797338" y="365125"/>
            <a:ext cx="1749197" cy="5518589"/>
          </a:xfrm>
        </p:spPr>
        <p:txBody>
          <a:bodyPr vert="eaVert">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5D5B1E73-E807-BC4C-B860-3DD6D19481CE}"/>
              </a:ext>
            </a:extLst>
          </p:cNvPr>
          <p:cNvSpPr>
            <a:spLocks noGrp="1"/>
          </p:cNvSpPr>
          <p:nvPr>
            <p:ph type="title" hasCustomPrompt="1"/>
          </p:nvPr>
        </p:nvSpPr>
        <p:spPr>
          <a:xfrm rot="5400000">
            <a:off x="7931723" y="2425482"/>
            <a:ext cx="5518590" cy="1325563"/>
          </a:xfrm>
        </p:spPr>
        <p:txBody>
          <a:bodyPr/>
          <a:lstStyle>
            <a:lvl1pPr>
              <a:defRPr>
                <a:solidFill>
                  <a:srgbClr val="0968B1"/>
                </a:solidFill>
              </a:defRPr>
            </a:lvl1pPr>
          </a:lstStyle>
          <a:p>
            <a:r>
              <a:rPr lang="en-US"/>
              <a:t>CLICK TO EDIT TITLE</a:t>
            </a:r>
            <a:endParaRPr lang="en-VN"/>
          </a:p>
        </p:txBody>
      </p:sp>
      <p:pic>
        <p:nvPicPr>
          <p:cNvPr id="6" name="Picture 5" descr="Shape, circle&#10;&#10;Description automatically generated">
            <a:extLst>
              <a:ext uri="{FF2B5EF4-FFF2-40B4-BE49-F238E27FC236}">
                <a16:creationId xmlns:a16="http://schemas.microsoft.com/office/drawing/2014/main" id="{5D06A463-571C-EF4E-874F-97FCF7AE1D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2" name="Slide Number Placeholder 5">
            <a:extLst>
              <a:ext uri="{FF2B5EF4-FFF2-40B4-BE49-F238E27FC236}">
                <a16:creationId xmlns:a16="http://schemas.microsoft.com/office/drawing/2014/main" id="{91A43765-50B9-F346-81EF-078E9F78BBB9}"/>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3" name="Picture 12" descr="Logo&#10;&#10;Description automatically generated">
            <a:extLst>
              <a:ext uri="{FF2B5EF4-FFF2-40B4-BE49-F238E27FC236}">
                <a16:creationId xmlns:a16="http://schemas.microsoft.com/office/drawing/2014/main" id="{6723D5A0-FED1-9E42-A985-FAFDA41B8F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212625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text, dishware, tableware, plate&#10;&#10;Description automatically generated">
            <a:extLst>
              <a:ext uri="{FF2B5EF4-FFF2-40B4-BE49-F238E27FC236}">
                <a16:creationId xmlns:a16="http://schemas.microsoft.com/office/drawing/2014/main" id="{718398DE-CAD1-8040-8D1F-0D1A848C4B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925" y="5532909"/>
            <a:ext cx="1899362" cy="842643"/>
          </a:xfrm>
          <a:prstGeom prst="rect">
            <a:avLst/>
          </a:prstGeom>
        </p:spPr>
      </p:pic>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4"/>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5"/>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6"/>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sp>
        <p:nvSpPr>
          <p:cNvPr id="3" name="Text Placeholder 2">
            <a:extLst>
              <a:ext uri="{FF2B5EF4-FFF2-40B4-BE49-F238E27FC236}">
                <a16:creationId xmlns:a16="http://schemas.microsoft.com/office/drawing/2014/main" id="{2524D28C-32F4-4C42-84A8-4AD961ABDDA2}"/>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1" name="Text Placeholder 2">
            <a:extLst>
              <a:ext uri="{FF2B5EF4-FFF2-40B4-BE49-F238E27FC236}">
                <a16:creationId xmlns:a16="http://schemas.microsoft.com/office/drawing/2014/main" id="{9C90204A-DB0E-8E40-92B3-63E567E9936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96664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24353266-9B7C-C948-AADD-E6E191C202EC}"/>
              </a:ext>
            </a:extLst>
          </p:cNvPr>
          <p:cNvPicPr>
            <a:picLocks noChangeAspect="1"/>
          </p:cNvPicPr>
          <p:nvPr userDrawn="1"/>
        </p:nvPicPr>
        <p:blipFill>
          <a:blip r:embed="rId6"/>
          <a:srcRect/>
          <a:stretch/>
        </p:blipFill>
        <p:spPr>
          <a:xfrm>
            <a:off x="679655" y="5382569"/>
            <a:ext cx="2283920" cy="1143324"/>
          </a:xfrm>
          <a:prstGeom prst="rect">
            <a:avLst/>
          </a:prstGeom>
        </p:spPr>
      </p:pic>
      <p:sp>
        <p:nvSpPr>
          <p:cNvPr id="12" name="Text Placeholder 2">
            <a:extLst>
              <a:ext uri="{FF2B5EF4-FFF2-40B4-BE49-F238E27FC236}">
                <a16:creationId xmlns:a16="http://schemas.microsoft.com/office/drawing/2014/main" id="{84E52019-5CF9-7540-86E2-4BC41E4095E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A0156634-B4A6-7044-83CB-DCA55429B798}"/>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2722738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3702F6F2-E604-524F-A8A7-B46298A844A9}"/>
              </a:ext>
            </a:extLst>
          </p:cNvPr>
          <p:cNvPicPr>
            <a:picLocks noChangeAspect="1"/>
          </p:cNvPicPr>
          <p:nvPr userDrawn="1"/>
        </p:nvPicPr>
        <p:blipFill>
          <a:blip r:embed="rId6"/>
          <a:srcRect/>
          <a:stretch/>
        </p:blipFill>
        <p:spPr>
          <a:xfrm>
            <a:off x="664202" y="5382569"/>
            <a:ext cx="2291676" cy="1143324"/>
          </a:xfrm>
          <a:prstGeom prst="rect">
            <a:avLst/>
          </a:prstGeom>
        </p:spPr>
      </p:pic>
      <p:sp>
        <p:nvSpPr>
          <p:cNvPr id="12" name="Text Placeholder 2">
            <a:extLst>
              <a:ext uri="{FF2B5EF4-FFF2-40B4-BE49-F238E27FC236}">
                <a16:creationId xmlns:a16="http://schemas.microsoft.com/office/drawing/2014/main" id="{EE0AA592-263A-6543-A2FA-DB0B39C35E3E}"/>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04A27AE-4738-7441-80DE-31F894CCC346}"/>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42699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E2264819-B8F5-3A47-B582-6CF270D0399D}"/>
              </a:ext>
            </a:extLst>
          </p:cNvPr>
          <p:cNvPicPr>
            <a:picLocks noChangeAspect="1"/>
          </p:cNvPicPr>
          <p:nvPr userDrawn="1"/>
        </p:nvPicPr>
        <p:blipFill>
          <a:blip r:embed="rId6"/>
          <a:srcRect/>
          <a:stretch/>
        </p:blipFill>
        <p:spPr>
          <a:xfrm>
            <a:off x="620545" y="5317078"/>
            <a:ext cx="2322122" cy="1180520"/>
          </a:xfrm>
          <a:prstGeom prst="rect">
            <a:avLst/>
          </a:prstGeom>
        </p:spPr>
      </p:pic>
      <p:sp>
        <p:nvSpPr>
          <p:cNvPr id="12" name="Text Placeholder 2">
            <a:extLst>
              <a:ext uri="{FF2B5EF4-FFF2-40B4-BE49-F238E27FC236}">
                <a16:creationId xmlns:a16="http://schemas.microsoft.com/office/drawing/2014/main" id="{59EE23AA-A491-5346-AFA3-D256BEC9AB4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B15DDE8E-DB44-9144-8346-85D27C628E1D}"/>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2452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9" name="Picture 8">
            <a:extLst>
              <a:ext uri="{FF2B5EF4-FFF2-40B4-BE49-F238E27FC236}">
                <a16:creationId xmlns:a16="http://schemas.microsoft.com/office/drawing/2014/main" id="{AB0F496D-1AC1-A740-A19D-5BE2D1810111}"/>
              </a:ext>
            </a:extLst>
          </p:cNvPr>
          <p:cNvPicPr>
            <a:picLocks noChangeAspect="1"/>
          </p:cNvPicPr>
          <p:nvPr userDrawn="1"/>
        </p:nvPicPr>
        <p:blipFill>
          <a:blip r:embed="rId3"/>
          <a:srcRect/>
          <a:stretch/>
        </p:blipFill>
        <p:spPr>
          <a:xfrm>
            <a:off x="679655" y="5382569"/>
            <a:ext cx="2283920" cy="1143324"/>
          </a:xfrm>
          <a:prstGeom prst="rect">
            <a:avLst/>
          </a:prstGeom>
        </p:spPr>
      </p:pic>
      <p:sp>
        <p:nvSpPr>
          <p:cNvPr id="10" name="Title 1">
            <a:extLst>
              <a:ext uri="{FF2B5EF4-FFF2-40B4-BE49-F238E27FC236}">
                <a16:creationId xmlns:a16="http://schemas.microsoft.com/office/drawing/2014/main" id="{7E9CE9F6-B5D2-8D4B-9BC7-192528E93E2A}"/>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477262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A21CB3CB-769D-E440-BC4A-776946D85802}"/>
              </a:ext>
            </a:extLst>
          </p:cNvPr>
          <p:cNvPicPr>
            <a:picLocks noChangeAspect="1"/>
          </p:cNvPicPr>
          <p:nvPr userDrawn="1"/>
        </p:nvPicPr>
        <p:blipFill>
          <a:blip r:embed="rId3"/>
          <a:stretch>
            <a:fillRect/>
          </a:stretch>
        </p:blipFill>
        <p:spPr>
          <a:xfrm>
            <a:off x="9116375" y="5805409"/>
            <a:ext cx="246971" cy="24697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49B280F-785B-CD45-85AD-5AE638202CF1}"/>
              </a:ext>
            </a:extLst>
          </p:cNvPr>
          <p:cNvPicPr>
            <a:picLocks noChangeAspect="1"/>
          </p:cNvPicPr>
          <p:nvPr userDrawn="1"/>
        </p:nvPicPr>
        <p:blipFill>
          <a:blip r:embed="rId4"/>
          <a:stretch>
            <a:fillRect/>
          </a:stretch>
        </p:blipFill>
        <p:spPr>
          <a:xfrm>
            <a:off x="6598714" y="5800533"/>
            <a:ext cx="258197" cy="258197"/>
          </a:xfrm>
          <a:prstGeom prst="rect">
            <a:avLst/>
          </a:prstGeom>
        </p:spPr>
      </p:pic>
      <p:pic>
        <p:nvPicPr>
          <p:cNvPr id="7" name="Picture 6" descr="Icon&#10;&#10;Description automatically generated">
            <a:extLst>
              <a:ext uri="{FF2B5EF4-FFF2-40B4-BE49-F238E27FC236}">
                <a16:creationId xmlns:a16="http://schemas.microsoft.com/office/drawing/2014/main" id="{3C235EF4-F456-E644-BFD6-11EEBEDACBBB}"/>
              </a:ext>
            </a:extLst>
          </p:cNvPr>
          <p:cNvPicPr>
            <a:picLocks noChangeAspect="1"/>
          </p:cNvPicPr>
          <p:nvPr userDrawn="1"/>
        </p:nvPicPr>
        <p:blipFill>
          <a:blip r:embed="rId5"/>
          <a:stretch>
            <a:fillRect/>
          </a:stretch>
        </p:blipFill>
        <p:spPr>
          <a:xfrm>
            <a:off x="4220753" y="5834665"/>
            <a:ext cx="269423" cy="179615"/>
          </a:xfrm>
          <a:prstGeom prst="rect">
            <a:avLst/>
          </a:prstGeom>
        </p:spPr>
      </p:pic>
      <p:sp>
        <p:nvSpPr>
          <p:cNvPr id="10" name="TextBox 9">
            <a:extLst>
              <a:ext uri="{FF2B5EF4-FFF2-40B4-BE49-F238E27FC236}">
                <a16:creationId xmlns:a16="http://schemas.microsoft.com/office/drawing/2014/main" id="{0A6B0260-E217-FE4A-AD24-C8E0FB066665}"/>
              </a:ext>
            </a:extLst>
          </p:cNvPr>
          <p:cNvSpPr txBox="1"/>
          <p:nvPr userDrawn="1"/>
        </p:nvSpPr>
        <p:spPr>
          <a:xfrm>
            <a:off x="9442792" y="5770583"/>
            <a:ext cx="1467838" cy="307777"/>
          </a:xfrm>
          <a:prstGeom prst="rect">
            <a:avLst/>
          </a:prstGeom>
          <a:noFill/>
        </p:spPr>
        <p:txBody>
          <a:bodyPr wrap="none" rtlCol="0">
            <a:spAutoFit/>
          </a:bodyPr>
          <a:lstStyle/>
          <a:p>
            <a:pPr algn="l"/>
            <a:r>
              <a:rPr lang="en-GB" sz="1400" err="1">
                <a:solidFill>
                  <a:schemeClr val="bg1"/>
                </a:solidFill>
                <a:latin typeface="GOTHAM-BOOK" panose="02000504050000020004" pitchFamily="2" charset="0"/>
              </a:rPr>
              <a:t>fls-group.com</a:t>
            </a:r>
            <a:endParaRPr lang="en-GB" sz="1400">
              <a:solidFill>
                <a:schemeClr val="bg1"/>
              </a:solidFill>
              <a:latin typeface="GOTHAM-BOOK" panose="02000504050000020004" pitchFamily="2" charset="0"/>
            </a:endParaRPr>
          </a:p>
        </p:txBody>
      </p:sp>
      <p:pic>
        <p:nvPicPr>
          <p:cNvPr id="11" name="Picture 10">
            <a:extLst>
              <a:ext uri="{FF2B5EF4-FFF2-40B4-BE49-F238E27FC236}">
                <a16:creationId xmlns:a16="http://schemas.microsoft.com/office/drawing/2014/main" id="{6143888D-9813-F94A-A978-D60F591D9DD2}"/>
              </a:ext>
            </a:extLst>
          </p:cNvPr>
          <p:cNvPicPr>
            <a:picLocks noChangeAspect="1"/>
          </p:cNvPicPr>
          <p:nvPr userDrawn="1"/>
        </p:nvPicPr>
        <p:blipFill>
          <a:blip r:embed="rId6"/>
          <a:srcRect/>
          <a:stretch/>
        </p:blipFill>
        <p:spPr>
          <a:xfrm>
            <a:off x="660203" y="5382569"/>
            <a:ext cx="2345974" cy="1143324"/>
          </a:xfrm>
          <a:prstGeom prst="rect">
            <a:avLst/>
          </a:prstGeom>
        </p:spPr>
      </p:pic>
      <p:sp>
        <p:nvSpPr>
          <p:cNvPr id="12" name="Text Placeholder 2">
            <a:extLst>
              <a:ext uri="{FF2B5EF4-FFF2-40B4-BE49-F238E27FC236}">
                <a16:creationId xmlns:a16="http://schemas.microsoft.com/office/drawing/2014/main" id="{D25E8CC0-AC41-3942-A903-DFA284483B0B}"/>
              </a:ext>
            </a:extLst>
          </p:cNvPr>
          <p:cNvSpPr>
            <a:spLocks noGrp="1"/>
          </p:cNvSpPr>
          <p:nvPr>
            <p:ph type="body" sz="quarter" idx="10"/>
          </p:nvPr>
        </p:nvSpPr>
        <p:spPr>
          <a:xfrm>
            <a:off x="4637657" y="5800533"/>
            <a:ext cx="1724946"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
        <p:nvSpPr>
          <p:cNvPr id="13" name="Text Placeholder 2">
            <a:extLst>
              <a:ext uri="{FF2B5EF4-FFF2-40B4-BE49-F238E27FC236}">
                <a16:creationId xmlns:a16="http://schemas.microsoft.com/office/drawing/2014/main" id="{2D5FAE48-EB5C-914E-9E73-98B6FED5D544}"/>
              </a:ext>
            </a:extLst>
          </p:cNvPr>
          <p:cNvSpPr>
            <a:spLocks noGrp="1"/>
          </p:cNvSpPr>
          <p:nvPr>
            <p:ph type="body" sz="quarter" idx="11"/>
          </p:nvPr>
        </p:nvSpPr>
        <p:spPr>
          <a:xfrm>
            <a:off x="6989366" y="5800533"/>
            <a:ext cx="1826663" cy="268095"/>
          </a:xfrm>
        </p:spPr>
        <p:txBody>
          <a:bodyPr>
            <a:noAutofit/>
          </a:bodyPr>
          <a:lstStyle>
            <a:lvl1pPr marL="0" indent="0">
              <a:buNone/>
              <a:defRPr sz="1400"/>
            </a:lvl1pPr>
            <a:lvl2pPr>
              <a:defRPr sz="1800"/>
            </a:lvl2pPr>
            <a:lvl3pPr>
              <a:defRPr sz="1600"/>
            </a:lvl3pPr>
            <a:lvl4pPr>
              <a:defRPr sz="1400"/>
            </a:lvl4pPr>
            <a:lvl5pPr>
              <a:defRPr sz="1400"/>
            </a:lvl5pPr>
          </a:lstStyle>
          <a:p>
            <a:pPr lvl="0"/>
            <a:endParaRPr lang="en-VN"/>
          </a:p>
        </p:txBody>
      </p:sp>
    </p:spTree>
    <p:extLst>
      <p:ext uri="{BB962C8B-B14F-4D97-AF65-F5344CB8AC3E}">
        <p14:creationId xmlns:p14="http://schemas.microsoft.com/office/powerpoint/2010/main" val="138271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sp>
        <p:nvSpPr>
          <p:cNvPr id="8" name="Vertical Text Placeholder 2">
            <a:extLst>
              <a:ext uri="{FF2B5EF4-FFF2-40B4-BE49-F238E27FC236}">
                <a16:creationId xmlns:a16="http://schemas.microsoft.com/office/drawing/2014/main" id="{15FF75EF-FCD7-9346-9407-B581F73E5830}"/>
              </a:ext>
            </a:extLst>
          </p:cNvPr>
          <p:cNvSpPr>
            <a:spLocks noGrp="1"/>
          </p:cNvSpPr>
          <p:nvPr>
            <p:ph type="body" orient="vert" idx="1"/>
          </p:nvPr>
        </p:nvSpPr>
        <p:spPr>
          <a:xfrm rot="16200000">
            <a:off x="5541016" y="-1862591"/>
            <a:ext cx="627864" cy="9637891"/>
          </a:xfrm>
        </p:spPr>
        <p:txBody>
          <a:bodyPr vert="eaVert" wrap="square">
            <a:spAutoFit/>
          </a:bodyPr>
          <a:lstStyle>
            <a:lvl1pPr marL="0" indent="0">
              <a:buNone/>
              <a:defRPr sz="3200" b="1">
                <a:solidFill>
                  <a:schemeClr val="bg1"/>
                </a:solidFill>
                <a:latin typeface="GOTHAM-BOOK" panose="02000504050000020004" pitchFamily="2" charset="0"/>
              </a:defRPr>
            </a:lvl1pPr>
            <a:lvl2pPr>
              <a:defRPr sz="2800">
                <a:solidFill>
                  <a:schemeClr val="bg1"/>
                </a:solidFill>
                <a:latin typeface="Conthrax Sb" panose="020B0707020201080204" pitchFamily="34" charset="0"/>
              </a:defRPr>
            </a:lvl2pPr>
            <a:lvl3pPr>
              <a:defRPr sz="2400">
                <a:solidFill>
                  <a:schemeClr val="bg1"/>
                </a:solidFill>
                <a:latin typeface="Conthrax Sb" panose="020B0707020201080204" pitchFamily="34" charset="0"/>
              </a:defRPr>
            </a:lvl3pPr>
            <a:lvl4pPr>
              <a:defRPr sz="2000">
                <a:solidFill>
                  <a:schemeClr val="bg1"/>
                </a:solidFill>
                <a:latin typeface="Conthrax Sb" panose="020B0707020201080204" pitchFamily="34" charset="0"/>
              </a:defRPr>
            </a:lvl4pPr>
            <a:lvl5pPr>
              <a:defRPr sz="2000">
                <a:solidFill>
                  <a:schemeClr val="bg1"/>
                </a:solidFill>
                <a:latin typeface="Conthrax Sb" panose="020B0707020201080204" pitchFamily="34" charset="0"/>
              </a:defRPr>
            </a:lvl5pPr>
          </a:lstStyle>
          <a:p>
            <a:pPr lvl="0"/>
            <a:r>
              <a:rPr lang="en-US"/>
              <a:t>Click to edit Master text styles</a:t>
            </a:r>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12" name="Content Placeholder 2" descr="Shape, circle&#10;&#10;Description automatically generated">
            <a:extLst>
              <a:ext uri="{FF2B5EF4-FFF2-40B4-BE49-F238E27FC236}">
                <a16:creationId xmlns:a16="http://schemas.microsoft.com/office/drawing/2014/main" id="{40CB29AF-9610-3E74-C682-1AE25ABE6C1C}"/>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2786500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656218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842579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33730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6736"/>
            <a:ext cx="5633545" cy="1650708"/>
          </a:xfrm>
        </p:spPr>
        <p:txBody>
          <a:bodyPr wrap="square">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sp>
        <p:nvSpPr>
          <p:cNvPr id="34" name="Picture Placeholder 33">
            <a:extLst>
              <a:ext uri="{FF2B5EF4-FFF2-40B4-BE49-F238E27FC236}">
                <a16:creationId xmlns:a16="http://schemas.microsoft.com/office/drawing/2014/main" id="{4E1A645B-7ACE-CCB8-1240-C63C3368A06B}"/>
              </a:ext>
            </a:extLst>
          </p:cNvPr>
          <p:cNvSpPr>
            <a:spLocks noGrp="1"/>
          </p:cNvSpPr>
          <p:nvPr>
            <p:ph type="pic" sz="quarter" idx="13"/>
          </p:nvPr>
        </p:nvSpPr>
        <p:spPr>
          <a:xfrm>
            <a:off x="7070724" y="1696736"/>
            <a:ext cx="4511676" cy="3965575"/>
          </a:xfrm>
          <a:custGeom>
            <a:avLst/>
            <a:gdLst>
              <a:gd name="connsiteX0" fmla="*/ 1461866 w 4511676"/>
              <a:gd name="connsiteY0" fmla="*/ 0 h 3965575"/>
              <a:gd name="connsiteX1" fmla="*/ 4511676 w 4511676"/>
              <a:gd name="connsiteY1" fmla="*/ 0 h 3965575"/>
              <a:gd name="connsiteX2" fmla="*/ 4511676 w 4511676"/>
              <a:gd name="connsiteY2" fmla="*/ 3965575 h 3965575"/>
              <a:gd name="connsiteX3" fmla="*/ 0 w 4511676"/>
              <a:gd name="connsiteY3" fmla="*/ 3965575 h 3965575"/>
              <a:gd name="connsiteX4" fmla="*/ 215 w 4511676"/>
              <a:gd name="connsiteY4" fmla="*/ 1508981 h 3965575"/>
              <a:gd name="connsiteX5" fmla="*/ 1351274 w 4511676"/>
              <a:gd name="connsiteY5" fmla="*/ 9218 h 39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1676" h="3965575">
                <a:moveTo>
                  <a:pt x="1461866" y="0"/>
                </a:moveTo>
                <a:lnTo>
                  <a:pt x="4511676" y="0"/>
                </a:lnTo>
                <a:lnTo>
                  <a:pt x="4511676" y="3965575"/>
                </a:lnTo>
                <a:lnTo>
                  <a:pt x="0" y="3965575"/>
                </a:lnTo>
                <a:cubicBezTo>
                  <a:pt x="72" y="3146710"/>
                  <a:pt x="143" y="2327846"/>
                  <a:pt x="215" y="1508981"/>
                </a:cubicBezTo>
                <a:cubicBezTo>
                  <a:pt x="28913" y="623172"/>
                  <a:pt x="683050" y="94593"/>
                  <a:pt x="1351274" y="9218"/>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a:t>Click icon to add picture</a:t>
            </a:r>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7070724" y="58150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8" name="Picture 17" descr="Shape, circle&#10;&#10;Description automatically generated">
            <a:extLst>
              <a:ext uri="{FF2B5EF4-FFF2-40B4-BE49-F238E27FC236}">
                <a16:creationId xmlns:a16="http://schemas.microsoft.com/office/drawing/2014/main" id="{DB5BE8D0-B46B-3F68-64D0-5E168B04B3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7" name="Subtitle 2">
            <a:extLst>
              <a:ext uri="{FF2B5EF4-FFF2-40B4-BE49-F238E27FC236}">
                <a16:creationId xmlns:a16="http://schemas.microsoft.com/office/drawing/2014/main" id="{D1486804-EBCF-E104-D0C1-FD3EAEF29994}"/>
              </a:ext>
            </a:extLst>
          </p:cNvPr>
          <p:cNvSpPr>
            <a:spLocks noGrp="1"/>
          </p:cNvSpPr>
          <p:nvPr>
            <p:ph type="subTitle" idx="19"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descr="Logo&#10;&#10;Description automatically generated">
            <a:extLst>
              <a:ext uri="{FF2B5EF4-FFF2-40B4-BE49-F238E27FC236}">
                <a16:creationId xmlns:a16="http://schemas.microsoft.com/office/drawing/2014/main" id="{C760D07F-DEC2-506A-AD3F-FA5C367626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194199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2" descr="Shape, circle&#10;&#10;Description automatically generated">
            <a:extLst>
              <a:ext uri="{FF2B5EF4-FFF2-40B4-BE49-F238E27FC236}">
                <a16:creationId xmlns:a16="http://schemas.microsoft.com/office/drawing/2014/main" id="{90BE0BC0-946B-A570-42CA-D42D7C8EDD78}"/>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492917574"/>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609600" y="1690134"/>
            <a:ext cx="10972800" cy="1650708"/>
          </a:xfrm>
        </p:spPr>
        <p:txBody>
          <a:bodyPr wrap="square">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D59C6C06-AE23-5E4F-9A17-3EC4411F23ED}" type="slidenum">
              <a:rPr lang="en-GB" smtClean="0"/>
              <a:pPr/>
              <a:t>‹#›</a:t>
            </a:fld>
            <a:endParaRPr lang="en-GB"/>
          </a:p>
        </p:txBody>
      </p:sp>
      <p:pic>
        <p:nvPicPr>
          <p:cNvPr id="15" name="Picture 14" descr="Logo&#10;&#10;Description automatically generated">
            <a:extLst>
              <a:ext uri="{FF2B5EF4-FFF2-40B4-BE49-F238E27FC236}">
                <a16:creationId xmlns:a16="http://schemas.microsoft.com/office/drawing/2014/main" id="{C27FE77A-773E-0CCD-B24A-20D9E2C0A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pic>
        <p:nvPicPr>
          <p:cNvPr id="25" name="Picture 24" descr="Shape, circle&#10;&#10;Description automatically generated">
            <a:extLst>
              <a:ext uri="{FF2B5EF4-FFF2-40B4-BE49-F238E27FC236}">
                <a16:creationId xmlns:a16="http://schemas.microsoft.com/office/drawing/2014/main" id="{0ACC422F-7972-8A04-77AB-E6C74DB8A9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30" name="Subtitle 2">
            <a:extLst>
              <a:ext uri="{FF2B5EF4-FFF2-40B4-BE49-F238E27FC236}">
                <a16:creationId xmlns:a16="http://schemas.microsoft.com/office/drawing/2014/main" id="{B917DC28-BDA2-094A-B8BB-962D0F617F39}"/>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Date Placeholder 3">
            <a:extLst>
              <a:ext uri="{FF2B5EF4-FFF2-40B4-BE49-F238E27FC236}">
                <a16:creationId xmlns:a16="http://schemas.microsoft.com/office/drawing/2014/main" id="{76B92A6A-3B42-E3A1-F0D1-26BCB47C9BFE}"/>
              </a:ext>
            </a:extLst>
          </p:cNvPr>
          <p:cNvSpPr>
            <a:spLocks noGrp="1"/>
          </p:cNvSpPr>
          <p:nvPr>
            <p:ph type="dt" sz="half" idx="10"/>
          </p:nvPr>
        </p:nvSpPr>
        <p:spPr>
          <a:xfrm>
            <a:off x="914400" y="6263126"/>
            <a:ext cx="2743200" cy="365125"/>
          </a:xfrm>
        </p:spPr>
        <p:txBody>
          <a:bodyPr/>
          <a:lstStyle>
            <a:lvl1pPr>
              <a:defRPr>
                <a:solidFill>
                  <a:schemeClr val="tx1"/>
                </a:solidFill>
              </a:defRPr>
            </a:lvl1pPr>
          </a:lstStyle>
          <a:p>
            <a:r>
              <a:rPr lang="en-US"/>
              <a:t>01/12/2021</a:t>
            </a:r>
            <a:endParaRPr lang="en-GB"/>
          </a:p>
        </p:txBody>
      </p:sp>
      <p:sp>
        <p:nvSpPr>
          <p:cNvPr id="14" name="Footer Placeholder 4">
            <a:extLst>
              <a:ext uri="{FF2B5EF4-FFF2-40B4-BE49-F238E27FC236}">
                <a16:creationId xmlns:a16="http://schemas.microsoft.com/office/drawing/2014/main" id="{91D7D915-90F3-9B53-E0D2-9C7B55CB8878}"/>
              </a:ext>
            </a:extLst>
          </p:cNvPr>
          <p:cNvSpPr>
            <a:spLocks noGrp="1"/>
          </p:cNvSpPr>
          <p:nvPr>
            <p:ph type="ftr" sz="quarter" idx="11"/>
          </p:nvPr>
        </p:nvSpPr>
        <p:spPr>
          <a:xfrm>
            <a:off x="6010603" y="6263126"/>
            <a:ext cx="2669628" cy="365125"/>
          </a:xfrm>
        </p:spPr>
        <p:txBody>
          <a:bodyPr/>
          <a:lstStyle>
            <a:lvl1pPr algn="ctr">
              <a:defRPr>
                <a:solidFill>
                  <a:schemeClr val="tx1"/>
                </a:solidFill>
              </a:defRPr>
            </a:lvl1pPr>
          </a:lstStyle>
          <a:p>
            <a:endParaRPr lang="en-GB"/>
          </a:p>
        </p:txBody>
      </p:sp>
    </p:spTree>
    <p:extLst>
      <p:ext uri="{BB962C8B-B14F-4D97-AF65-F5344CB8AC3E}">
        <p14:creationId xmlns:p14="http://schemas.microsoft.com/office/powerpoint/2010/main" val="3551394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Custom Layout">
    <p:bg>
      <p:bgPr>
        <a:solidFill>
          <a:srgbClr val="0E172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A6F618-25E7-F84C-8F27-6DDB76244471}"/>
              </a:ext>
            </a:extLst>
          </p:cNvPr>
          <p:cNvSpPr>
            <a:spLocks noGrp="1"/>
          </p:cNvSpPr>
          <p:nvPr>
            <p:ph type="sldNum" sz="quarter" idx="12"/>
          </p:nvPr>
        </p:nvSpPr>
        <p:spPr>
          <a:xfrm>
            <a:off x="11033234" y="6263126"/>
            <a:ext cx="549166" cy="365125"/>
          </a:xfrm>
        </p:spPr>
        <p:txBody>
          <a:bodyPr/>
          <a:lstStyle>
            <a:lvl1pPr>
              <a:defRPr sz="1100" b="1">
                <a:solidFill>
                  <a:schemeClr val="bg1"/>
                </a:solidFill>
              </a:defRPr>
            </a:lvl1pPr>
          </a:lstStyle>
          <a:p>
            <a:fld id="{D59C6C06-AE23-5E4F-9A17-3EC4411F23ED}" type="slidenum">
              <a:rPr lang="en-GB" smtClean="0"/>
              <a:pPr/>
              <a:t>‹#›</a:t>
            </a:fld>
            <a:endParaRPr lang="en-GB"/>
          </a:p>
        </p:txBody>
      </p:sp>
      <p:pic>
        <p:nvPicPr>
          <p:cNvPr id="11" name="Picture 10" descr="Logo&#10;&#10;Description automatically generated">
            <a:extLst>
              <a:ext uri="{FF2B5EF4-FFF2-40B4-BE49-F238E27FC236}">
                <a16:creationId xmlns:a16="http://schemas.microsoft.com/office/drawing/2014/main" id="{510AB182-0021-2C74-7DCB-9065B3AD4D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
        <p:nvSpPr>
          <p:cNvPr id="12" name="Title 10">
            <a:extLst>
              <a:ext uri="{FF2B5EF4-FFF2-40B4-BE49-F238E27FC236}">
                <a16:creationId xmlns:a16="http://schemas.microsoft.com/office/drawing/2014/main" id="{92B9806B-DA07-7212-9F1A-6E37C01E60CD}"/>
              </a:ext>
            </a:extLst>
          </p:cNvPr>
          <p:cNvSpPr>
            <a:spLocks noGrp="1"/>
          </p:cNvSpPr>
          <p:nvPr>
            <p:ph type="title" hasCustomPrompt="1"/>
          </p:nvPr>
        </p:nvSpPr>
        <p:spPr>
          <a:xfrm>
            <a:off x="609600" y="527941"/>
            <a:ext cx="10972800" cy="550527"/>
          </a:xfrm>
        </p:spPr>
        <p:txBody>
          <a:bodyPr/>
          <a:lstStyle>
            <a:lvl1pPr>
              <a:defRPr>
                <a:solidFill>
                  <a:schemeClr val="bg1"/>
                </a:solidFill>
              </a:defRPr>
            </a:lvl1pPr>
          </a:lstStyle>
          <a:p>
            <a:r>
              <a:rPr lang="en-US"/>
              <a:t>CLICK TO EDIT TITLE</a:t>
            </a:r>
            <a:endParaRPr lang="en-VN"/>
          </a:p>
        </p:txBody>
      </p:sp>
      <p:sp>
        <p:nvSpPr>
          <p:cNvPr id="13" name="Subtitle 2">
            <a:extLst>
              <a:ext uri="{FF2B5EF4-FFF2-40B4-BE49-F238E27FC236}">
                <a16:creationId xmlns:a16="http://schemas.microsoft.com/office/drawing/2014/main" id="{78468F1E-0D20-BD19-A0AB-CFECC5251ADB}"/>
              </a:ext>
            </a:extLst>
          </p:cNvPr>
          <p:cNvSpPr>
            <a:spLocks noGrp="1"/>
          </p:cNvSpPr>
          <p:nvPr>
            <p:ph type="subTitle" idx="13"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Content Placeholder 2" descr="Shape, circle&#10;&#10;Description automatically generated">
            <a:extLst>
              <a:ext uri="{FF2B5EF4-FFF2-40B4-BE49-F238E27FC236}">
                <a16:creationId xmlns:a16="http://schemas.microsoft.com/office/drawing/2014/main" id="{F376D6F3-F397-F25E-7DF3-DCEAFAE15174}"/>
              </a:ext>
            </a:extLst>
          </p:cNvPr>
          <p:cNvPicPr>
            <a:picLocks noChangeAspect="1"/>
          </p:cNvPicPr>
          <p:nvPr userDrawn="1"/>
        </p:nvPicPr>
        <p:blipFill>
          <a:blip r:embed="rId3"/>
          <a:stretch>
            <a:fillRect/>
          </a:stretch>
        </p:blipFill>
        <p:spPr>
          <a:xfrm>
            <a:off x="0" y="0"/>
            <a:ext cx="1132485" cy="1133618"/>
          </a:xfrm>
          <a:prstGeom prst="rect">
            <a:avLst/>
          </a:prstGeom>
        </p:spPr>
      </p:pic>
    </p:spTree>
    <p:extLst>
      <p:ext uri="{BB962C8B-B14F-4D97-AF65-F5344CB8AC3E}">
        <p14:creationId xmlns:p14="http://schemas.microsoft.com/office/powerpoint/2010/main" val="13035241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675-1DB7-98D0-F625-0346B0E66D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760A81-1F45-CD54-D17F-783A850FE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7973D6-5B64-C3A9-9075-C1D95B17B8F9}"/>
              </a:ext>
            </a:extLst>
          </p:cNvPr>
          <p:cNvSpPr>
            <a:spLocks noGrp="1"/>
          </p:cNvSpPr>
          <p:nvPr>
            <p:ph type="dt" sz="half" idx="10"/>
          </p:nvPr>
        </p:nvSpPr>
        <p:spPr/>
        <p:txBody>
          <a:bodyPr/>
          <a:lstStyle/>
          <a:p>
            <a:fld id="{B8716AF7-B455-4D1E-A80D-2CE9980F335B}" type="datetimeFigureOut">
              <a:rPr lang="en-US" smtClean="0"/>
              <a:t>4/8/2026</a:t>
            </a:fld>
            <a:endParaRPr lang="en-US"/>
          </a:p>
        </p:txBody>
      </p:sp>
      <p:sp>
        <p:nvSpPr>
          <p:cNvPr id="5" name="Footer Placeholder 4">
            <a:extLst>
              <a:ext uri="{FF2B5EF4-FFF2-40B4-BE49-F238E27FC236}">
                <a16:creationId xmlns:a16="http://schemas.microsoft.com/office/drawing/2014/main" id="{37F228CF-7197-68CE-E2B7-26277FC66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7A5E69-D66D-AB58-1874-D5176CD4B18F}"/>
              </a:ext>
            </a:extLst>
          </p:cNvPr>
          <p:cNvSpPr>
            <a:spLocks noGrp="1"/>
          </p:cNvSpPr>
          <p:nvPr>
            <p:ph type="sldNum" sz="quarter" idx="12"/>
          </p:nvPr>
        </p:nvSpPr>
        <p:spPr/>
        <p:txBody>
          <a:bodyPr/>
          <a:lstStyle/>
          <a:p>
            <a:fld id="{123F3EE8-FDFE-46A7-908C-10524DA575DE}" type="slidenum">
              <a:rPr lang="en-US" smtClean="0"/>
              <a:t>‹#›</a:t>
            </a:fld>
            <a:endParaRPr lang="en-US"/>
          </a:p>
        </p:txBody>
      </p:sp>
    </p:spTree>
    <p:extLst>
      <p:ext uri="{BB962C8B-B14F-4D97-AF65-F5344CB8AC3E}">
        <p14:creationId xmlns:p14="http://schemas.microsoft.com/office/powerpoint/2010/main" val="3429635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041BD0FD-AF22-DC4A-B9FA-48B667EEDEAE}"/>
              </a:ext>
            </a:extLst>
          </p:cNvPr>
          <p:cNvPicPr>
            <a:picLocks noChangeAspect="1"/>
          </p:cNvPicPr>
          <p:nvPr userDrawn="1"/>
        </p:nvPicPr>
        <p:blipFill>
          <a:blip r:embed="rId3"/>
          <a:srcRect/>
          <a:stretch/>
        </p:blipFill>
        <p:spPr>
          <a:xfrm>
            <a:off x="664202" y="5382569"/>
            <a:ext cx="2291676" cy="1143324"/>
          </a:xfrm>
          <a:prstGeom prst="rect">
            <a:avLst/>
          </a:prstGeom>
        </p:spPr>
      </p:pic>
    </p:spTree>
    <p:extLst>
      <p:ext uri="{BB962C8B-B14F-4D97-AF65-F5344CB8AC3E}">
        <p14:creationId xmlns:p14="http://schemas.microsoft.com/office/powerpoint/2010/main" val="304611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F88BD8-569A-1942-B91E-E010EB464F09}"/>
              </a:ext>
            </a:extLst>
          </p:cNvPr>
          <p:cNvSpPr>
            <a:spLocks noGrp="1"/>
          </p:cNvSpPr>
          <p:nvPr>
            <p:ph type="body" sz="half" idx="2"/>
          </p:nvPr>
        </p:nvSpPr>
        <p:spPr>
          <a:xfrm>
            <a:off x="609600" y="1690134"/>
            <a:ext cx="3932237" cy="313932"/>
          </a:xfrm>
        </p:spPr>
        <p:txBody>
          <a:bodyPr>
            <a:spAutoFit/>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11">
            <a:extLst>
              <a:ext uri="{FF2B5EF4-FFF2-40B4-BE49-F238E27FC236}">
                <a16:creationId xmlns:a16="http://schemas.microsoft.com/office/drawing/2014/main" id="{3059DDD3-7AAD-484C-9D10-DFAAA4B12FCD}"/>
              </a:ext>
            </a:extLst>
          </p:cNvPr>
          <p:cNvSpPr>
            <a:spLocks noGrp="1"/>
          </p:cNvSpPr>
          <p:nvPr>
            <p:ph sz="quarter" idx="18" hasCustomPrompt="1"/>
          </p:nvPr>
        </p:nvSpPr>
        <p:spPr>
          <a:xfrm>
            <a:off x="5411786" y="5890273"/>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8" name="Slide Number Placeholder 5">
            <a:extLst>
              <a:ext uri="{FF2B5EF4-FFF2-40B4-BE49-F238E27FC236}">
                <a16:creationId xmlns:a16="http://schemas.microsoft.com/office/drawing/2014/main" id="{BB281BE2-105A-FC45-BABA-0E6357800331}"/>
              </a:ext>
            </a:extLst>
          </p:cNvPr>
          <p:cNvSpPr>
            <a:spLocks noGrp="1"/>
          </p:cNvSpPr>
          <p:nvPr>
            <p:ph type="sldNum" sz="quarter" idx="12"/>
          </p:nvPr>
        </p:nvSpPr>
        <p:spPr>
          <a:xfrm>
            <a:off x="11033234" y="6263126"/>
            <a:ext cx="549166" cy="365125"/>
          </a:xfrm>
        </p:spPr>
        <p:txBody>
          <a:bodyPr/>
          <a:lstStyle>
            <a:lvl1pPr>
              <a:defRPr sz="1100" b="1">
                <a:solidFill>
                  <a:schemeClr val="tx1">
                    <a:lumMod val="50000"/>
                    <a:lumOff val="50000"/>
                  </a:schemeClr>
                </a:solidFill>
              </a:defRPr>
            </a:lvl1pPr>
          </a:lstStyle>
          <a:p>
            <a:fld id="{FEA5DA3C-575A-CF42-BD85-E3A94EE6EC19}" type="slidenum">
              <a:rPr lang="en-GB" smtClean="0"/>
              <a:pPr/>
              <a:t>‹#›</a:t>
            </a:fld>
            <a:endParaRPr lang="en-GB" dirty="0"/>
          </a:p>
        </p:txBody>
      </p:sp>
      <p:sp>
        <p:nvSpPr>
          <p:cNvPr id="26" name="Picture Placeholder 25">
            <a:extLst>
              <a:ext uri="{FF2B5EF4-FFF2-40B4-BE49-F238E27FC236}">
                <a16:creationId xmlns:a16="http://schemas.microsoft.com/office/drawing/2014/main" id="{64F80DAD-A2EC-C95A-67BE-C3490E92E4C2}"/>
              </a:ext>
            </a:extLst>
          </p:cNvPr>
          <p:cNvSpPr>
            <a:spLocks noGrp="1"/>
          </p:cNvSpPr>
          <p:nvPr>
            <p:ph type="pic" sz="quarter" idx="13"/>
          </p:nvPr>
        </p:nvSpPr>
        <p:spPr>
          <a:xfrm>
            <a:off x="5411786" y="1693265"/>
            <a:ext cx="6170614" cy="4041090"/>
          </a:xfrm>
          <a:custGeom>
            <a:avLst/>
            <a:gdLst>
              <a:gd name="connsiteX0" fmla="*/ 1470637 w 6170614"/>
              <a:gd name="connsiteY0" fmla="*/ 0 h 4041090"/>
              <a:gd name="connsiteX1" fmla="*/ 3709443 w 6170614"/>
              <a:gd name="connsiteY1" fmla="*/ 0 h 4041090"/>
              <a:gd name="connsiteX2" fmla="*/ 4303488 w 6170614"/>
              <a:gd name="connsiteY2" fmla="*/ 318 h 4041090"/>
              <a:gd name="connsiteX3" fmla="*/ 4303488 w 6170614"/>
              <a:gd name="connsiteY3" fmla="*/ 0 h 4041090"/>
              <a:gd name="connsiteX4" fmla="*/ 6170614 w 6170614"/>
              <a:gd name="connsiteY4" fmla="*/ 0 h 4041090"/>
              <a:gd name="connsiteX5" fmla="*/ 6170614 w 6170614"/>
              <a:gd name="connsiteY5" fmla="*/ 3119770 h 4041090"/>
              <a:gd name="connsiteX6" fmla="*/ 6170614 w 6170614"/>
              <a:gd name="connsiteY6" fmla="*/ 4041090 h 4041090"/>
              <a:gd name="connsiteX7" fmla="*/ 4303488 w 6170614"/>
              <a:gd name="connsiteY7" fmla="*/ 4041090 h 4041090"/>
              <a:gd name="connsiteX8" fmla="*/ 0 w 6170614"/>
              <a:gd name="connsiteY8" fmla="*/ 4041090 h 4041090"/>
              <a:gd name="connsiteX9" fmla="*/ 0 w 6170614"/>
              <a:gd name="connsiteY9" fmla="*/ 3966306 h 4041090"/>
              <a:gd name="connsiteX10" fmla="*/ 0 w 6170614"/>
              <a:gd name="connsiteY10" fmla="*/ 3119770 h 4041090"/>
              <a:gd name="connsiteX11" fmla="*/ 74 w 6170614"/>
              <a:gd name="connsiteY11" fmla="*/ 3119770 h 4041090"/>
              <a:gd name="connsiteX12" fmla="*/ 215 w 6170614"/>
              <a:gd name="connsiteY12" fmla="*/ 1509712 h 4041090"/>
              <a:gd name="connsiteX13" fmla="*/ 1351274 w 6170614"/>
              <a:gd name="connsiteY13" fmla="*/ 9949 h 4041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614" h="4041090">
                <a:moveTo>
                  <a:pt x="1470637" y="0"/>
                </a:moveTo>
                <a:lnTo>
                  <a:pt x="3709443" y="0"/>
                </a:lnTo>
                <a:lnTo>
                  <a:pt x="4303488" y="318"/>
                </a:lnTo>
                <a:lnTo>
                  <a:pt x="4303488" y="0"/>
                </a:lnTo>
                <a:lnTo>
                  <a:pt x="6170614" y="0"/>
                </a:lnTo>
                <a:lnTo>
                  <a:pt x="6170614" y="3119770"/>
                </a:lnTo>
                <a:lnTo>
                  <a:pt x="6170614" y="4041090"/>
                </a:lnTo>
                <a:lnTo>
                  <a:pt x="4303488" y="4041090"/>
                </a:lnTo>
                <a:lnTo>
                  <a:pt x="0" y="4041090"/>
                </a:lnTo>
                <a:lnTo>
                  <a:pt x="0" y="3966306"/>
                </a:lnTo>
                <a:lnTo>
                  <a:pt x="0" y="3119770"/>
                </a:lnTo>
                <a:lnTo>
                  <a:pt x="74" y="3119770"/>
                </a:lnTo>
                <a:lnTo>
                  <a:pt x="215" y="1509712"/>
                </a:lnTo>
                <a:cubicBezTo>
                  <a:pt x="28913" y="623903"/>
                  <a:pt x="683050" y="95324"/>
                  <a:pt x="1351274" y="9949"/>
                </a:cubicBezTo>
                <a:close/>
              </a:path>
            </a:pathLst>
          </a:custGeom>
          <a:effectLst>
            <a:outerShdw blurRad="254000" dist="165100" dir="2700000" algn="tl" rotWithShape="0">
              <a:prstClr val="black">
                <a:alpha val="20000"/>
              </a:prstClr>
            </a:outerShdw>
          </a:effectLst>
        </p:spPr>
        <p:txBody>
          <a:bodyPr wrap="square">
            <a:noAutofit/>
          </a:bodyPr>
          <a:lstStyle>
            <a:lvl1pPr>
              <a:defRPr>
                <a:solidFill>
                  <a:srgbClr val="031530"/>
                </a:solidFill>
              </a:defRPr>
            </a:lvl1pPr>
          </a:lstStyle>
          <a:p>
            <a:r>
              <a:rPr lang="en-US" dirty="0"/>
              <a:t>Click icon to add picture</a:t>
            </a:r>
            <a:endParaRPr lang="en-GB" dirty="0"/>
          </a:p>
        </p:txBody>
      </p:sp>
      <p:pic>
        <p:nvPicPr>
          <p:cNvPr id="14" name="Picture 13" descr="Shape, circle&#10;&#10;Description automatically generated">
            <a:extLst>
              <a:ext uri="{FF2B5EF4-FFF2-40B4-BE49-F238E27FC236}">
                <a16:creationId xmlns:a16="http://schemas.microsoft.com/office/drawing/2014/main" id="{AA689A9D-B97D-E5CE-CA1F-CE5B6F2E8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58465" cy="1133618"/>
          </a:xfrm>
          <a:prstGeom prst="rect">
            <a:avLst/>
          </a:prstGeom>
        </p:spPr>
      </p:pic>
      <p:sp>
        <p:nvSpPr>
          <p:cNvPr id="27" name="Title 10">
            <a:extLst>
              <a:ext uri="{FF2B5EF4-FFF2-40B4-BE49-F238E27FC236}">
                <a16:creationId xmlns:a16="http://schemas.microsoft.com/office/drawing/2014/main" id="{8EFA1087-255D-56EE-4F1E-F7F40E519EB1}"/>
              </a:ext>
            </a:extLst>
          </p:cNvPr>
          <p:cNvSpPr>
            <a:spLocks noGrp="1"/>
          </p:cNvSpPr>
          <p:nvPr>
            <p:ph type="title" hasCustomPrompt="1"/>
          </p:nvPr>
        </p:nvSpPr>
        <p:spPr>
          <a:xfrm>
            <a:off x="609600" y="527941"/>
            <a:ext cx="10972800" cy="550527"/>
          </a:xfrm>
        </p:spPr>
        <p:txBody>
          <a:bodyPr/>
          <a:lstStyle>
            <a:lvl1pPr>
              <a:defRPr>
                <a:solidFill>
                  <a:srgbClr val="0968B1"/>
                </a:solidFill>
              </a:defRPr>
            </a:lvl1pPr>
          </a:lstStyle>
          <a:p>
            <a:r>
              <a:rPr lang="en-US"/>
              <a:t>CLICK TO EDIT TITLE</a:t>
            </a:r>
            <a:endParaRPr lang="en-VN"/>
          </a:p>
        </p:txBody>
      </p:sp>
      <p:sp>
        <p:nvSpPr>
          <p:cNvPr id="28" name="Subtitle 2">
            <a:extLst>
              <a:ext uri="{FF2B5EF4-FFF2-40B4-BE49-F238E27FC236}">
                <a16:creationId xmlns:a16="http://schemas.microsoft.com/office/drawing/2014/main" id="{DFE3BABB-279C-4C47-2EE7-AD12D9AA5B48}"/>
              </a:ext>
            </a:extLst>
          </p:cNvPr>
          <p:cNvSpPr>
            <a:spLocks noGrp="1"/>
          </p:cNvSpPr>
          <p:nvPr>
            <p:ph type="subTitle" idx="22" hasCustomPrompt="1"/>
          </p:nvPr>
        </p:nvSpPr>
        <p:spPr>
          <a:xfrm>
            <a:off x="609600" y="1022037"/>
            <a:ext cx="10972800" cy="369332"/>
          </a:xfrm>
        </p:spPr>
        <p:txBody>
          <a:bodyPr anchor="t">
            <a:spAutoFit/>
          </a:bodyPr>
          <a:lstStyle>
            <a:lvl1pPr marL="0" indent="0" algn="l">
              <a:buNone/>
              <a:defRPr sz="2000" b="1" i="0">
                <a:solidFill>
                  <a:schemeClr val="accent2"/>
                </a:solidFill>
                <a:latin typeface="Gotham" pitchFamily="50" charset="0"/>
                <a:cs typeface="Gotham"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9" descr="Logo&#10;&#10;Description automatically generated">
            <a:extLst>
              <a:ext uri="{FF2B5EF4-FFF2-40B4-BE49-F238E27FC236}">
                <a16:creationId xmlns:a16="http://schemas.microsoft.com/office/drawing/2014/main" id="{02C9D087-693E-321B-63BB-29791BF8E8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657" y="6102788"/>
            <a:ext cx="685800" cy="685800"/>
          </a:xfrm>
          <a:prstGeom prst="rect">
            <a:avLst/>
          </a:prstGeom>
        </p:spPr>
      </p:pic>
    </p:spTree>
    <p:extLst>
      <p:ext uri="{BB962C8B-B14F-4D97-AF65-F5344CB8AC3E}">
        <p14:creationId xmlns:p14="http://schemas.microsoft.com/office/powerpoint/2010/main" val="223503047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19A96-636A-5E48-B24C-0625A8EB49EB}"/>
              </a:ext>
            </a:extLst>
          </p:cNvPr>
          <p:cNvPicPr>
            <a:picLocks noChangeAspect="1"/>
          </p:cNvPicPr>
          <p:nvPr userDrawn="1"/>
        </p:nvPicPr>
        <p:blipFill>
          <a:blip r:embed="rId3"/>
          <a:srcRect/>
          <a:stretch/>
        </p:blipFill>
        <p:spPr>
          <a:xfrm>
            <a:off x="620545" y="5317078"/>
            <a:ext cx="2322122" cy="1180520"/>
          </a:xfrm>
          <a:prstGeom prst="rect">
            <a:avLst/>
          </a:prstGeom>
        </p:spPr>
      </p:pic>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spTree>
    <p:extLst>
      <p:ext uri="{BB962C8B-B14F-4D97-AF65-F5344CB8AC3E}">
        <p14:creationId xmlns:p14="http://schemas.microsoft.com/office/powerpoint/2010/main" val="2236627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BFE1FA-D29B-6E40-AFA0-6F9E061E597C}"/>
              </a:ext>
            </a:extLst>
          </p:cNvPr>
          <p:cNvSpPr>
            <a:spLocks noGrp="1"/>
          </p:cNvSpPr>
          <p:nvPr>
            <p:ph type="ctrTitle" hasCustomPrompt="1"/>
          </p:nvPr>
        </p:nvSpPr>
        <p:spPr>
          <a:xfrm>
            <a:off x="831925" y="1615872"/>
            <a:ext cx="5264075" cy="1754326"/>
          </a:xfrm>
        </p:spPr>
        <p:txBody>
          <a:bodyPr wrap="square" anchor="b">
            <a:spAutoFit/>
          </a:bodyPr>
          <a:lstStyle>
            <a:lvl1pPr algn="l">
              <a:defRPr sz="4000">
                <a:solidFill>
                  <a:schemeClr val="bg1"/>
                </a:solidFill>
                <a:latin typeface="CONTHRAX HEAVY" panose="020B0907020201080204" pitchFamily="34" charset="0"/>
              </a:defRPr>
            </a:lvl1pPr>
          </a:lstStyle>
          <a:p>
            <a:r>
              <a:rPr lang="en-US"/>
              <a:t>CLICK TO EDIT MASTER TITLE STYLE</a:t>
            </a:r>
            <a:endParaRPr lang="en-GB"/>
          </a:p>
        </p:txBody>
      </p:sp>
      <p:sp>
        <p:nvSpPr>
          <p:cNvPr id="4" name="Subtitle 2">
            <a:extLst>
              <a:ext uri="{FF2B5EF4-FFF2-40B4-BE49-F238E27FC236}">
                <a16:creationId xmlns:a16="http://schemas.microsoft.com/office/drawing/2014/main" id="{641B987D-C373-694A-891D-379081EF46D7}"/>
              </a:ext>
            </a:extLst>
          </p:cNvPr>
          <p:cNvSpPr>
            <a:spLocks noGrp="1"/>
          </p:cNvSpPr>
          <p:nvPr>
            <p:ph type="subTitle" idx="1"/>
          </p:nvPr>
        </p:nvSpPr>
        <p:spPr>
          <a:xfrm>
            <a:off x="831925" y="3724729"/>
            <a:ext cx="5264075" cy="369332"/>
          </a:xfrm>
        </p:spPr>
        <p:txBody>
          <a:bodyPr wrap="square" anchor="t">
            <a:spAutoFit/>
          </a:bodyPr>
          <a:lstStyle>
            <a:lvl1pPr marL="0" indent="0" algn="l">
              <a:buNone/>
              <a:defRPr sz="2000" b="0" i="0">
                <a:solidFill>
                  <a:schemeClr val="bg1"/>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21239518-E82F-D54F-AD9A-A645C1EC4BED}"/>
              </a:ext>
            </a:extLst>
          </p:cNvPr>
          <p:cNvCxnSpPr>
            <a:cxnSpLocks/>
          </p:cNvCxnSpPr>
          <p:nvPr userDrawn="1"/>
        </p:nvCxnSpPr>
        <p:spPr>
          <a:xfrm>
            <a:off x="831925" y="3513074"/>
            <a:ext cx="5264075" cy="0"/>
          </a:xfrm>
          <a:prstGeom prst="line">
            <a:avLst/>
          </a:prstGeom>
          <a:ln w="22225">
            <a:solidFill>
              <a:schemeClr val="bg1"/>
            </a:solidFill>
          </a:ln>
        </p:spPr>
        <p:style>
          <a:lnRef idx="2">
            <a:schemeClr val="accent6"/>
          </a:lnRef>
          <a:fillRef idx="0">
            <a:schemeClr val="accent6"/>
          </a:fillRef>
          <a:effectRef idx="1">
            <a:schemeClr val="accent6"/>
          </a:effectRef>
          <a:fontRef idx="minor">
            <a:schemeClr val="tx1"/>
          </a:fontRef>
        </p:style>
      </p:cxnSp>
      <p:sp>
        <p:nvSpPr>
          <p:cNvPr id="8" name="Rectangle 7">
            <a:extLst>
              <a:ext uri="{FF2B5EF4-FFF2-40B4-BE49-F238E27FC236}">
                <a16:creationId xmlns:a16="http://schemas.microsoft.com/office/drawing/2014/main" id="{F48AFDAC-F377-C946-B76E-B8EFA672E96A}"/>
              </a:ext>
            </a:extLst>
          </p:cNvPr>
          <p:cNvSpPr/>
          <p:nvPr userDrawn="1"/>
        </p:nvSpPr>
        <p:spPr>
          <a:xfrm>
            <a:off x="821986" y="4513003"/>
            <a:ext cx="1513490" cy="298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9">
            <a:extLst>
              <a:ext uri="{FF2B5EF4-FFF2-40B4-BE49-F238E27FC236}">
                <a16:creationId xmlns:a16="http://schemas.microsoft.com/office/drawing/2014/main" id="{9D0D107F-9BBA-E04E-B6C6-ABD5A8EA623E}"/>
              </a:ext>
            </a:extLst>
          </p:cNvPr>
          <p:cNvSpPr>
            <a:spLocks noGrp="1"/>
          </p:cNvSpPr>
          <p:nvPr>
            <p:ph type="body" sz="quarter" idx="13" hasCustomPrompt="1"/>
          </p:nvPr>
        </p:nvSpPr>
        <p:spPr>
          <a:xfrm>
            <a:off x="831925" y="4513004"/>
            <a:ext cx="1513490" cy="298423"/>
          </a:xfrm>
        </p:spPr>
        <p:txBody>
          <a:bodyPr anchor="ctr">
            <a:normAutofit/>
          </a:bodyPr>
          <a:lstStyle>
            <a:lvl1pPr marL="0" indent="0">
              <a:buNone/>
              <a:defRPr sz="1800">
                <a:solidFill>
                  <a:schemeClr val="bg1"/>
                </a:solidFill>
              </a:defRPr>
            </a:lvl1pPr>
          </a:lstStyle>
          <a:p>
            <a:pPr lvl="0"/>
            <a:r>
              <a:rPr lang="en-US"/>
              <a:t>Date</a:t>
            </a:r>
            <a:endParaRPr lang="en-GB"/>
          </a:p>
        </p:txBody>
      </p:sp>
      <p:pic>
        <p:nvPicPr>
          <p:cNvPr id="10" name="Picture 9">
            <a:extLst>
              <a:ext uri="{FF2B5EF4-FFF2-40B4-BE49-F238E27FC236}">
                <a16:creationId xmlns:a16="http://schemas.microsoft.com/office/drawing/2014/main" id="{EA46A373-6FA9-E246-84D6-440A18D9212F}"/>
              </a:ext>
            </a:extLst>
          </p:cNvPr>
          <p:cNvPicPr>
            <a:picLocks noChangeAspect="1"/>
          </p:cNvPicPr>
          <p:nvPr userDrawn="1"/>
        </p:nvPicPr>
        <p:blipFill>
          <a:blip r:embed="rId3"/>
          <a:srcRect/>
          <a:stretch/>
        </p:blipFill>
        <p:spPr>
          <a:xfrm>
            <a:off x="660203" y="5382569"/>
            <a:ext cx="2345974" cy="1143324"/>
          </a:xfrm>
          <a:prstGeom prst="rect">
            <a:avLst/>
          </a:prstGeom>
        </p:spPr>
      </p:pic>
    </p:spTree>
    <p:extLst>
      <p:ext uri="{BB962C8B-B14F-4D97-AF65-F5344CB8AC3E}">
        <p14:creationId xmlns:p14="http://schemas.microsoft.com/office/powerpoint/2010/main" val="105991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864243" y="2948869"/>
            <a:ext cx="8630830" cy="480131"/>
          </a:xfrm>
        </p:spPr>
        <p:txBody>
          <a:bodyPr wrap="square" anchor="b">
            <a:spAutoFit/>
          </a:bodyPr>
          <a:lstStyle>
            <a:lvl1pPr algn="l">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864243" y="3783531"/>
            <a:ext cx="8630830" cy="313932"/>
          </a:xfrm>
        </p:spPr>
        <p:txBody>
          <a:bodyPr wrap="square" anchor="t">
            <a:spAutoFit/>
          </a:bodyPr>
          <a:lstStyle>
            <a:lvl1pPr marL="0" indent="0" algn="l">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864243"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512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E9E9D03-51E4-0441-8F0E-996361252063}"/>
              </a:ext>
            </a:extLst>
          </p:cNvPr>
          <p:cNvSpPr>
            <a:spLocks noGrp="1"/>
          </p:cNvSpPr>
          <p:nvPr>
            <p:ph type="ctrTitle" hasCustomPrompt="1"/>
          </p:nvPr>
        </p:nvSpPr>
        <p:spPr>
          <a:xfrm>
            <a:off x="2982410" y="2948869"/>
            <a:ext cx="8630830" cy="480131"/>
          </a:xfrm>
        </p:spPr>
        <p:txBody>
          <a:bodyPr wrap="square" anchor="b">
            <a:spAutoFit/>
          </a:bodyPr>
          <a:lstStyle>
            <a:lvl1pPr algn="r">
              <a:defRPr sz="2800">
                <a:solidFill>
                  <a:schemeClr val="bg1"/>
                </a:solidFill>
                <a:latin typeface="CONTHRAX HEAVY" panose="020B0907020201080204" pitchFamily="34" charset="0"/>
              </a:defRPr>
            </a:lvl1pPr>
          </a:lstStyle>
          <a:p>
            <a:r>
              <a:rPr lang="en-US"/>
              <a:t>CHAPTER DIVIDER</a:t>
            </a:r>
            <a:endParaRPr lang="en-GB"/>
          </a:p>
        </p:txBody>
      </p:sp>
      <p:sp>
        <p:nvSpPr>
          <p:cNvPr id="4" name="Subtitle 2">
            <a:extLst>
              <a:ext uri="{FF2B5EF4-FFF2-40B4-BE49-F238E27FC236}">
                <a16:creationId xmlns:a16="http://schemas.microsoft.com/office/drawing/2014/main" id="{BC18B265-9B92-D848-ACCE-89900A062AB8}"/>
              </a:ext>
            </a:extLst>
          </p:cNvPr>
          <p:cNvSpPr>
            <a:spLocks noGrp="1"/>
          </p:cNvSpPr>
          <p:nvPr>
            <p:ph type="subTitle" idx="1"/>
          </p:nvPr>
        </p:nvSpPr>
        <p:spPr>
          <a:xfrm>
            <a:off x="2982410" y="3783531"/>
            <a:ext cx="8630830" cy="313932"/>
          </a:xfrm>
        </p:spPr>
        <p:txBody>
          <a:bodyPr wrap="square" anchor="t">
            <a:spAutoFit/>
          </a:bodyPr>
          <a:lstStyle>
            <a:lvl1pPr marL="0" indent="0" algn="r">
              <a:buNone/>
              <a:defRPr sz="1600" b="0" i="0">
                <a:solidFill>
                  <a:schemeClr val="accent2"/>
                </a:solidFill>
                <a:latin typeface="GOTHAM-MEDIUM" panose="0200050405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5" name="Straight Connector 4">
            <a:extLst>
              <a:ext uri="{FF2B5EF4-FFF2-40B4-BE49-F238E27FC236}">
                <a16:creationId xmlns:a16="http://schemas.microsoft.com/office/drawing/2014/main" id="{A535C82D-F63E-7F44-8023-805C363361C1}"/>
              </a:ext>
            </a:extLst>
          </p:cNvPr>
          <p:cNvCxnSpPr>
            <a:cxnSpLocks/>
          </p:cNvCxnSpPr>
          <p:nvPr userDrawn="1"/>
        </p:nvCxnSpPr>
        <p:spPr>
          <a:xfrm>
            <a:off x="2982410" y="3571876"/>
            <a:ext cx="8630830" cy="0"/>
          </a:xfrm>
          <a:prstGeom prst="line">
            <a:avLst/>
          </a:prstGeom>
          <a:ln w="22225">
            <a:solidFill>
              <a:srgbClr val="0968B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329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10515600" cy="1650708"/>
          </a:xfrm>
        </p:spPr>
        <p:txBody>
          <a:bodyPr>
            <a:sp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sp>
        <p:nvSpPr>
          <p:cNvPr id="11" name="Title 10">
            <a:extLst>
              <a:ext uri="{FF2B5EF4-FFF2-40B4-BE49-F238E27FC236}">
                <a16:creationId xmlns:a16="http://schemas.microsoft.com/office/drawing/2014/main" id="{C18C0B4F-84D4-F34D-977E-B39713D39D22}"/>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sp>
        <p:nvSpPr>
          <p:cNvPr id="9" name="Date Placeholder 3">
            <a:extLst>
              <a:ext uri="{FF2B5EF4-FFF2-40B4-BE49-F238E27FC236}">
                <a16:creationId xmlns:a16="http://schemas.microsoft.com/office/drawing/2014/main" id="{DA5C9681-F1BD-ED4C-A26B-940294CBDA42}"/>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10" name="Footer Placeholder 4">
            <a:extLst>
              <a:ext uri="{FF2B5EF4-FFF2-40B4-BE49-F238E27FC236}">
                <a16:creationId xmlns:a16="http://schemas.microsoft.com/office/drawing/2014/main" id="{3EDFD5CA-C1A0-614C-BA18-36A49E5E030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12" name="Slide Number Placeholder 5">
            <a:extLst>
              <a:ext uri="{FF2B5EF4-FFF2-40B4-BE49-F238E27FC236}">
                <a16:creationId xmlns:a16="http://schemas.microsoft.com/office/drawing/2014/main" id="{F3305838-1B13-B24D-95DC-B530272861BD}"/>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14" name="Picture 13" descr="Logo&#10;&#10;Description automatically generated">
            <a:extLst>
              <a:ext uri="{FF2B5EF4-FFF2-40B4-BE49-F238E27FC236}">
                <a16:creationId xmlns:a16="http://schemas.microsoft.com/office/drawing/2014/main" id="{8F765C1E-0480-594A-8EF0-F0E3A6A2FC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Tree>
    <p:extLst>
      <p:ext uri="{BB962C8B-B14F-4D97-AF65-F5344CB8AC3E}">
        <p14:creationId xmlns:p14="http://schemas.microsoft.com/office/powerpoint/2010/main" val="66222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03FA20-8E70-6142-9A06-D80F7B34A7C5}"/>
              </a:ext>
            </a:extLst>
          </p:cNvPr>
          <p:cNvSpPr>
            <a:spLocks noGrp="1"/>
          </p:cNvSpPr>
          <p:nvPr>
            <p:ph idx="1"/>
          </p:nvPr>
        </p:nvSpPr>
        <p:spPr>
          <a:xfrm>
            <a:off x="838200" y="1607836"/>
            <a:ext cx="5404945" cy="1650708"/>
          </a:xfrm>
        </p:spPr>
        <p:txBody>
          <a:bodyPr>
            <a:spAutoFit/>
          </a:bodyPr>
          <a:lstStyle>
            <a:lvl1pPr>
              <a:defRPr sz="2400">
                <a:solidFill>
                  <a:srgbClr val="031530"/>
                </a:solidFill>
              </a:defRPr>
            </a:lvl1pPr>
            <a:lvl2pPr>
              <a:defRPr sz="2000">
                <a:solidFill>
                  <a:srgbClr val="031530"/>
                </a:solidFill>
              </a:defRPr>
            </a:lvl2pPr>
            <a:lvl3pPr>
              <a:defRPr sz="1800">
                <a:solidFill>
                  <a:srgbClr val="031530"/>
                </a:solidFill>
              </a:defRPr>
            </a:lvl3pPr>
            <a:lvl4pPr>
              <a:defRPr sz="1600">
                <a:solidFill>
                  <a:srgbClr val="031530"/>
                </a:solidFill>
              </a:defRPr>
            </a:lvl4pPr>
            <a:lvl5pPr>
              <a:defRPr sz="1600">
                <a:solidFill>
                  <a:srgbClr val="03153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270B6-0AFD-5E4A-BB1E-ECADAC8F3FC3}"/>
              </a:ext>
            </a:extLst>
          </p:cNvPr>
          <p:cNvSpPr>
            <a:spLocks noGrp="1"/>
          </p:cNvSpPr>
          <p:nvPr>
            <p:ph type="dt" sz="half" idx="10"/>
          </p:nvPr>
        </p:nvSpPr>
        <p:spPr>
          <a:xfrm>
            <a:off x="2169072" y="6263126"/>
            <a:ext cx="2743200" cy="365125"/>
          </a:xfrm>
        </p:spPr>
        <p:txBody>
          <a:bodyPr/>
          <a:lstStyle>
            <a:lvl1pPr>
              <a:defRPr>
                <a:solidFill>
                  <a:schemeClr val="tx1"/>
                </a:solidFill>
              </a:defRPr>
            </a:lvl1pPr>
          </a:lstStyle>
          <a:p>
            <a:r>
              <a:rPr lang="en-US"/>
              <a:t>01/12/2021</a:t>
            </a:r>
            <a:endParaRPr lang="en-GB"/>
          </a:p>
        </p:txBody>
      </p:sp>
      <p:sp>
        <p:nvSpPr>
          <p:cNvPr id="5" name="Footer Placeholder 4">
            <a:extLst>
              <a:ext uri="{FF2B5EF4-FFF2-40B4-BE49-F238E27FC236}">
                <a16:creationId xmlns:a16="http://schemas.microsoft.com/office/drawing/2014/main" id="{13B59BDA-ADEE-8B49-A3ED-3126C3412D9B}"/>
              </a:ext>
            </a:extLst>
          </p:cNvPr>
          <p:cNvSpPr>
            <a:spLocks noGrp="1"/>
          </p:cNvSpPr>
          <p:nvPr>
            <p:ph type="ftr" sz="quarter" idx="11"/>
          </p:nvPr>
        </p:nvSpPr>
        <p:spPr>
          <a:xfrm>
            <a:off x="6096000" y="6263126"/>
            <a:ext cx="2669628" cy="365125"/>
          </a:xfrm>
        </p:spPr>
        <p:txBody>
          <a:bodyPr/>
          <a:lstStyle>
            <a:lvl1pPr algn="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E80A54DC-9516-AD45-8F4E-1145A54CEBD2}"/>
              </a:ext>
            </a:extLst>
          </p:cNvPr>
          <p:cNvSpPr>
            <a:spLocks noGrp="1"/>
          </p:cNvSpPr>
          <p:nvPr>
            <p:ph type="sldNum" sz="quarter" idx="12"/>
          </p:nvPr>
        </p:nvSpPr>
        <p:spPr>
          <a:xfrm>
            <a:off x="10804634" y="6263126"/>
            <a:ext cx="549166" cy="365125"/>
          </a:xfrm>
        </p:spPr>
        <p:txBody>
          <a:bodyPr/>
          <a:lstStyle>
            <a:lvl1pPr>
              <a:defRPr b="1">
                <a:solidFill>
                  <a:schemeClr val="tx1"/>
                </a:solidFill>
              </a:defRPr>
            </a:lvl1pPr>
          </a:lstStyle>
          <a:p>
            <a:fld id="{D59C6C06-AE23-5E4F-9A17-3EC4411F23ED}" type="slidenum">
              <a:rPr lang="en-GB" smtClean="0"/>
              <a:pPr/>
              <a:t>‹#›</a:t>
            </a:fld>
            <a:endParaRPr lang="en-GB"/>
          </a:p>
        </p:txBody>
      </p:sp>
      <p:pic>
        <p:nvPicPr>
          <p:cNvPr id="8" name="Picture 7" descr="Shape, circle&#10;&#10;Description automatically generated">
            <a:extLst>
              <a:ext uri="{FF2B5EF4-FFF2-40B4-BE49-F238E27FC236}">
                <a16:creationId xmlns:a16="http://schemas.microsoft.com/office/drawing/2014/main" id="{4CE352D8-40B7-8044-AA9C-3FB81937AE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325563" cy="1325563"/>
          </a:xfrm>
          <a:prstGeom prst="rect">
            <a:avLst/>
          </a:prstGeom>
        </p:spPr>
      </p:pic>
      <p:pic>
        <p:nvPicPr>
          <p:cNvPr id="13" name="Picture 12" descr="Logo&#10;&#10;Description automatically generated">
            <a:extLst>
              <a:ext uri="{FF2B5EF4-FFF2-40B4-BE49-F238E27FC236}">
                <a16:creationId xmlns:a16="http://schemas.microsoft.com/office/drawing/2014/main" id="{126D1E05-2A65-C243-A722-72F59B26B0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967607"/>
            <a:ext cx="858944" cy="858944"/>
          </a:xfrm>
          <a:prstGeom prst="rect">
            <a:avLst/>
          </a:prstGeom>
        </p:spPr>
      </p:pic>
      <p:sp>
        <p:nvSpPr>
          <p:cNvPr id="9" name="Picture Placeholder 8">
            <a:extLst>
              <a:ext uri="{FF2B5EF4-FFF2-40B4-BE49-F238E27FC236}">
                <a16:creationId xmlns:a16="http://schemas.microsoft.com/office/drawing/2014/main" id="{0CBA6063-1401-BA4C-BFE6-941BBDD3790D}"/>
              </a:ext>
            </a:extLst>
          </p:cNvPr>
          <p:cNvSpPr>
            <a:spLocks noGrp="1"/>
          </p:cNvSpPr>
          <p:nvPr>
            <p:ph type="pic" sz="quarter" idx="13"/>
          </p:nvPr>
        </p:nvSpPr>
        <p:spPr>
          <a:xfrm>
            <a:off x="6842125" y="1608138"/>
            <a:ext cx="4511676" cy="3965575"/>
          </a:xfrm>
          <a:prstGeom prst="rect">
            <a:avLst/>
          </a:prstGeom>
          <a:effectLst>
            <a:outerShdw blurRad="254000" dist="165100" dir="2700000" algn="tl" rotWithShape="0">
              <a:prstClr val="black">
                <a:alpha val="20000"/>
              </a:prstClr>
            </a:outerShdw>
          </a:effectLst>
        </p:spPr>
        <p:txBody>
          <a:bodyPr/>
          <a:lstStyle>
            <a:lvl1pPr>
              <a:defRPr>
                <a:solidFill>
                  <a:srgbClr val="031530"/>
                </a:solidFill>
              </a:defRPr>
            </a:lvl1pPr>
          </a:lstStyle>
          <a:p>
            <a:endParaRPr lang="en-GB"/>
          </a:p>
        </p:txBody>
      </p:sp>
      <p:sp>
        <p:nvSpPr>
          <p:cNvPr id="11" name="Content Placeholder 11">
            <a:extLst>
              <a:ext uri="{FF2B5EF4-FFF2-40B4-BE49-F238E27FC236}">
                <a16:creationId xmlns:a16="http://schemas.microsoft.com/office/drawing/2014/main" id="{D59C5584-7754-5C41-8C33-D5E911A161FE}"/>
              </a:ext>
            </a:extLst>
          </p:cNvPr>
          <p:cNvSpPr>
            <a:spLocks noGrp="1"/>
          </p:cNvSpPr>
          <p:nvPr>
            <p:ph sz="quarter" idx="18" hasCustomPrompt="1"/>
          </p:nvPr>
        </p:nvSpPr>
        <p:spPr>
          <a:xfrm>
            <a:off x="6842125" y="5726142"/>
            <a:ext cx="2743200" cy="263525"/>
          </a:xfrm>
        </p:spPr>
        <p:txBody>
          <a:bodyPr>
            <a:noAutofit/>
          </a:bodyPr>
          <a:lstStyle>
            <a:lvl1pPr marL="0" indent="0">
              <a:buNone/>
              <a:defRPr sz="1200">
                <a:solidFill>
                  <a:schemeClr val="tx1"/>
                </a:solidFill>
              </a:defRPr>
            </a:lvl1pPr>
          </a:lstStyle>
          <a:p>
            <a:pPr lvl="0"/>
            <a:r>
              <a:rPr lang="en-US"/>
              <a:t>Description</a:t>
            </a:r>
            <a:endParaRPr lang="en-GB"/>
          </a:p>
        </p:txBody>
      </p:sp>
      <p:sp>
        <p:nvSpPr>
          <p:cNvPr id="10" name="Title 9">
            <a:extLst>
              <a:ext uri="{FF2B5EF4-FFF2-40B4-BE49-F238E27FC236}">
                <a16:creationId xmlns:a16="http://schemas.microsoft.com/office/drawing/2014/main" id="{9C1FF81A-7CC1-7247-843D-7EB8BD5C5404}"/>
              </a:ext>
            </a:extLst>
          </p:cNvPr>
          <p:cNvSpPr>
            <a:spLocks noGrp="1"/>
          </p:cNvSpPr>
          <p:nvPr>
            <p:ph type="title" hasCustomPrompt="1"/>
          </p:nvPr>
        </p:nvSpPr>
        <p:spPr/>
        <p:txBody>
          <a:bodyPr/>
          <a:lstStyle>
            <a:lvl1pPr>
              <a:defRPr>
                <a:solidFill>
                  <a:srgbClr val="0968B1"/>
                </a:solidFill>
              </a:defRPr>
            </a:lvl1pPr>
          </a:lstStyle>
          <a:p>
            <a:r>
              <a:rPr lang="en-US"/>
              <a:t>CLICK TO EDIT TITLE</a:t>
            </a:r>
            <a:endParaRPr lang="en-VN"/>
          </a:p>
        </p:txBody>
      </p:sp>
      <p:pic>
        <p:nvPicPr>
          <p:cNvPr id="12" name="Picture 11" descr="A picture containing icon&#10;&#10;Description automatically generated">
            <a:extLst>
              <a:ext uri="{FF2B5EF4-FFF2-40B4-BE49-F238E27FC236}">
                <a16:creationId xmlns:a16="http://schemas.microsoft.com/office/drawing/2014/main" id="{DAB13792-D56F-5C45-8E04-E79FFD052625}"/>
              </a:ext>
            </a:extLst>
          </p:cNvPr>
          <p:cNvPicPr>
            <a:picLocks noChangeAspect="1"/>
          </p:cNvPicPr>
          <p:nvPr userDrawn="1"/>
        </p:nvPicPr>
        <p:blipFill>
          <a:blip r:embed="rId4"/>
          <a:stretch>
            <a:fillRect/>
          </a:stretch>
        </p:blipFill>
        <p:spPr>
          <a:xfrm>
            <a:off x="6623092" y="1455709"/>
            <a:ext cx="1590633" cy="1632937"/>
          </a:xfrm>
          <a:prstGeom prst="rect">
            <a:avLst/>
          </a:prstGeom>
          <a:effectLst/>
        </p:spPr>
      </p:pic>
      <p:pic>
        <p:nvPicPr>
          <p:cNvPr id="14" name="Content Placeholder 2" descr="Shape, circle&#10;&#10;Description automatically generated">
            <a:extLst>
              <a:ext uri="{FF2B5EF4-FFF2-40B4-BE49-F238E27FC236}">
                <a16:creationId xmlns:a16="http://schemas.microsoft.com/office/drawing/2014/main" id="{BAD38261-3539-3E47-8420-54E4B49F8432}"/>
              </a:ext>
            </a:extLst>
          </p:cNvPr>
          <p:cNvPicPr>
            <a:picLocks noChangeAspect="1"/>
          </p:cNvPicPr>
          <p:nvPr userDrawn="1"/>
        </p:nvPicPr>
        <p:blipFill>
          <a:blip r:embed="rId5"/>
          <a:stretch>
            <a:fillRect/>
          </a:stretch>
        </p:blipFill>
        <p:spPr>
          <a:xfrm>
            <a:off x="6842125" y="1589181"/>
            <a:ext cx="1649350" cy="1651000"/>
          </a:xfrm>
          <a:prstGeom prst="rect">
            <a:avLst/>
          </a:prstGeom>
        </p:spPr>
      </p:pic>
    </p:spTree>
    <p:extLst>
      <p:ext uri="{BB962C8B-B14F-4D97-AF65-F5344CB8AC3E}">
        <p14:creationId xmlns:p14="http://schemas.microsoft.com/office/powerpoint/2010/main" val="294684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172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66F2CE-1BCB-7645-AD51-501C44A42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6EF55A-6C83-3A47-B573-374DB198E4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045679-0664-274E-9932-959833CF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01/12/2021</a:t>
            </a:r>
            <a:endParaRPr lang="en-GB"/>
          </a:p>
        </p:txBody>
      </p:sp>
      <p:sp>
        <p:nvSpPr>
          <p:cNvPr id="5" name="Footer Placeholder 4">
            <a:extLst>
              <a:ext uri="{FF2B5EF4-FFF2-40B4-BE49-F238E27FC236}">
                <a16:creationId xmlns:a16="http://schemas.microsoft.com/office/drawing/2014/main" id="{19591B5E-FA47-3D46-BDD6-7F446FECA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2E85014-442E-BC4E-A5AA-1EF0AD92BA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FEA5DA3C-575A-CF42-BD85-E3A94EE6EC19}" type="slidenum">
              <a:rPr lang="en-GB" smtClean="0"/>
              <a:pPr/>
              <a:t>‹#›</a:t>
            </a:fld>
            <a:endParaRPr lang="en-GB"/>
          </a:p>
        </p:txBody>
      </p:sp>
    </p:spTree>
    <p:extLst>
      <p:ext uri="{BB962C8B-B14F-4D97-AF65-F5344CB8AC3E}">
        <p14:creationId xmlns:p14="http://schemas.microsoft.com/office/powerpoint/2010/main" val="41414049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8" r:id="rId21"/>
    <p:sldLayoutId id="2147483750" r:id="rId22"/>
    <p:sldLayoutId id="2147483751" r:id="rId23"/>
    <p:sldLayoutId id="2147483756" r:id="rId24"/>
    <p:sldLayoutId id="2147483757" r:id="rId25"/>
    <p:sldLayoutId id="2147483758" r:id="rId26"/>
    <p:sldLayoutId id="2147483759" r:id="rId27"/>
    <p:sldLayoutId id="2147483762" r:id="rId28"/>
    <p:sldLayoutId id="2147483763" r:id="rId29"/>
    <p:sldLayoutId id="2147483764" r:id="rId30"/>
  </p:sldLayoutIdLst>
  <p:hf hdr="0" ftr="0" dt="0"/>
  <p:txStyles>
    <p:titleStyle>
      <a:lvl1pPr algn="l" defTabSz="914400" rtl="0" eaLnBrk="1" latinLnBrk="0" hangingPunct="1">
        <a:lnSpc>
          <a:spcPct val="90000"/>
        </a:lnSpc>
        <a:spcBef>
          <a:spcPct val="0"/>
        </a:spcBef>
        <a:buNone/>
        <a:defRPr sz="2800" kern="1200">
          <a:solidFill>
            <a:schemeClr val="bg1"/>
          </a:solidFill>
          <a:latin typeface="Conthrax Bold" panose="020B080702020108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48.emf"/><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0.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svg"/><Relationship Id="rId7" Type="http://schemas.openxmlformats.org/officeDocument/2006/relationships/image" Target="../media/image34.svg"/><Relationship Id="rId2" Type="http://schemas.openxmlformats.org/officeDocument/2006/relationships/image" Target="../media/image20.svg"/><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33.sv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2E01-D544-764B-B744-E3EDA972BDD7}"/>
              </a:ext>
            </a:extLst>
          </p:cNvPr>
          <p:cNvSpPr>
            <a:spLocks noGrp="1"/>
          </p:cNvSpPr>
          <p:nvPr>
            <p:ph type="ctrTitle"/>
          </p:nvPr>
        </p:nvSpPr>
        <p:spPr>
          <a:xfrm>
            <a:off x="831925" y="1735598"/>
            <a:ext cx="5388253" cy="1698927"/>
          </a:xfrm>
        </p:spPr>
        <p:txBody>
          <a:bodyPr/>
          <a:lstStyle/>
          <a:p>
            <a:r>
              <a:rPr lang="en-US"/>
              <a:t>MINING PROJECTS </a:t>
            </a:r>
            <a:r>
              <a:rPr lang="en-US" sz="3600" dirty="0"/>
              <a:t>PRESENTATION</a:t>
            </a:r>
            <a:endParaRPr lang="en-VN" sz="3600" dirty="0"/>
          </a:p>
        </p:txBody>
      </p:sp>
      <p:sp>
        <p:nvSpPr>
          <p:cNvPr id="4" name="Text Placeholder 3">
            <a:extLst>
              <a:ext uri="{FF2B5EF4-FFF2-40B4-BE49-F238E27FC236}">
                <a16:creationId xmlns:a16="http://schemas.microsoft.com/office/drawing/2014/main" id="{169056F3-8EFA-7A42-BC47-A63B20788C3E}"/>
              </a:ext>
            </a:extLst>
          </p:cNvPr>
          <p:cNvSpPr>
            <a:spLocks noGrp="1" noRot="1" noMove="1" noResize="1" noEditPoints="1" noAdjustHandles="1" noChangeArrowheads="1" noChangeShapeType="1"/>
          </p:cNvSpPr>
          <p:nvPr>
            <p:ph type="body" sz="quarter" idx="13"/>
          </p:nvPr>
        </p:nvSpPr>
        <p:spPr/>
        <p:txBody>
          <a:bodyPr>
            <a:normAutofit fontScale="92500" lnSpcReduction="20000"/>
          </a:bodyPr>
          <a:lstStyle/>
          <a:p>
            <a:r>
              <a:rPr lang="en-US">
                <a:latin typeface="GOTHAM-BOOK"/>
              </a:rPr>
              <a:t>03</a:t>
            </a:r>
            <a:r>
              <a:rPr lang="en-US" baseline="30000">
                <a:latin typeface="GOTHAM-BOOK"/>
              </a:rPr>
              <a:t>th</a:t>
            </a:r>
            <a:r>
              <a:rPr lang="en-US">
                <a:latin typeface="GOTHAM-BOOK"/>
              </a:rPr>
              <a:t> Apr </a:t>
            </a:r>
            <a:r>
              <a:rPr lang="en-US"/>
              <a:t>2026</a:t>
            </a:r>
            <a:endParaRPr lang="en-VN" dirty="0"/>
          </a:p>
        </p:txBody>
      </p:sp>
      <p:sp>
        <p:nvSpPr>
          <p:cNvPr id="3" name="Google Shape;393;p2">
            <a:extLst>
              <a:ext uri="{FF2B5EF4-FFF2-40B4-BE49-F238E27FC236}">
                <a16:creationId xmlns:a16="http://schemas.microsoft.com/office/drawing/2014/main" id="{918B6363-4177-AFBE-1E93-C772D79E2286}"/>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1</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850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FF660-C79E-3ED7-7FFD-670F3E73E827}"/>
              </a:ext>
            </a:extLst>
          </p:cNvPr>
          <p:cNvGrpSpPr/>
          <p:nvPr/>
        </p:nvGrpSpPr>
        <p:grpSpPr>
          <a:xfrm>
            <a:off x="609600" y="1835088"/>
            <a:ext cx="10972800" cy="2735716"/>
            <a:chOff x="609600" y="1835088"/>
            <a:chExt cx="10972800" cy="2735716"/>
          </a:xfrm>
        </p:grpSpPr>
        <p:pic>
          <p:nvPicPr>
            <p:cNvPr id="8" name="Picture 7" descr="Icon&#10;&#10;Description automatically generated">
              <a:extLst>
                <a:ext uri="{FF2B5EF4-FFF2-40B4-BE49-F238E27FC236}">
                  <a16:creationId xmlns:a16="http://schemas.microsoft.com/office/drawing/2014/main" id="{5E4B1F12-87AE-0718-9EC3-EF3235A114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457" y="1835088"/>
              <a:ext cx="818507" cy="818507"/>
            </a:xfrm>
            <a:prstGeom prst="rect">
              <a:avLst/>
            </a:prstGeom>
          </p:spPr>
        </p:pic>
        <p:grpSp>
          <p:nvGrpSpPr>
            <p:cNvPr id="18" name="Group 17">
              <a:extLst>
                <a:ext uri="{FF2B5EF4-FFF2-40B4-BE49-F238E27FC236}">
                  <a16:creationId xmlns:a16="http://schemas.microsoft.com/office/drawing/2014/main" id="{E6145619-48AE-9037-DE9E-05A47150E05A}"/>
                </a:ext>
              </a:extLst>
            </p:cNvPr>
            <p:cNvGrpSpPr/>
            <p:nvPr/>
          </p:nvGrpSpPr>
          <p:grpSpPr>
            <a:xfrm>
              <a:off x="609600" y="2792123"/>
              <a:ext cx="3361981" cy="1778681"/>
              <a:chOff x="609600" y="2982623"/>
              <a:chExt cx="3199021" cy="1778681"/>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QUALITY ASSURANCE</a:t>
                </a:r>
                <a:endParaRPr lang="en-US" sz="1400" b="1">
                  <a:latin typeface="Gotham Bold" panose="02000504050000020004" pitchFamily="2" charset="0"/>
                  <a:cs typeface="Gotham" pitchFamily="2" charset="0"/>
                </a:endParaRPr>
              </a:p>
            </p:txBody>
          </p:sp>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FLS Quality Management Systems meet all our customer’s applicable statutory and regulatory requirements. </a:t>
                </a:r>
              </a:p>
              <a:p>
                <a:pPr marL="171450" indent="-171450" algn="just">
                  <a:lnSpc>
                    <a:spcPct val="150000"/>
                  </a:lnSpc>
                  <a:buClr>
                    <a:srgbClr val="6AB36F"/>
                  </a:buClr>
                  <a:buFont typeface="Arial" panose="020B0604020202020204" pitchFamily="34" charset="0"/>
                  <a:buChar char="•"/>
                </a:pPr>
                <a:r>
                  <a:rPr lang="en-US" sz="1100">
                    <a:cs typeface="Gotham" pitchFamily="2" charset="0"/>
                  </a:rPr>
                  <a:t>We use one of the world’s leading modular enterprise systems to streamline operations, accounting and business development.</a:t>
                </a:r>
                <a:endParaRPr lang="en-US" sz="300">
                  <a:cs typeface="Gotham" pitchFamily="2" charset="0"/>
                </a:endParaRPr>
              </a:p>
            </p:txBody>
          </p:sp>
        </p:grpSp>
        <p:grpSp>
          <p:nvGrpSpPr>
            <p:cNvPr id="5" name="Group 4">
              <a:extLst>
                <a:ext uri="{FF2B5EF4-FFF2-40B4-BE49-F238E27FC236}">
                  <a16:creationId xmlns:a16="http://schemas.microsoft.com/office/drawing/2014/main" id="{7AF083A1-A1CD-C4F3-67AF-8DD482825310}"/>
                </a:ext>
              </a:extLst>
            </p:cNvPr>
            <p:cNvGrpSpPr/>
            <p:nvPr/>
          </p:nvGrpSpPr>
          <p:grpSpPr>
            <a:xfrm>
              <a:off x="4415009" y="1869192"/>
              <a:ext cx="3361981" cy="2701612"/>
              <a:chOff x="8220419" y="1869192"/>
              <a:chExt cx="3361981" cy="2701612"/>
            </a:xfrm>
          </p:grpSpPr>
          <p:pic>
            <p:nvPicPr>
              <p:cNvPr id="6" name="Picture 5" descr="Icon&#10;&#10;Description automatically generated">
                <a:extLst>
                  <a:ext uri="{FF2B5EF4-FFF2-40B4-BE49-F238E27FC236}">
                    <a16:creationId xmlns:a16="http://schemas.microsoft.com/office/drawing/2014/main" id="{F484960C-748A-423E-9199-9A1A4DF246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6231" y="1869192"/>
                <a:ext cx="818508" cy="750299"/>
              </a:xfrm>
              <a:prstGeom prst="rect">
                <a:avLst/>
              </a:prstGeom>
            </p:spPr>
          </p:pic>
          <p:grpSp>
            <p:nvGrpSpPr>
              <p:cNvPr id="22" name="Group 21">
                <a:extLst>
                  <a:ext uri="{FF2B5EF4-FFF2-40B4-BE49-F238E27FC236}">
                    <a16:creationId xmlns:a16="http://schemas.microsoft.com/office/drawing/2014/main" id="{E9A0F744-A4CB-C9CB-D82F-4094F9A2AD51}"/>
                  </a:ext>
                </a:extLst>
              </p:cNvPr>
              <p:cNvGrpSpPr/>
              <p:nvPr/>
            </p:nvGrpSpPr>
            <p:grpSpPr>
              <a:xfrm>
                <a:off x="8220419" y="2792123"/>
                <a:ext cx="3361981" cy="1778681"/>
                <a:chOff x="609600" y="2982623"/>
                <a:chExt cx="3199021" cy="1778681"/>
              </a:xfrm>
            </p:grpSpPr>
            <p:sp>
              <p:nvSpPr>
                <p:cNvPr id="23" name="Content Placeholder 5">
                  <a:extLst>
                    <a:ext uri="{FF2B5EF4-FFF2-40B4-BE49-F238E27FC236}">
                      <a16:creationId xmlns:a16="http://schemas.microsoft.com/office/drawing/2014/main" id="{DC96AD2E-2851-999D-8A5C-8BE6C9D2B0D6}"/>
                    </a:ext>
                  </a:extLst>
                </p:cNvPr>
                <p:cNvSpPr txBox="1">
                  <a:spLocks/>
                </p:cNvSpPr>
                <p:nvPr/>
              </p:nvSpPr>
              <p:spPr>
                <a:xfrm>
                  <a:off x="609600" y="2982623"/>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HEALTH &amp; SAFETY</a:t>
                  </a:r>
                  <a:endParaRPr lang="en-US" sz="1400" b="1">
                    <a:latin typeface="Gotham Bold" panose="02000504050000020004" pitchFamily="2" charset="0"/>
                    <a:cs typeface="Gotham" pitchFamily="2" charset="0"/>
                  </a:endParaRPr>
                </a:p>
              </p:txBody>
            </p:sp>
            <p:sp>
              <p:nvSpPr>
                <p:cNvPr id="24" name="Content Placeholder 5">
                  <a:extLst>
                    <a:ext uri="{FF2B5EF4-FFF2-40B4-BE49-F238E27FC236}">
                      <a16:creationId xmlns:a16="http://schemas.microsoft.com/office/drawing/2014/main" id="{E6EBB0D0-6D85-66FC-5D0A-9024C5F0B77A}"/>
                    </a:ext>
                  </a:extLst>
                </p:cNvPr>
                <p:cNvSpPr txBox="1">
                  <a:spLocks/>
                </p:cNvSpPr>
                <p:nvPr/>
              </p:nvSpPr>
              <p:spPr>
                <a:xfrm>
                  <a:off x="609601" y="3322407"/>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50000"/>
                    </a:lnSpc>
                    <a:buClr>
                      <a:srgbClr val="6AB36F"/>
                    </a:buClr>
                    <a:buFont typeface="Arial" panose="020B0604020202020204" pitchFamily="34" charset="0"/>
                    <a:buChar char="•"/>
                  </a:pPr>
                  <a:r>
                    <a:rPr lang="en-US" sz="1100">
                      <a:cs typeface="Gotham" pitchFamily="2" charset="0"/>
                    </a:rPr>
                    <a:t>Provide Health &amp; Safety training for all members of staff as well as blue-collar and sub-contracting parties. </a:t>
                  </a:r>
                </a:p>
                <a:p>
                  <a:pPr marL="171450" indent="-171450" algn="just">
                    <a:lnSpc>
                      <a:spcPct val="150000"/>
                    </a:lnSpc>
                    <a:buClr>
                      <a:srgbClr val="6AB36F"/>
                    </a:buClr>
                    <a:buFont typeface="Arial" panose="020B0604020202020204" pitchFamily="34" charset="0"/>
                    <a:buChar char="•"/>
                  </a:pPr>
                  <a:r>
                    <a:rPr lang="en-US" sz="1100">
                      <a:cs typeface="Gotham" pitchFamily="2" charset="0"/>
                    </a:rPr>
                    <a:t>Follow international rules and guidelines to foster a safe and healthy working environment for our teams.</a:t>
                  </a:r>
                </a:p>
                <a:p>
                  <a:pPr marL="171450" indent="-171450" algn="just">
                    <a:lnSpc>
                      <a:spcPct val="150000"/>
                    </a:lnSpc>
                    <a:buClr>
                      <a:srgbClr val="6AB36F"/>
                    </a:buClr>
                    <a:buFont typeface="Arial" panose="020B0604020202020204" pitchFamily="34" charset="0"/>
                    <a:buChar char="•"/>
                  </a:pPr>
                  <a:r>
                    <a:rPr lang="en-US" sz="1100">
                      <a:cs typeface="Gotham" pitchFamily="2" charset="0"/>
                    </a:rPr>
                    <a:t>Ensure that each project and every shipment is handled in a safe, timely, systematic, and efficient manner.</a:t>
                  </a:r>
                </a:p>
              </p:txBody>
            </p:sp>
          </p:grpSp>
        </p:grpSp>
        <p:grpSp>
          <p:nvGrpSpPr>
            <p:cNvPr id="25" name="Group 24">
              <a:extLst>
                <a:ext uri="{FF2B5EF4-FFF2-40B4-BE49-F238E27FC236}">
                  <a16:creationId xmlns:a16="http://schemas.microsoft.com/office/drawing/2014/main" id="{2677D7D0-CF72-8DB4-1488-C7CF3CACF775}"/>
                </a:ext>
              </a:extLst>
            </p:cNvPr>
            <p:cNvGrpSpPr/>
            <p:nvPr/>
          </p:nvGrpSpPr>
          <p:grpSpPr>
            <a:xfrm>
              <a:off x="8220419" y="1869192"/>
              <a:ext cx="3361981" cy="2701612"/>
              <a:chOff x="4415009" y="1832861"/>
              <a:chExt cx="3361981" cy="2701612"/>
            </a:xfrm>
          </p:grpSpPr>
          <p:pic>
            <p:nvPicPr>
              <p:cNvPr id="26" name="Picture 25">
                <a:extLst>
                  <a:ext uri="{FF2B5EF4-FFF2-40B4-BE49-F238E27FC236}">
                    <a16:creationId xmlns:a16="http://schemas.microsoft.com/office/drawing/2014/main" id="{2FFD3A0C-E8FF-664D-9238-186133ECF677}"/>
                  </a:ext>
                </a:extLst>
              </p:cNvPr>
              <p:cNvPicPr>
                <a:picLocks noChangeAspect="1"/>
              </p:cNvPicPr>
              <p:nvPr/>
            </p:nvPicPr>
            <p:blipFill>
              <a:blip r:embed="rId5"/>
              <a:stretch>
                <a:fillRect/>
              </a:stretch>
            </p:blipFill>
            <p:spPr>
              <a:xfrm>
                <a:off x="4513809" y="1832861"/>
                <a:ext cx="737829" cy="822960"/>
              </a:xfrm>
              <a:prstGeom prst="rect">
                <a:avLst/>
              </a:prstGeom>
            </p:spPr>
          </p:pic>
          <p:grpSp>
            <p:nvGrpSpPr>
              <p:cNvPr id="27" name="Group 26">
                <a:extLst>
                  <a:ext uri="{FF2B5EF4-FFF2-40B4-BE49-F238E27FC236}">
                    <a16:creationId xmlns:a16="http://schemas.microsoft.com/office/drawing/2014/main" id="{B47715A5-73E8-4657-E483-ABCE420EBD4C}"/>
                  </a:ext>
                </a:extLst>
              </p:cNvPr>
              <p:cNvGrpSpPr/>
              <p:nvPr/>
            </p:nvGrpSpPr>
            <p:grpSpPr>
              <a:xfrm>
                <a:off x="4415009" y="2755792"/>
                <a:ext cx="3361981" cy="1778681"/>
                <a:chOff x="609600" y="2946292"/>
                <a:chExt cx="3199021" cy="1778681"/>
              </a:xfrm>
            </p:grpSpPr>
            <p:sp>
              <p:nvSpPr>
                <p:cNvPr id="28" name="Content Placeholder 5">
                  <a:extLst>
                    <a:ext uri="{FF2B5EF4-FFF2-40B4-BE49-F238E27FC236}">
                      <a16:creationId xmlns:a16="http://schemas.microsoft.com/office/drawing/2014/main" id="{41EC120E-46D0-7CFB-AA83-EC37D02BBCDE}"/>
                    </a:ext>
                  </a:extLst>
                </p:cNvPr>
                <p:cNvSpPr txBox="1">
                  <a:spLocks/>
                </p:cNvSpPr>
                <p:nvPr/>
              </p:nvSpPr>
              <p:spPr>
                <a:xfrm>
                  <a:off x="609600" y="2946292"/>
                  <a:ext cx="3199021" cy="3704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de-DE" sz="1400" b="1">
                      <a:solidFill>
                        <a:srgbClr val="00B050"/>
                      </a:solidFill>
                      <a:latin typeface="Gotham Bold" panose="02000504050000020004" pitchFamily="2" charset="0"/>
                      <a:cs typeface="Gotham" pitchFamily="2" charset="0"/>
                    </a:rPr>
                    <a:t>OUR STANDARDS</a:t>
                  </a:r>
                </a:p>
              </p:txBody>
            </p:sp>
            <p:sp>
              <p:nvSpPr>
                <p:cNvPr id="29" name="Content Placeholder 5">
                  <a:extLst>
                    <a:ext uri="{FF2B5EF4-FFF2-40B4-BE49-F238E27FC236}">
                      <a16:creationId xmlns:a16="http://schemas.microsoft.com/office/drawing/2014/main" id="{958CD80E-8901-B3F1-68FF-B836676A1DC5}"/>
                    </a:ext>
                  </a:extLst>
                </p:cNvPr>
                <p:cNvSpPr txBox="1">
                  <a:spLocks/>
                </p:cNvSpPr>
                <p:nvPr/>
              </p:nvSpPr>
              <p:spPr>
                <a:xfrm>
                  <a:off x="609601" y="3286076"/>
                  <a:ext cx="3199020"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300"/>
                    </a:spcBef>
                    <a:buClr>
                      <a:schemeClr val="accent2"/>
                    </a:buClr>
                  </a:pPr>
                  <a:r>
                    <a:rPr lang="en-US" sz="1100">
                      <a:cs typeface="Gotham" pitchFamily="2" charset="0"/>
                    </a:rPr>
                    <a:t>We select and work only with agents and partners who:</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are fully certified to international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fulfill our own strict quality standards</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sufficient insurance coverage</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operate with well-maintained and regularly tested equipment</a:t>
                  </a:r>
                </a:p>
                <a:p>
                  <a:pPr marL="171450" indent="-171450">
                    <a:lnSpc>
                      <a:spcPct val="150000"/>
                    </a:lnSpc>
                    <a:spcBef>
                      <a:spcPts val="300"/>
                    </a:spcBef>
                    <a:buClr>
                      <a:srgbClr val="6AB36F"/>
                    </a:buClr>
                    <a:buFont typeface="Arial" panose="020B0604020202020204" pitchFamily="34" charset="0"/>
                    <a:buChar char="•"/>
                  </a:pPr>
                  <a:r>
                    <a:rPr lang="en-US" sz="1100" spc="-10">
                      <a:cs typeface="Gotham" pitchFamily="2" charset="0"/>
                    </a:rPr>
                    <a:t>are well managed and staff regularly trained</a:t>
                  </a:r>
                </a:p>
                <a:p>
                  <a:pPr marL="171450" indent="-171450">
                    <a:lnSpc>
                      <a:spcPct val="150000"/>
                    </a:lnSpc>
                    <a:spcBef>
                      <a:spcPts val="300"/>
                    </a:spcBef>
                    <a:buClr>
                      <a:srgbClr val="6AB36F"/>
                    </a:buClr>
                    <a:buFont typeface="Arial" panose="020B0604020202020204" pitchFamily="34" charset="0"/>
                    <a:buChar char="•"/>
                  </a:pPr>
                  <a:r>
                    <a:rPr lang="en-US" sz="1100">
                      <a:cs typeface="Gotham" pitchFamily="2" charset="0"/>
                    </a:rPr>
                    <a:t>have a long successful history and proven track record.</a:t>
                  </a:r>
                  <a:endParaRPr lang="en-US" sz="1050">
                    <a:cs typeface="Gotham" pitchFamily="2" charset="0"/>
                  </a:endParaRPr>
                </a:p>
              </p:txBody>
            </p:sp>
          </p:grpSp>
        </p:grpSp>
      </p:grpSp>
      <p:sp>
        <p:nvSpPr>
          <p:cNvPr id="11" name="Google Shape;395;p44">
            <a:extLst>
              <a:ext uri="{FF2B5EF4-FFF2-40B4-BE49-F238E27FC236}">
                <a16:creationId xmlns:a16="http://schemas.microsoft.com/office/drawing/2014/main" id="{57DAFDDE-3CAA-59EE-7685-E9559CE6D78D}"/>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SAFETY, QUALITY </a:t>
            </a:r>
          </a:p>
          <a:p>
            <a:r>
              <a:rPr lang="en-US">
                <a:latin typeface="CONTHRAX HEAVY" panose="020B0907020201080204" pitchFamily="34" charset="0"/>
                <a:ea typeface="Montserrat"/>
                <a:cs typeface="Montserrat"/>
                <a:sym typeface="Montserrat"/>
              </a:rPr>
              <a:t>&amp; INTERNATIONAL COMPLIANCE</a:t>
            </a:r>
          </a:p>
        </p:txBody>
      </p:sp>
      <p:sp>
        <p:nvSpPr>
          <p:cNvPr id="4" name="Google Shape;393;p2">
            <a:extLst>
              <a:ext uri="{FF2B5EF4-FFF2-40B4-BE49-F238E27FC236}">
                <a16:creationId xmlns:a16="http://schemas.microsoft.com/office/drawing/2014/main" id="{3A0DC473-2714-FCB7-0FF2-2B4392974870}"/>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10</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74827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5">
            <a:extLst>
              <a:ext uri="{FF2B5EF4-FFF2-40B4-BE49-F238E27FC236}">
                <a16:creationId xmlns:a16="http://schemas.microsoft.com/office/drawing/2014/main" id="{BBE35170-0CA3-2EB7-2833-E583BA3FC59B}"/>
              </a:ext>
            </a:extLst>
          </p:cNvPr>
          <p:cNvSpPr txBox="1">
            <a:spLocks/>
          </p:cNvSpPr>
          <p:nvPr/>
        </p:nvSpPr>
        <p:spPr>
          <a:xfrm>
            <a:off x="4867276" y="1627618"/>
            <a:ext cx="6715124" cy="14388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Comply with all relevant legislations and corporate requirements of OHSE;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Meet specified customer requirements and ensure continuous customer satisfaction;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Protect, and strive for improvement of, the health, safety and security of our people at all time;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Eliminate accidents and minimize potential risks;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Set OHSE performance objectives, measure results, assess and continuously improve processes and services, through the use of an effective management system;</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Plan for, respond to and recover from any emergency, crisis and business disruption;</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Minimize our impact on the environment through pollution prevention, reduction of natural resource consumption and emissions, and the reduction and recycling of waste;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Apply our technical skills to all OHSE aspects in the design and engineering of our services;</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Communicate openly with stakeholders and ensure an understanding of our OHSE policies, standards, programs and performance. Reward outstanding OHSE performance;</a:t>
            </a:r>
          </a:p>
          <a:p>
            <a:pPr marL="171450" indent="-171450" algn="just">
              <a:lnSpc>
                <a:spcPct val="140000"/>
              </a:lnSpc>
              <a:spcBef>
                <a:spcPts val="700"/>
              </a:spcBef>
              <a:buClr>
                <a:srgbClr val="6AB36F"/>
              </a:buClr>
              <a:buFont typeface="Arial" panose="020B0604020202020204" pitchFamily="34" charset="0"/>
              <a:buChar char="•"/>
            </a:pPr>
            <a:r>
              <a:rPr lang="en-US" sz="1100">
                <a:latin typeface="Gotham Book" panose="02000604040000020004" pitchFamily="2" charset="0"/>
                <a:cs typeface="Gotham" pitchFamily="2" charset="0"/>
              </a:rPr>
              <a:t>Improve our performance on issues relevant to our stakeholders that are global concern and on which we can have an impact and share with them our knowledge of successful OHSE programs and initiatives.</a:t>
            </a:r>
          </a:p>
        </p:txBody>
      </p:sp>
      <p:grpSp>
        <p:nvGrpSpPr>
          <p:cNvPr id="4" name="Group 3">
            <a:extLst>
              <a:ext uri="{FF2B5EF4-FFF2-40B4-BE49-F238E27FC236}">
                <a16:creationId xmlns:a16="http://schemas.microsoft.com/office/drawing/2014/main" id="{9F312A8B-9023-87E9-9BCD-72FC27FCEFE8}"/>
              </a:ext>
            </a:extLst>
          </p:cNvPr>
          <p:cNvGrpSpPr/>
          <p:nvPr/>
        </p:nvGrpSpPr>
        <p:grpSpPr>
          <a:xfrm>
            <a:off x="609600" y="1667702"/>
            <a:ext cx="4067175" cy="2335580"/>
            <a:chOff x="609600" y="3066515"/>
            <a:chExt cx="4067175" cy="2335580"/>
          </a:xfrm>
        </p:grpSpPr>
        <p:sp>
          <p:nvSpPr>
            <p:cNvPr id="7" name="Content Placeholder 5">
              <a:extLst>
                <a:ext uri="{FF2B5EF4-FFF2-40B4-BE49-F238E27FC236}">
                  <a16:creationId xmlns:a16="http://schemas.microsoft.com/office/drawing/2014/main" id="{52E5FE89-0B58-8E17-7233-45DE46B5DC6D}"/>
                </a:ext>
              </a:extLst>
            </p:cNvPr>
            <p:cNvSpPr txBox="1">
              <a:spLocks/>
            </p:cNvSpPr>
            <p:nvPr/>
          </p:nvSpPr>
          <p:spPr>
            <a:xfrm>
              <a:off x="609600" y="3066515"/>
              <a:ext cx="4067175" cy="5233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61963" indent="-2349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44538" indent="-169863"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027113"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11275" indent="-16986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pPr>
              <a:r>
                <a:rPr lang="en-US" altLang="de-DE" sz="1600" b="1">
                  <a:solidFill>
                    <a:srgbClr val="00B050"/>
                  </a:solidFill>
                  <a:latin typeface="Gotham Bold" panose="02000504050000020004" pitchFamily="2" charset="0"/>
                  <a:cs typeface="Gotham" pitchFamily="2" charset="0"/>
                </a:rPr>
                <a:t>FLS requires the active commitment to, and accountability for, occupational health, safety and environment from all employees and contractors.</a:t>
              </a:r>
            </a:p>
          </p:txBody>
        </p:sp>
        <p:pic>
          <p:nvPicPr>
            <p:cNvPr id="16" name="Picture 14" descr="I:\___FLS\___edit\_graphics\graphics\logistics\____hse\HSE-Directory.png">
              <a:extLst>
                <a:ext uri="{FF2B5EF4-FFF2-40B4-BE49-F238E27FC236}">
                  <a16:creationId xmlns:a16="http://schemas.microsoft.com/office/drawing/2014/main" id="{E5E2D360-8FB7-8106-4F33-B4C8C465443A}"/>
                </a:ext>
              </a:extLst>
            </p:cNvPr>
            <p:cNvPicPr>
              <a:picLocks noChangeAspect="1" noChangeArrowheads="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1188" y="4591001"/>
              <a:ext cx="3751761" cy="81109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95;p44">
            <a:extLst>
              <a:ext uri="{FF2B5EF4-FFF2-40B4-BE49-F238E27FC236}">
                <a16:creationId xmlns:a16="http://schemas.microsoft.com/office/drawing/2014/main" id="{0BBFF603-48AD-B0D1-B216-F4BFFDE7C14C}"/>
              </a:ext>
            </a:extLst>
          </p:cNvPr>
          <p:cNvSpPr txBox="1"/>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OCCUPATIONAL HEALTH, SAFETY </a:t>
            </a:r>
            <a:br>
              <a:rPr lang="en-US">
                <a:latin typeface="CONTHRAX HEAVY" panose="020B0907020201080204" pitchFamily="34" charset="0"/>
                <a:ea typeface="Montserrat"/>
                <a:cs typeface="Montserrat"/>
                <a:sym typeface="Montserrat"/>
              </a:rPr>
            </a:br>
            <a:r>
              <a:rPr lang="en-US">
                <a:latin typeface="CONTHRAX HEAVY" panose="020B0907020201080204" pitchFamily="34" charset="0"/>
                <a:ea typeface="Montserrat"/>
                <a:cs typeface="Montserrat"/>
                <a:sym typeface="Montserrat"/>
              </a:rPr>
              <a:t>AND ENVIRONMENTAL POLICY</a:t>
            </a:r>
          </a:p>
        </p:txBody>
      </p:sp>
      <p:sp>
        <p:nvSpPr>
          <p:cNvPr id="3" name="Google Shape;393;p2">
            <a:extLst>
              <a:ext uri="{FF2B5EF4-FFF2-40B4-BE49-F238E27FC236}">
                <a16:creationId xmlns:a16="http://schemas.microsoft.com/office/drawing/2014/main" id="{6203A02F-752B-98F6-45B6-E9FAC2C1B7A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11</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818822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87862B-CD9F-DBCF-B438-B1C767526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380" y="7538"/>
            <a:ext cx="12326759" cy="6918726"/>
          </a:xfrm>
          <a:prstGeom prst="rect">
            <a:avLst/>
          </a:prstGeom>
        </p:spPr>
      </p:pic>
      <p:sp>
        <p:nvSpPr>
          <p:cNvPr id="2" name="TextBox 1">
            <a:extLst>
              <a:ext uri="{FF2B5EF4-FFF2-40B4-BE49-F238E27FC236}">
                <a16:creationId xmlns:a16="http://schemas.microsoft.com/office/drawing/2014/main" id="{F1C8BA4E-E83E-239E-8907-0D0E1631AC25}"/>
              </a:ext>
            </a:extLst>
          </p:cNvPr>
          <p:cNvSpPr txBox="1"/>
          <p:nvPr/>
        </p:nvSpPr>
        <p:spPr>
          <a:xfrm>
            <a:off x="3582674" y="558071"/>
            <a:ext cx="5026650" cy="874085"/>
          </a:xfrm>
          <a:prstGeom prst="rect">
            <a:avLst/>
          </a:prstGeom>
          <a:noFill/>
        </p:spPr>
        <p:txBody>
          <a:bodyPr wrap="square" rtlCol="0">
            <a:spAutoFit/>
          </a:bodyPr>
          <a:lstStyle/>
          <a:p>
            <a:pPr algn="ctr"/>
            <a:r>
              <a:rPr lang="en-VN" sz="2540">
                <a:solidFill>
                  <a:schemeClr val="bg1"/>
                </a:solidFill>
                <a:latin typeface="CONTHRAX HEAVY" panose="020B0907020201080204" pitchFamily="34" charset="0"/>
              </a:rPr>
              <a:t>WE’LL FIND YOU</a:t>
            </a:r>
          </a:p>
          <a:p>
            <a:pPr algn="ctr"/>
            <a:r>
              <a:rPr lang="en-VN" sz="2540">
                <a:solidFill>
                  <a:schemeClr val="bg1"/>
                </a:solidFill>
                <a:latin typeface="CONTHRAX HEAVY" panose="020B0907020201080204" pitchFamily="34" charset="0"/>
              </a:rPr>
              <a:t>THE PERFECT MATCH</a:t>
            </a:r>
          </a:p>
        </p:txBody>
      </p:sp>
      <p:pic>
        <p:nvPicPr>
          <p:cNvPr id="3" name="Content Placeholder 2" descr="Shape, circle&#10;&#10;Description automatically generated">
            <a:extLst>
              <a:ext uri="{FF2B5EF4-FFF2-40B4-BE49-F238E27FC236}">
                <a16:creationId xmlns:a16="http://schemas.microsoft.com/office/drawing/2014/main" id="{BD0CB849-C4D0-7248-53DD-45E56364C00E}"/>
              </a:ext>
            </a:extLst>
          </p:cNvPr>
          <p:cNvPicPr>
            <a:picLocks noChangeAspect="1"/>
          </p:cNvPicPr>
          <p:nvPr/>
        </p:nvPicPr>
        <p:blipFill>
          <a:blip r:embed="rId3"/>
          <a:stretch>
            <a:fillRect/>
          </a:stretch>
        </p:blipFill>
        <p:spPr>
          <a:xfrm>
            <a:off x="-67381" y="7538"/>
            <a:ext cx="1132485" cy="1133618"/>
          </a:xfrm>
          <a:prstGeom prst="rect">
            <a:avLst/>
          </a:prstGeom>
        </p:spPr>
      </p:pic>
    </p:spTree>
    <p:extLst>
      <p:ext uri="{BB962C8B-B14F-4D97-AF65-F5344CB8AC3E}">
        <p14:creationId xmlns:p14="http://schemas.microsoft.com/office/powerpoint/2010/main" val="347067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rochure&#10;&#10;Description automatically generated">
            <a:extLst>
              <a:ext uri="{FF2B5EF4-FFF2-40B4-BE49-F238E27FC236}">
                <a16:creationId xmlns:a16="http://schemas.microsoft.com/office/drawing/2014/main" id="{AB0598A2-712E-008E-D729-718E6EE24751}"/>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0" y="0"/>
            <a:ext cx="12246198" cy="6888487"/>
          </a:xfrm>
          <a:prstGeom prst="rect">
            <a:avLst/>
          </a:prstGeom>
        </p:spPr>
      </p:pic>
      <p:pic>
        <p:nvPicPr>
          <p:cNvPr id="2" name="Picture 1">
            <a:extLst>
              <a:ext uri="{FF2B5EF4-FFF2-40B4-BE49-F238E27FC236}">
                <a16:creationId xmlns:a16="http://schemas.microsoft.com/office/drawing/2014/main" id="{D9ADF998-1B1B-50BE-9AD3-C020EBA2D9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14300"/>
            <a:ext cx="12257977" cy="7002788"/>
          </a:xfrm>
          <a:prstGeom prst="rect">
            <a:avLst/>
          </a:prstGeom>
        </p:spPr>
      </p:pic>
      <p:sp>
        <p:nvSpPr>
          <p:cNvPr id="4" name="TextBox 3">
            <a:extLst>
              <a:ext uri="{FF2B5EF4-FFF2-40B4-BE49-F238E27FC236}">
                <a16:creationId xmlns:a16="http://schemas.microsoft.com/office/drawing/2014/main" id="{E5C44B24-4DE5-A667-83DB-5538E50DCAB9}"/>
              </a:ext>
            </a:extLst>
          </p:cNvPr>
          <p:cNvSpPr txBox="1"/>
          <p:nvPr/>
        </p:nvSpPr>
        <p:spPr>
          <a:xfrm>
            <a:off x="2034267" y="223842"/>
            <a:ext cx="7142390" cy="830997"/>
          </a:xfrm>
          <a:prstGeom prst="rect">
            <a:avLst/>
          </a:prstGeom>
          <a:noFill/>
        </p:spPr>
        <p:txBody>
          <a:bodyPr wrap="square">
            <a:spAutoFit/>
          </a:bodyPr>
          <a:lstStyle/>
          <a:p>
            <a:r>
              <a:rPr lang="en-VN" sz="2400">
                <a:solidFill>
                  <a:schemeClr val="bg1"/>
                </a:solidFill>
                <a:latin typeface="CONTHRAX HEAVY" panose="020B0907020201080204" pitchFamily="34" charset="0"/>
              </a:rPr>
              <a:t>THE RIGHT VESSEL AT THE</a:t>
            </a:r>
          </a:p>
          <a:p>
            <a:r>
              <a:rPr lang="en-VN" sz="2400">
                <a:solidFill>
                  <a:schemeClr val="bg1"/>
                </a:solidFill>
                <a:latin typeface="CONTHRAX HEAVY" panose="020B0907020201080204" pitchFamily="34" charset="0"/>
              </a:rPr>
              <a:t>RIGHT PRICE AT THE RIGHT TIME</a:t>
            </a:r>
          </a:p>
        </p:txBody>
      </p:sp>
      <p:cxnSp>
        <p:nvCxnSpPr>
          <p:cNvPr id="7" name="Straight Connector 6">
            <a:extLst>
              <a:ext uri="{FF2B5EF4-FFF2-40B4-BE49-F238E27FC236}">
                <a16:creationId xmlns:a16="http://schemas.microsoft.com/office/drawing/2014/main" id="{AA6265F4-EB7D-B953-E89D-A2E88F5A39FC}"/>
              </a:ext>
            </a:extLst>
          </p:cNvPr>
          <p:cNvCxnSpPr/>
          <p:nvPr/>
        </p:nvCxnSpPr>
        <p:spPr>
          <a:xfrm>
            <a:off x="7837714" y="408214"/>
            <a:ext cx="204107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8B91E94-4075-121F-3F1B-3B5E87D5347B}"/>
              </a:ext>
            </a:extLst>
          </p:cNvPr>
          <p:cNvSpPr txBox="1"/>
          <p:nvPr/>
        </p:nvSpPr>
        <p:spPr>
          <a:xfrm>
            <a:off x="3046638" y="3977499"/>
            <a:ext cx="3000375" cy="2262158"/>
          </a:xfrm>
          <a:prstGeom prst="rect">
            <a:avLst/>
          </a:prstGeom>
          <a:noFill/>
        </p:spPr>
        <p:txBody>
          <a:bodyPr wrap="square">
            <a:spAutoFit/>
          </a:bodyPr>
          <a:lstStyle/>
          <a:p>
            <a:r>
              <a:rPr lang="en-VN" sz="940" b="1">
                <a:solidFill>
                  <a:schemeClr val="bg1"/>
                </a:solidFill>
                <a:latin typeface="Gotham" pitchFamily="2" charset="0"/>
                <a:cs typeface="Gotham" pitchFamily="2" charset="0"/>
              </a:rPr>
              <a:t>• Half swimmer, half diver</a:t>
            </a:r>
          </a:p>
          <a:p>
            <a:r>
              <a:rPr lang="en-VN" sz="940" b="1">
                <a:solidFill>
                  <a:schemeClr val="bg1"/>
                </a:solidFill>
                <a:latin typeface="Gotham" pitchFamily="2" charset="0"/>
                <a:cs typeface="Gotham" pitchFamily="2" charset="0"/>
              </a:rPr>
              <a:t>• The big lady of the sea</a:t>
            </a:r>
          </a:p>
          <a:p>
            <a:r>
              <a:rPr lang="en-VN" sz="940" b="1">
                <a:solidFill>
                  <a:schemeClr val="bg1"/>
                </a:solidFill>
                <a:latin typeface="Gotham" pitchFamily="2" charset="0"/>
                <a:cs typeface="Gotham" pitchFamily="2" charset="0"/>
              </a:rPr>
              <a:t>• Nothing is too big to handle</a:t>
            </a:r>
          </a:p>
          <a:p>
            <a:r>
              <a:rPr lang="en-VN" sz="940" b="1">
                <a:solidFill>
                  <a:schemeClr val="bg1"/>
                </a:solidFill>
                <a:latin typeface="Gotham" pitchFamily="2" charset="0"/>
                <a:cs typeface="Gotham" pitchFamily="2" charset="0"/>
              </a:rPr>
              <a:t>• Matched with: a 7.000 tonne-floatina drudock and a 6.000-tonne liftboat.</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Our buying power and creative solution of combining two shipments allowed us to lock in thebest pricing and the fastest shipping time, despite an extremelv short notice period. </a:t>
            </a:r>
          </a:p>
          <a:p>
            <a:endParaRPr lang="en-VN" sz="940">
              <a:solidFill>
                <a:schemeClr val="bg1"/>
              </a:solidFill>
              <a:latin typeface="Gotham" pitchFamily="2" charset="0"/>
              <a:cs typeface="Gotham" pitchFamily="2" charset="0"/>
            </a:endParaRPr>
          </a:p>
          <a:p>
            <a:r>
              <a:rPr lang="en-VN" sz="940">
                <a:solidFill>
                  <a:schemeClr val="bg1"/>
                </a:solidFill>
                <a:latin typeface="Gotham" pitchFamily="2" charset="0"/>
                <a:cs typeface="Gotham" pitchFamily="2" charset="0"/>
              </a:rPr>
              <a:t>The float-on, float-off loading operation went smoothly and the threesome enioyed a safe journey from Vietnam to Malavsia and the Philippines.</a:t>
            </a:r>
          </a:p>
        </p:txBody>
      </p:sp>
      <p:sp>
        <p:nvSpPr>
          <p:cNvPr id="10" name="TextBox 9">
            <a:extLst>
              <a:ext uri="{FF2B5EF4-FFF2-40B4-BE49-F238E27FC236}">
                <a16:creationId xmlns:a16="http://schemas.microsoft.com/office/drawing/2014/main" id="{575085C7-C7CF-B40E-9444-3EAD38EBE7F7}"/>
              </a:ext>
            </a:extLst>
          </p:cNvPr>
          <p:cNvSpPr txBox="1"/>
          <p:nvPr/>
        </p:nvSpPr>
        <p:spPr>
          <a:xfrm>
            <a:off x="6340641" y="3941403"/>
            <a:ext cx="3000375" cy="2696123"/>
          </a:xfrm>
          <a:prstGeom prst="rect">
            <a:avLst/>
          </a:prstGeom>
          <a:noFill/>
        </p:spPr>
        <p:txBody>
          <a:bodyPr wrap="square">
            <a:spAutoFit/>
          </a:bodyPr>
          <a:lstStyle/>
          <a:p>
            <a:r>
              <a:rPr lang="en-US" sz="940" b="1">
                <a:latin typeface="Gotham" pitchFamily="2" charset="0"/>
                <a:cs typeface="Gotham" pitchFamily="2" charset="0"/>
              </a:rPr>
              <a:t>• Any port. Any cargo.</a:t>
            </a:r>
          </a:p>
          <a:p>
            <a:r>
              <a:rPr lang="en-US" sz="940" b="1">
                <a:latin typeface="Gotham" pitchFamily="2" charset="0"/>
                <a:cs typeface="Gotham" pitchFamily="2" charset="0"/>
              </a:rPr>
              <a:t>• Accommodating and spacious</a:t>
            </a:r>
          </a:p>
          <a:p>
            <a:r>
              <a:rPr lang="en-US" sz="940" b="1">
                <a:latin typeface="Gotham" pitchFamily="2" charset="0"/>
                <a:cs typeface="Gotham" pitchFamily="2" charset="0"/>
              </a:rPr>
              <a:t>• Sailing under the name of the global market</a:t>
            </a:r>
          </a:p>
          <a:p>
            <a:r>
              <a:rPr lang="en-US" sz="940" b="1">
                <a:latin typeface="Gotham" pitchFamily="2" charset="0"/>
                <a:cs typeface="Gotham" pitchFamily="2" charset="0"/>
              </a:rPr>
              <a:t>leader of ocean</a:t>
            </a:r>
          </a:p>
          <a:p>
            <a:r>
              <a:rPr lang="en-US" sz="940" b="1">
                <a:latin typeface="Gotham" pitchFamily="2" charset="0"/>
                <a:cs typeface="Gotham" pitchFamily="2" charset="0"/>
              </a:rPr>
              <a:t>• Matched with: Austal-built coast guard vessels</a:t>
            </a:r>
          </a:p>
          <a:p>
            <a:endParaRPr lang="en-US" sz="940">
              <a:latin typeface="Gotham" pitchFamily="2" charset="0"/>
              <a:cs typeface="Gotham" pitchFamily="2" charset="0"/>
            </a:endParaRPr>
          </a:p>
          <a:p>
            <a:r>
              <a:rPr lang="en-US" sz="940">
                <a:latin typeface="Gotham" pitchFamily="2" charset="0"/>
                <a:cs typeface="Gotham" pitchFamily="2" charset="0"/>
              </a:rPr>
              <a:t>As these state-of-the-art vessels are crucial assets for the Trinidad and Tobago coast guard, a best-in-class, door-to-door delivery solution was needed. After securing the reputable BBC Rushmore for these vessels. </a:t>
            </a:r>
          </a:p>
          <a:p>
            <a:endParaRPr lang="en-US" sz="940">
              <a:latin typeface="Gotham" pitchFamily="2" charset="0"/>
              <a:cs typeface="Gotham" pitchFamily="2" charset="0"/>
            </a:endParaRPr>
          </a:p>
          <a:p>
            <a:r>
              <a:rPr lang="en-US" sz="940">
                <a:latin typeface="Gotham" pitchFamily="2" charset="0"/>
                <a:cs typeface="Gotham" pitchFamily="2" charset="0"/>
              </a:rPr>
              <a:t>FLS experts designed special shipping cradles to support and protect the mono aluminum hulls during the lifting operation and arranged professional divers for a precise loading operation</a:t>
            </a:r>
            <a:endParaRPr lang="en-VN" sz="940">
              <a:latin typeface="Gotham" pitchFamily="2" charset="0"/>
              <a:cs typeface="Gotham" pitchFamily="2" charset="0"/>
            </a:endParaRPr>
          </a:p>
        </p:txBody>
      </p:sp>
      <p:pic>
        <p:nvPicPr>
          <p:cNvPr id="11" name="Content Placeholder 2" descr="Shape, circle&#10;&#10;Description automatically generated">
            <a:extLst>
              <a:ext uri="{FF2B5EF4-FFF2-40B4-BE49-F238E27FC236}">
                <a16:creationId xmlns:a16="http://schemas.microsoft.com/office/drawing/2014/main" id="{5700C23E-D2C5-1305-3272-32C6E3A760A4}"/>
              </a:ext>
            </a:extLst>
          </p:cNvPr>
          <p:cNvPicPr>
            <a:picLocks noChangeAspect="1"/>
          </p:cNvPicPr>
          <p:nvPr/>
        </p:nvPicPr>
        <p:blipFill>
          <a:blip r:embed="rId3"/>
          <a:stretch>
            <a:fillRect/>
          </a:stretch>
        </p:blipFill>
        <p:spPr>
          <a:xfrm>
            <a:off x="0" y="-114301"/>
            <a:ext cx="1132485" cy="1133618"/>
          </a:xfrm>
          <a:prstGeom prst="rect">
            <a:avLst/>
          </a:prstGeom>
        </p:spPr>
      </p:pic>
    </p:spTree>
    <p:extLst>
      <p:ext uri="{BB962C8B-B14F-4D97-AF65-F5344CB8AC3E}">
        <p14:creationId xmlns:p14="http://schemas.microsoft.com/office/powerpoint/2010/main" val="2414127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FEDE9-1240-67F7-3A1C-7A6D915047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8733"/>
            <a:ext cx="12191999" cy="6916735"/>
          </a:xfrm>
          <a:prstGeom prst="rect">
            <a:avLst/>
          </a:prstGeom>
        </p:spPr>
      </p:pic>
      <p:sp>
        <p:nvSpPr>
          <p:cNvPr id="2" name="TextBox 1">
            <a:extLst>
              <a:ext uri="{FF2B5EF4-FFF2-40B4-BE49-F238E27FC236}">
                <a16:creationId xmlns:a16="http://schemas.microsoft.com/office/drawing/2014/main" id="{3E9E2D2A-E89F-6FB6-28FD-9403586EE30F}"/>
              </a:ext>
            </a:extLst>
          </p:cNvPr>
          <p:cNvSpPr txBox="1"/>
          <p:nvPr/>
        </p:nvSpPr>
        <p:spPr>
          <a:xfrm>
            <a:off x="2962414" y="3977499"/>
            <a:ext cx="3000375" cy="2406813"/>
          </a:xfrm>
          <a:prstGeom prst="rect">
            <a:avLst/>
          </a:prstGeom>
          <a:noFill/>
        </p:spPr>
        <p:txBody>
          <a:bodyPr wrap="square">
            <a:spAutoFit/>
          </a:bodyPr>
          <a:lstStyle/>
          <a:p>
            <a:r>
              <a:rPr lang="en-US" sz="940" b="1">
                <a:solidFill>
                  <a:schemeClr val="bg1"/>
                </a:solidFill>
                <a:latin typeface="Gotham" pitchFamily="2" charset="0"/>
                <a:cs typeface="Gotham" pitchFamily="2" charset="0"/>
              </a:rPr>
              <a:t>• Born in Japan</a:t>
            </a:r>
          </a:p>
          <a:p>
            <a:r>
              <a:rPr lang="en-US" sz="940" b="1">
                <a:solidFill>
                  <a:schemeClr val="bg1"/>
                </a:solidFill>
                <a:latin typeface="Gotham" pitchFamily="2" charset="0"/>
                <a:cs typeface="Gotham" pitchFamily="2" charset="0"/>
              </a:rPr>
              <a:t>• Enjoying fantastic voyages for the last decade</a:t>
            </a:r>
          </a:p>
          <a:p>
            <a:r>
              <a:rPr lang="en-US" sz="940" b="1">
                <a:solidFill>
                  <a:schemeClr val="bg1"/>
                </a:solidFill>
                <a:latin typeface="Gotham" pitchFamily="2" charset="0"/>
                <a:cs typeface="Gotham" pitchFamily="2" charset="0"/>
              </a:rPr>
              <a:t>• Making friends across the globe</a:t>
            </a:r>
          </a:p>
          <a:p>
            <a:r>
              <a:rPr lang="en-US" sz="940" b="1">
                <a:solidFill>
                  <a:schemeClr val="bg1"/>
                </a:solidFill>
                <a:latin typeface="Gotham" pitchFamily="2" charset="0"/>
                <a:cs typeface="Gotham" pitchFamily="2" charset="0"/>
              </a:rPr>
              <a:t>• Matched with: Niles, Guernsey and Jackson</a:t>
            </a:r>
          </a:p>
          <a:p>
            <a:r>
              <a:rPr lang="en-US" sz="940" b="1">
                <a:solidFill>
                  <a:schemeClr val="bg1"/>
                </a:solidFill>
                <a:latin typeface="Gotham" pitchFamily="2" charset="0"/>
                <a:cs typeface="Gotham" pitchFamily="2" charset="0"/>
              </a:rPr>
              <a:t>combined-</a:t>
            </a:r>
            <a:r>
              <a:rPr lang="en-US" sz="940" b="1" err="1">
                <a:solidFill>
                  <a:schemeClr val="bg1"/>
                </a:solidFill>
                <a:latin typeface="Gotham" pitchFamily="2" charset="0"/>
                <a:cs typeface="Gotham" pitchFamily="2" charset="0"/>
              </a:rPr>
              <a:t>cvcle</a:t>
            </a:r>
            <a:r>
              <a:rPr lang="en-US" sz="940" b="1">
                <a:solidFill>
                  <a:schemeClr val="bg1"/>
                </a:solidFill>
                <a:latin typeface="Gotham" pitchFamily="2" charset="0"/>
                <a:cs typeface="Gotham" pitchFamily="2" charset="0"/>
              </a:rPr>
              <a:t> power plants.</a:t>
            </a:r>
          </a:p>
          <a:p>
            <a:endParaRPr lang="en-US" sz="940">
              <a:solidFill>
                <a:schemeClr val="bg1"/>
              </a:solidFill>
              <a:latin typeface="Gotham" pitchFamily="2" charset="0"/>
              <a:cs typeface="Gotham" pitchFamily="2" charset="0"/>
            </a:endParaRPr>
          </a:p>
          <a:p>
            <a:r>
              <a:rPr lang="en-US" sz="940">
                <a:solidFill>
                  <a:schemeClr val="bg1"/>
                </a:solidFill>
                <a:latin typeface="Gotham" pitchFamily="2" charset="0"/>
                <a:cs typeface="Gotham" pitchFamily="2" charset="0"/>
              </a:rPr>
              <a:t>Six successful voyages matched so far! FLS</a:t>
            </a:r>
          </a:p>
          <a:p>
            <a:r>
              <a:rPr lang="en-US" sz="940">
                <a:solidFill>
                  <a:schemeClr val="bg1"/>
                </a:solidFill>
                <a:latin typeface="Gotham" pitchFamily="2" charset="0"/>
                <a:cs typeface="Gotham" pitchFamily="2" charset="0"/>
              </a:rPr>
              <a:t>provided packaging guidance and improvement, with </a:t>
            </a:r>
            <a:r>
              <a:rPr lang="en-US" sz="940" err="1">
                <a:solidFill>
                  <a:schemeClr val="bg1"/>
                </a:solidFill>
                <a:latin typeface="Gotham" pitchFamily="2" charset="0"/>
                <a:cs typeface="Gotham" pitchFamily="2" charset="0"/>
              </a:rPr>
              <a:t>customised</a:t>
            </a:r>
            <a:r>
              <a:rPr lang="en-US" sz="940">
                <a:solidFill>
                  <a:schemeClr val="bg1"/>
                </a:solidFill>
                <a:latin typeface="Gotham" pitchFamily="2" charset="0"/>
                <a:cs typeface="Gotham" pitchFamily="2" charset="0"/>
              </a:rPr>
              <a:t> metal frames to protect the stability of the heavy cargos and our in house stevedores assisted various lifting and lashing operations. </a:t>
            </a:r>
          </a:p>
          <a:p>
            <a:r>
              <a:rPr lang="en-US" sz="940">
                <a:solidFill>
                  <a:schemeClr val="bg1"/>
                </a:solidFill>
                <a:latin typeface="Gotham" pitchFamily="2" charset="0"/>
                <a:cs typeface="Gotham" pitchFamily="2" charset="0"/>
              </a:rPr>
              <a:t>We </a:t>
            </a:r>
            <a:r>
              <a:rPr lang="en-US" sz="940" err="1">
                <a:solidFill>
                  <a:schemeClr val="bg1"/>
                </a:solidFill>
                <a:latin typeface="Gotham" pitchFamily="2" charset="0"/>
                <a:cs typeface="Gotham" pitchFamily="2" charset="0"/>
              </a:rPr>
              <a:t>successfullv</a:t>
            </a:r>
            <a:r>
              <a:rPr lang="en-US" sz="940">
                <a:solidFill>
                  <a:schemeClr val="bg1"/>
                </a:solidFill>
                <a:latin typeface="Gotham" pitchFamily="2" charset="0"/>
                <a:cs typeface="Gotham" pitchFamily="2" charset="0"/>
              </a:rPr>
              <a:t> saved costs and reduced transit time for two clients in this consolidated shipment.</a:t>
            </a:r>
            <a:endParaRPr lang="en-VN" sz="940">
              <a:solidFill>
                <a:schemeClr val="bg1"/>
              </a:solidFill>
              <a:latin typeface="Gotham" pitchFamily="2" charset="0"/>
              <a:cs typeface="Gotham" pitchFamily="2" charset="0"/>
            </a:endParaRPr>
          </a:p>
        </p:txBody>
      </p:sp>
      <p:sp>
        <p:nvSpPr>
          <p:cNvPr id="3" name="TextBox 2">
            <a:extLst>
              <a:ext uri="{FF2B5EF4-FFF2-40B4-BE49-F238E27FC236}">
                <a16:creationId xmlns:a16="http://schemas.microsoft.com/office/drawing/2014/main" id="{1814BF29-B85E-0FAB-60C2-C08562DE4F47}"/>
              </a:ext>
            </a:extLst>
          </p:cNvPr>
          <p:cNvSpPr txBox="1"/>
          <p:nvPr/>
        </p:nvSpPr>
        <p:spPr>
          <a:xfrm>
            <a:off x="6244385" y="3941403"/>
            <a:ext cx="3000375" cy="2262158"/>
          </a:xfrm>
          <a:prstGeom prst="rect">
            <a:avLst/>
          </a:prstGeom>
          <a:noFill/>
        </p:spPr>
        <p:txBody>
          <a:bodyPr wrap="square">
            <a:spAutoFit/>
          </a:bodyPr>
          <a:lstStyle/>
          <a:p>
            <a:r>
              <a:rPr lang="en-US" sz="940" b="1">
                <a:latin typeface="Gotham" pitchFamily="2" charset="0"/>
                <a:cs typeface="Gotham" pitchFamily="2" charset="0"/>
              </a:rPr>
              <a:t>• We go where cargos love to be</a:t>
            </a:r>
          </a:p>
          <a:p>
            <a:r>
              <a:rPr lang="en-US" sz="940" b="1">
                <a:latin typeface="Gotham" pitchFamily="2" charset="0"/>
                <a:cs typeface="Gotham" pitchFamily="2" charset="0"/>
              </a:rPr>
              <a:t>• Devoted to you</a:t>
            </a:r>
          </a:p>
          <a:p>
            <a:r>
              <a:rPr lang="en-US" sz="940" b="1">
                <a:latin typeface="Gotham" pitchFamily="2" charset="0"/>
                <a:cs typeface="Gotham" pitchFamily="2" charset="0"/>
              </a:rPr>
              <a:t>• Teamwork is dreamwork</a:t>
            </a:r>
          </a:p>
          <a:p>
            <a:r>
              <a:rPr lang="en-US" sz="940" b="1">
                <a:latin typeface="Gotham" pitchFamily="2" charset="0"/>
                <a:cs typeface="Gotham" pitchFamily="2" charset="0"/>
              </a:rPr>
              <a:t>• Matched with: 164 modules, around 225.000</a:t>
            </a:r>
          </a:p>
          <a:p>
            <a:r>
              <a:rPr lang="en-US" sz="940" b="1">
                <a:latin typeface="Gotham" pitchFamily="2" charset="0"/>
                <a:cs typeface="Gotham" pitchFamily="2" charset="0"/>
              </a:rPr>
              <a:t>FRT of equipment for a petrochemical plant</a:t>
            </a:r>
          </a:p>
          <a:p>
            <a:r>
              <a:rPr lang="en-US" sz="940" b="1">
                <a:latin typeface="Gotham" pitchFamily="2" charset="0"/>
                <a:cs typeface="Gotham" pitchFamily="2" charset="0"/>
              </a:rPr>
              <a:t>in Houston, USA.</a:t>
            </a:r>
          </a:p>
          <a:p>
            <a:endParaRPr lang="en-US" sz="940">
              <a:latin typeface="Gotham" pitchFamily="2" charset="0"/>
              <a:cs typeface="Gotham" pitchFamily="2" charset="0"/>
            </a:endParaRPr>
          </a:p>
          <a:p>
            <a:r>
              <a:rPr lang="en-US" sz="940">
                <a:latin typeface="Gotham" pitchFamily="2" charset="0"/>
                <a:cs typeface="Gotham" pitchFamily="2" charset="0"/>
              </a:rPr>
              <a:t>A complicated multimodal project which took us 1,5 years to complete. As well as 13 full-chartered vessels, we also provided bespoke trucking, wrapping, stowage and barging solutions. </a:t>
            </a:r>
          </a:p>
          <a:p>
            <a:r>
              <a:rPr lang="en-US" sz="940">
                <a:latin typeface="Gotham" pitchFamily="2" charset="0"/>
                <a:cs typeface="Gotham" pitchFamily="2" charset="0"/>
              </a:rPr>
              <a:t>Our good relationship with carriers and local authorities helped the cargo enjoy a comfortable journey.</a:t>
            </a:r>
            <a:endParaRPr lang="en-VN" sz="940">
              <a:latin typeface="Gotham" pitchFamily="2" charset="0"/>
              <a:cs typeface="Gotham" pitchFamily="2" charset="0"/>
            </a:endParaRPr>
          </a:p>
        </p:txBody>
      </p:sp>
      <p:sp>
        <p:nvSpPr>
          <p:cNvPr id="6" name="TextBox 5">
            <a:extLst>
              <a:ext uri="{FF2B5EF4-FFF2-40B4-BE49-F238E27FC236}">
                <a16:creationId xmlns:a16="http://schemas.microsoft.com/office/drawing/2014/main" id="{B8A3DDAE-12CC-6812-8F44-274913E2C6C4}"/>
              </a:ext>
            </a:extLst>
          </p:cNvPr>
          <p:cNvSpPr txBox="1"/>
          <p:nvPr/>
        </p:nvSpPr>
        <p:spPr>
          <a:xfrm>
            <a:off x="2427871" y="173047"/>
            <a:ext cx="7336256" cy="938719"/>
          </a:xfrm>
          <a:prstGeom prst="rect">
            <a:avLst/>
          </a:prstGeom>
          <a:noFill/>
        </p:spPr>
        <p:txBody>
          <a:bodyPr wrap="square">
            <a:spAutoFit/>
          </a:bodyPr>
          <a:lstStyle/>
          <a:p>
            <a:r>
              <a:rPr lang="en-VN" sz="1100">
                <a:solidFill>
                  <a:schemeClr val="bg1"/>
                </a:solidFill>
                <a:latin typeface="Gotham" pitchFamily="2" charset="0"/>
                <a:cs typeface="Gotham" pitchFamily="2" charset="0"/>
              </a:rPr>
              <a:t>At FLS Chartering Desk we pride ourselves on having long-standing relationships with vessel owners all around the world. This means we can find the perfect match for your needs, while also trying to fulfill your budget and time requirements.</a:t>
            </a:r>
          </a:p>
          <a:p>
            <a:endParaRPr lang="en-VN" sz="1100">
              <a:solidFill>
                <a:schemeClr val="bg1"/>
              </a:solidFill>
              <a:latin typeface="Gotham" pitchFamily="2" charset="0"/>
              <a:cs typeface="Gotham" pitchFamily="2" charset="0"/>
            </a:endParaRPr>
          </a:p>
          <a:p>
            <a:r>
              <a:rPr lang="en-VN" sz="1100">
                <a:solidFill>
                  <a:schemeClr val="bg1"/>
                </a:solidFill>
                <a:latin typeface="Gotham" pitchFamily="2" charset="0"/>
                <a:cs typeface="Gotham" pitchFamily="2" charset="0"/>
              </a:rPr>
              <a:t>Below are just a few of the perfect matches we've made for our customers.</a:t>
            </a:r>
          </a:p>
        </p:txBody>
      </p:sp>
      <p:pic>
        <p:nvPicPr>
          <p:cNvPr id="7" name="Content Placeholder 2" descr="Shape, circle&#10;&#10;Description automatically generated">
            <a:extLst>
              <a:ext uri="{FF2B5EF4-FFF2-40B4-BE49-F238E27FC236}">
                <a16:creationId xmlns:a16="http://schemas.microsoft.com/office/drawing/2014/main" id="{B65984A3-FCED-C5FB-AEBC-C1FD311C69A4}"/>
              </a:ext>
            </a:extLst>
          </p:cNvPr>
          <p:cNvPicPr>
            <a:picLocks noChangeAspect="1"/>
          </p:cNvPicPr>
          <p:nvPr/>
        </p:nvPicPr>
        <p:blipFill>
          <a:blip r:embed="rId3"/>
          <a:stretch>
            <a:fillRect/>
          </a:stretch>
        </p:blipFill>
        <p:spPr>
          <a:xfrm>
            <a:off x="0" y="-58733"/>
            <a:ext cx="1132485" cy="1133618"/>
          </a:xfrm>
          <a:prstGeom prst="rect">
            <a:avLst/>
          </a:prstGeom>
        </p:spPr>
      </p:pic>
    </p:spTree>
    <p:extLst>
      <p:ext uri="{BB962C8B-B14F-4D97-AF65-F5344CB8AC3E}">
        <p14:creationId xmlns:p14="http://schemas.microsoft.com/office/powerpoint/2010/main" val="100660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8987-A0E2-0204-1287-965C87F17FD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E8FBB54B-205C-6013-899E-0184E1938DCE}"/>
              </a:ext>
            </a:extLst>
          </p:cNvPr>
          <p:cNvSpPr/>
          <p:nvPr/>
        </p:nvSpPr>
        <p:spPr>
          <a:xfrm>
            <a:off x="0" y="0"/>
            <a:ext cx="12192000" cy="6858000"/>
          </a:xfrm>
          <a:prstGeom prst="rect">
            <a:avLst/>
          </a:prstGeom>
          <a:solidFill>
            <a:srgbClr val="0D1928">
              <a:alpha val="710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dirty="0"/>
              <a:t>  </a:t>
            </a:r>
          </a:p>
        </p:txBody>
      </p:sp>
      <p:sp>
        <p:nvSpPr>
          <p:cNvPr id="29" name="TextBox 28">
            <a:extLst>
              <a:ext uri="{FF2B5EF4-FFF2-40B4-BE49-F238E27FC236}">
                <a16:creationId xmlns:a16="http://schemas.microsoft.com/office/drawing/2014/main" id="{8B895C06-022C-0A6A-6992-785C2B9B1F93}"/>
              </a:ext>
            </a:extLst>
          </p:cNvPr>
          <p:cNvSpPr txBox="1"/>
          <p:nvPr/>
        </p:nvSpPr>
        <p:spPr>
          <a:xfrm>
            <a:off x="290286" y="182513"/>
            <a:ext cx="11553371" cy="483209"/>
          </a:xfrm>
          <a:prstGeom prst="rect">
            <a:avLst/>
          </a:prstGeom>
          <a:noFill/>
        </p:spPr>
        <p:txBody>
          <a:bodyPr wrap="square" rtlCol="0">
            <a:spAutoFit/>
          </a:bodyPr>
          <a:lstStyle/>
          <a:p>
            <a:pPr algn="ctr"/>
            <a:r>
              <a:rPr lang="en-VN" sz="2540" dirty="0">
                <a:solidFill>
                  <a:schemeClr val="bg1"/>
                </a:solidFill>
                <a:latin typeface="CONTHRAX HEAVY" panose="020B0907020201080204" pitchFamily="34" charset="0"/>
              </a:rPr>
              <a:t>GLOBAL VESSEL ACCESS. PRECISION OPTIMIZATION</a:t>
            </a:r>
          </a:p>
        </p:txBody>
      </p:sp>
      <p:sp>
        <p:nvSpPr>
          <p:cNvPr id="30" name="TextBox 29">
            <a:extLst>
              <a:ext uri="{FF2B5EF4-FFF2-40B4-BE49-F238E27FC236}">
                <a16:creationId xmlns:a16="http://schemas.microsoft.com/office/drawing/2014/main" id="{0B6939A3-774D-D8AE-EF76-07D421EA74B3}"/>
              </a:ext>
            </a:extLst>
          </p:cNvPr>
          <p:cNvSpPr txBox="1"/>
          <p:nvPr/>
        </p:nvSpPr>
        <p:spPr>
          <a:xfrm>
            <a:off x="551542" y="796351"/>
            <a:ext cx="11030857" cy="430887"/>
          </a:xfrm>
          <a:prstGeom prst="rect">
            <a:avLst/>
          </a:prstGeom>
          <a:noFill/>
        </p:spPr>
        <p:txBody>
          <a:bodyPr wrap="square">
            <a:spAutoFit/>
          </a:bodyPr>
          <a:lstStyle/>
          <a:p>
            <a:r>
              <a:rPr lang="en-US" sz="1100" dirty="0">
                <a:solidFill>
                  <a:schemeClr val="bg1"/>
                </a:solidFill>
                <a:latin typeface="Gotham" pitchFamily="2" charset="0"/>
                <a:cs typeface="Gotham" pitchFamily="2" charset="0"/>
              </a:rPr>
              <a:t>FLS Chartering Desk provides direct access to a global network of vessel owners, enabling unrestricted selection across the market. Leveraging strong buying power and deep market understanding, we </a:t>
            </a:r>
            <a:r>
              <a:rPr lang="en-US" sz="1100" dirty="0" err="1">
                <a:solidFill>
                  <a:schemeClr val="bg1"/>
                </a:solidFill>
                <a:latin typeface="Gotham" pitchFamily="2" charset="0"/>
                <a:cs typeface="Gotham" pitchFamily="2" charset="0"/>
              </a:rPr>
              <a:t>optimise</a:t>
            </a:r>
            <a:r>
              <a:rPr lang="en-US" sz="1100" dirty="0">
                <a:solidFill>
                  <a:schemeClr val="bg1"/>
                </a:solidFill>
                <a:latin typeface="Gotham" pitchFamily="2" charset="0"/>
                <a:cs typeface="Gotham" pitchFamily="2" charset="0"/>
              </a:rPr>
              <a:t> every charter for cost, timing and operational performance.</a:t>
            </a:r>
            <a:endParaRPr lang="en-VN" sz="1100" dirty="0">
              <a:solidFill>
                <a:schemeClr val="bg1"/>
              </a:solidFill>
              <a:latin typeface="Gotham" pitchFamily="2" charset="0"/>
              <a:cs typeface="Gotham" pitchFamily="2" charset="0"/>
            </a:endParaRPr>
          </a:p>
        </p:txBody>
      </p:sp>
      <p:sp>
        <p:nvSpPr>
          <p:cNvPr id="31" name="Round Single Corner Rectangle 19">
            <a:extLst>
              <a:ext uri="{FF2B5EF4-FFF2-40B4-BE49-F238E27FC236}">
                <a16:creationId xmlns:a16="http://schemas.microsoft.com/office/drawing/2014/main" id="{9387975F-3EF8-A1BD-AB98-F65388BB38B7}"/>
              </a:ext>
            </a:extLst>
          </p:cNvPr>
          <p:cNvSpPr/>
          <p:nvPr/>
        </p:nvSpPr>
        <p:spPr>
          <a:xfrm flipH="1">
            <a:off x="725199"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2" name="object 12">
            <a:extLst>
              <a:ext uri="{FF2B5EF4-FFF2-40B4-BE49-F238E27FC236}">
                <a16:creationId xmlns:a16="http://schemas.microsoft.com/office/drawing/2014/main" id="{8FF2BE0B-58E8-4A8E-B239-E1F9F5F36BEF}"/>
              </a:ext>
            </a:extLst>
          </p:cNvPr>
          <p:cNvPicPr/>
          <p:nvPr/>
        </p:nvPicPr>
        <p:blipFill>
          <a:blip r:embed="rId2" cstate="print"/>
          <a:srcRect b="17960"/>
          <a:stretch>
            <a:fillRect/>
          </a:stretch>
        </p:blipFill>
        <p:spPr>
          <a:xfrm>
            <a:off x="551542" y="1357867"/>
            <a:ext cx="2191658" cy="2204027"/>
          </a:xfrm>
          <a:prstGeom prst="rect">
            <a:avLst/>
          </a:prstGeom>
          <a:effectLst>
            <a:glow>
              <a:schemeClr val="accent1">
                <a:alpha val="40000"/>
              </a:schemeClr>
            </a:glow>
          </a:effectLst>
        </p:spPr>
      </p:pic>
      <p:sp>
        <p:nvSpPr>
          <p:cNvPr id="33" name="object 10">
            <a:extLst>
              <a:ext uri="{FF2B5EF4-FFF2-40B4-BE49-F238E27FC236}">
                <a16:creationId xmlns:a16="http://schemas.microsoft.com/office/drawing/2014/main" id="{5B424A40-EE0A-BE76-F1EE-DF1CB00B2B12}"/>
              </a:ext>
            </a:extLst>
          </p:cNvPr>
          <p:cNvSpPr txBox="1"/>
          <p:nvPr/>
        </p:nvSpPr>
        <p:spPr>
          <a:xfrm>
            <a:off x="2732974" y="2925583"/>
            <a:ext cx="1451227" cy="636312"/>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CHRISTOPHER</a:t>
            </a:r>
            <a:r>
              <a:rPr lang="en-US" sz="1000" b="1" spc="-59" dirty="0">
                <a:solidFill>
                  <a:schemeClr val="bg1"/>
                </a:solidFill>
                <a:latin typeface="Conthrax Heavy" panose="020B0907020201080204" pitchFamily="34" charset="0"/>
                <a:cs typeface="Calibri"/>
              </a:rPr>
              <a:t> </a:t>
            </a:r>
            <a:r>
              <a:rPr lang="en-US" sz="1000" b="1" spc="-9" dirty="0">
                <a:solidFill>
                  <a:schemeClr val="bg1"/>
                </a:solidFill>
                <a:latin typeface="Conthrax Heavy" panose="020B0907020201080204" pitchFamily="34" charset="0"/>
                <a:cs typeface="Calibri"/>
              </a:rPr>
              <a:t>SCHNIEDERS</a:t>
            </a:r>
          </a:p>
          <a:p>
            <a:pPr marR="30532">
              <a:spcBef>
                <a:spcPts val="95"/>
              </a:spcBef>
            </a:pPr>
            <a:r>
              <a:rPr lang="en-US" sz="1000" b="1" dirty="0">
                <a:solidFill>
                  <a:srgbClr val="00B050"/>
                </a:solidFill>
                <a:latin typeface="Gotham" pitchFamily="2" charset="0"/>
              </a:rPr>
              <a:t>GLOBAL DIRECTOR PROJECTS</a:t>
            </a:r>
            <a:endParaRPr sz="1000" b="1" dirty="0">
              <a:solidFill>
                <a:srgbClr val="00B050"/>
              </a:solidFill>
              <a:latin typeface="Gotham" pitchFamily="2" charset="0"/>
            </a:endParaRPr>
          </a:p>
        </p:txBody>
      </p:sp>
      <p:sp>
        <p:nvSpPr>
          <p:cNvPr id="34" name="Round Single Corner Rectangle 25">
            <a:extLst>
              <a:ext uri="{FF2B5EF4-FFF2-40B4-BE49-F238E27FC236}">
                <a16:creationId xmlns:a16="http://schemas.microsoft.com/office/drawing/2014/main" id="{2C5BB91B-3EF9-DCAA-8E1E-F949E5A0BCAA}"/>
              </a:ext>
            </a:extLst>
          </p:cNvPr>
          <p:cNvSpPr/>
          <p:nvPr/>
        </p:nvSpPr>
        <p:spPr>
          <a:xfrm flipH="1">
            <a:off x="725199"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5" name="Round Single Corner Rectangle 28">
            <a:extLst>
              <a:ext uri="{FF2B5EF4-FFF2-40B4-BE49-F238E27FC236}">
                <a16:creationId xmlns:a16="http://schemas.microsoft.com/office/drawing/2014/main" id="{4357BCEF-7427-ABC1-25E6-851CC62F4F67}"/>
              </a:ext>
            </a:extLst>
          </p:cNvPr>
          <p:cNvSpPr/>
          <p:nvPr/>
        </p:nvSpPr>
        <p:spPr>
          <a:xfrm flipH="1">
            <a:off x="4340333"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6" name="Round Single Corner Rectangle 31">
            <a:extLst>
              <a:ext uri="{FF2B5EF4-FFF2-40B4-BE49-F238E27FC236}">
                <a16:creationId xmlns:a16="http://schemas.microsoft.com/office/drawing/2014/main" id="{CC991E6F-3D7E-2C8A-4BDE-1E28340A6C2A}"/>
              </a:ext>
            </a:extLst>
          </p:cNvPr>
          <p:cNvSpPr/>
          <p:nvPr/>
        </p:nvSpPr>
        <p:spPr>
          <a:xfrm flipH="1">
            <a:off x="4340333"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37" name="object 10">
            <a:extLst>
              <a:ext uri="{FF2B5EF4-FFF2-40B4-BE49-F238E27FC236}">
                <a16:creationId xmlns:a16="http://schemas.microsoft.com/office/drawing/2014/main" id="{F4103F64-A94E-70C6-BD96-860B3C83E558}"/>
              </a:ext>
            </a:extLst>
          </p:cNvPr>
          <p:cNvSpPr txBox="1"/>
          <p:nvPr/>
        </p:nvSpPr>
        <p:spPr>
          <a:xfrm>
            <a:off x="6414461" y="5503154"/>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KHUONG</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PROJECT SOLUTIONS</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38" name="Picture 37" descr="A person in a suit and tie&#10;&#10;AI-generated content may be incorrect.">
            <a:extLst>
              <a:ext uri="{FF2B5EF4-FFF2-40B4-BE49-F238E27FC236}">
                <a16:creationId xmlns:a16="http://schemas.microsoft.com/office/drawing/2014/main" id="{98F05390-9EB1-4AC9-FF9A-C7CE9BE5B739}"/>
              </a:ext>
            </a:extLst>
          </p:cNvPr>
          <p:cNvPicPr>
            <a:picLocks noChangeAspect="1"/>
          </p:cNvPicPr>
          <p:nvPr/>
        </p:nvPicPr>
        <p:blipFill>
          <a:blip r:embed="rId3">
            <a:extLst>
              <a:ext uri="{28A0092B-C50C-407E-A947-70E740481C1C}">
                <a14:useLocalDpi xmlns:a14="http://schemas.microsoft.com/office/drawing/2010/main" val="0"/>
              </a:ext>
            </a:extLst>
          </a:blip>
          <a:srcRect b="12670"/>
          <a:stretch>
            <a:fillRect/>
          </a:stretch>
        </p:blipFill>
        <p:spPr>
          <a:xfrm flipH="1">
            <a:off x="4390698" y="1310844"/>
            <a:ext cx="1845246" cy="2251050"/>
          </a:xfrm>
          <a:prstGeom prst="rect">
            <a:avLst/>
          </a:prstGeom>
        </p:spPr>
      </p:pic>
      <p:sp>
        <p:nvSpPr>
          <p:cNvPr id="39" name="object 10">
            <a:extLst>
              <a:ext uri="{FF2B5EF4-FFF2-40B4-BE49-F238E27FC236}">
                <a16:creationId xmlns:a16="http://schemas.microsoft.com/office/drawing/2014/main" id="{91EC1633-E2C5-47C8-9D05-70059C986620}"/>
              </a:ext>
            </a:extLst>
          </p:cNvPr>
          <p:cNvSpPr txBox="1"/>
          <p:nvPr/>
        </p:nvSpPr>
        <p:spPr>
          <a:xfrm>
            <a:off x="6358563" y="2741015"/>
            <a:ext cx="1489238" cy="815848"/>
          </a:xfrm>
          <a:prstGeom prst="rect">
            <a:avLst/>
          </a:prstGeom>
        </p:spPr>
        <p:txBody>
          <a:bodyPr vert="horz" wrap="square" lIns="0" tIns="7858" rIns="0" bIns="0" rtlCol="0">
            <a:spAutoFit/>
          </a:bodyPr>
          <a:lstStyle/>
          <a:p>
            <a:pPr marR="30532">
              <a:spcBef>
                <a:spcPts val="95"/>
              </a:spcBef>
            </a:pPr>
            <a:r>
              <a:rPr lang="en-US" sz="1000" b="1" dirty="0">
                <a:solidFill>
                  <a:schemeClr val="bg1"/>
                </a:solidFill>
                <a:latin typeface="Conthrax Heavy" panose="020B0907020201080204" pitchFamily="34" charset="0"/>
                <a:cs typeface="Calibri"/>
              </a:rPr>
              <a:t>SVEN</a:t>
            </a:r>
          </a:p>
          <a:p>
            <a:pPr marR="30532">
              <a:spcBef>
                <a:spcPts val="95"/>
              </a:spcBef>
            </a:pPr>
            <a:r>
              <a:rPr lang="en-US" sz="1000" b="1" dirty="0">
                <a:solidFill>
                  <a:schemeClr val="bg1"/>
                </a:solidFill>
                <a:latin typeface="Conthrax Heavy" panose="020B0907020201080204" pitchFamily="34" charset="0"/>
                <a:cs typeface="Calibri"/>
              </a:rPr>
              <a:t>HOEHLE</a:t>
            </a:r>
            <a:endParaRPr lang="en-US" sz="1000" b="1" spc="-9" dirty="0">
              <a:solidFill>
                <a:schemeClr val="bg1"/>
              </a:solidFill>
              <a:latin typeface="Conthrax Heavy" panose="020B0907020201080204" pitchFamily="34" charset="0"/>
              <a:cs typeface="Calibri"/>
            </a:endParaRPr>
          </a:p>
          <a:p>
            <a:pPr marR="30532">
              <a:spcBef>
                <a:spcPts val="95"/>
              </a:spcBef>
            </a:pPr>
            <a:r>
              <a:rPr lang="en-US" sz="1000" b="1" dirty="0">
                <a:solidFill>
                  <a:srgbClr val="00B050"/>
                </a:solidFill>
                <a:latin typeface="Gotham" pitchFamily="2" charset="0"/>
              </a:rPr>
              <a:t>HEAD OF GLOBAL PROJECT SOLUTIONS</a:t>
            </a:r>
          </a:p>
          <a:p>
            <a:pPr marR="30532">
              <a:spcBef>
                <a:spcPts val="95"/>
              </a:spcBef>
            </a:pPr>
            <a:r>
              <a:rPr lang="en-US" sz="1000" b="1" dirty="0">
                <a:solidFill>
                  <a:srgbClr val="00B050"/>
                </a:solidFill>
                <a:latin typeface="Gotham" pitchFamily="2" charset="0"/>
              </a:rPr>
              <a:t>CHARTERING DESK </a:t>
            </a:r>
          </a:p>
        </p:txBody>
      </p:sp>
      <p:sp>
        <p:nvSpPr>
          <p:cNvPr id="40" name="Round Single Corner Rectangle 46">
            <a:extLst>
              <a:ext uri="{FF2B5EF4-FFF2-40B4-BE49-F238E27FC236}">
                <a16:creationId xmlns:a16="http://schemas.microsoft.com/office/drawing/2014/main" id="{7863F8AB-BD5D-D5E9-54C3-D857DC6E9C98}"/>
              </a:ext>
            </a:extLst>
          </p:cNvPr>
          <p:cNvSpPr/>
          <p:nvPr/>
        </p:nvSpPr>
        <p:spPr>
          <a:xfrm flipH="1">
            <a:off x="8115882" y="1691877"/>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1" name="Picture 40" descr="A person with a beard and a blue jacket&#10;&#10;AI-generated content may be incorrect.">
            <a:extLst>
              <a:ext uri="{FF2B5EF4-FFF2-40B4-BE49-F238E27FC236}">
                <a16:creationId xmlns:a16="http://schemas.microsoft.com/office/drawing/2014/main" id="{0FD064C3-F6A5-13CD-BFF6-57C99B6022A7}"/>
              </a:ext>
            </a:extLst>
          </p:cNvPr>
          <p:cNvPicPr>
            <a:picLocks noChangeAspect="1"/>
          </p:cNvPicPr>
          <p:nvPr/>
        </p:nvPicPr>
        <p:blipFill>
          <a:blip r:embed="rId4"/>
          <a:stretch>
            <a:fillRect/>
          </a:stretch>
        </p:blipFill>
        <p:spPr>
          <a:xfrm>
            <a:off x="8239721" y="1340779"/>
            <a:ext cx="1676409" cy="2221116"/>
          </a:xfrm>
          <a:prstGeom prst="rect">
            <a:avLst/>
          </a:prstGeom>
        </p:spPr>
      </p:pic>
      <p:sp>
        <p:nvSpPr>
          <p:cNvPr id="42" name="object 10">
            <a:extLst>
              <a:ext uri="{FF2B5EF4-FFF2-40B4-BE49-F238E27FC236}">
                <a16:creationId xmlns:a16="http://schemas.microsoft.com/office/drawing/2014/main" id="{CDB6FC03-F0AE-21CB-E13B-D4918BBBD34A}"/>
              </a:ext>
            </a:extLst>
          </p:cNvPr>
          <p:cNvSpPr txBox="1"/>
          <p:nvPr/>
        </p:nvSpPr>
        <p:spPr>
          <a:xfrm>
            <a:off x="10151220" y="2907727"/>
            <a:ext cx="1489238" cy="649136"/>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SUNE</a:t>
            </a:r>
          </a:p>
          <a:p>
            <a:pPr marR="30532">
              <a:spcBef>
                <a:spcPts val="95"/>
              </a:spcBef>
            </a:pPr>
            <a:r>
              <a:rPr lang="en-US" sz="1000" b="1" spc="-9" dirty="0">
                <a:solidFill>
                  <a:schemeClr val="bg1"/>
                </a:solidFill>
                <a:latin typeface="Conthrax Heavy" panose="020B0907020201080204" pitchFamily="34" charset="0"/>
                <a:cs typeface="Calibri"/>
              </a:rPr>
              <a:t>THORLEIFSSON</a:t>
            </a:r>
          </a:p>
          <a:p>
            <a:pPr marR="30532">
              <a:spcBef>
                <a:spcPts val="95"/>
              </a:spcBef>
            </a:pPr>
            <a:r>
              <a:rPr lang="en-US" sz="1000" b="1" dirty="0">
                <a:solidFill>
                  <a:srgbClr val="00B050"/>
                </a:solidFill>
                <a:latin typeface="Gotham" pitchFamily="2" charset="0"/>
              </a:rPr>
              <a:t>MANAGING PARTNER | CHARTERING</a:t>
            </a:r>
          </a:p>
        </p:txBody>
      </p:sp>
      <p:pic>
        <p:nvPicPr>
          <p:cNvPr id="43" name="Picture 2">
            <a:extLst>
              <a:ext uri="{FF2B5EF4-FFF2-40B4-BE49-F238E27FC236}">
                <a16:creationId xmlns:a16="http://schemas.microsoft.com/office/drawing/2014/main" id="{A59F1C67-A465-AE75-0D11-656BA83BA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343" t="4536" r="16303" b="34155"/>
          <a:stretch>
            <a:fillRect/>
          </a:stretch>
        </p:blipFill>
        <p:spPr bwMode="auto">
          <a:xfrm flipH="1">
            <a:off x="945502" y="3912992"/>
            <a:ext cx="1555102" cy="2204028"/>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0">
            <a:extLst>
              <a:ext uri="{FF2B5EF4-FFF2-40B4-BE49-F238E27FC236}">
                <a16:creationId xmlns:a16="http://schemas.microsoft.com/office/drawing/2014/main" id="{D2A99BC5-D50D-B2A0-EA4B-BA607AA95BEC}"/>
              </a:ext>
            </a:extLst>
          </p:cNvPr>
          <p:cNvSpPr txBox="1"/>
          <p:nvPr/>
        </p:nvSpPr>
        <p:spPr>
          <a:xfrm>
            <a:off x="2735772" y="5322695"/>
            <a:ext cx="1445633" cy="828672"/>
          </a:xfrm>
          <a:prstGeom prst="rect">
            <a:avLst/>
          </a:prstGeom>
        </p:spPr>
        <p:txBody>
          <a:bodyPr vert="horz" wrap="square" lIns="0" tIns="7858" rIns="0" bIns="0" rtlCol="0">
            <a:spAutoFit/>
          </a:bodyPr>
          <a:lstStyle/>
          <a:p>
            <a:pPr marR="30532">
              <a:spcBef>
                <a:spcPts val="95"/>
              </a:spcBef>
            </a:pPr>
            <a:endParaRPr lang="en-US" sz="1000" b="1">
              <a:solidFill>
                <a:schemeClr val="bg1"/>
              </a:solidFill>
              <a:latin typeface="Conthrax Heavy" panose="020B0907020201080204" pitchFamily="34" charset="0"/>
              <a:cs typeface="Calibri"/>
            </a:endParaRPr>
          </a:p>
          <a:p>
            <a:pPr marR="30532">
              <a:spcBef>
                <a:spcPts val="95"/>
              </a:spcBef>
            </a:pPr>
            <a:r>
              <a:rPr lang="en-US" sz="1000" b="1">
                <a:solidFill>
                  <a:schemeClr val="bg1"/>
                </a:solidFill>
                <a:latin typeface="Conthrax Heavy" panose="020B0907020201080204" pitchFamily="34" charset="0"/>
                <a:cs typeface="Calibri"/>
              </a:rPr>
              <a:t>VI</a:t>
            </a:r>
            <a:endParaRPr lang="en-US" sz="1000" b="1" dirty="0">
              <a:solidFill>
                <a:schemeClr val="bg1"/>
              </a:solidFill>
              <a:latin typeface="Conthrax Heavy" panose="020B0907020201080204" pitchFamily="34" charset="0"/>
              <a:cs typeface="Calibri"/>
            </a:endParaRPr>
          </a:p>
          <a:p>
            <a:pPr marR="30532">
              <a:spcBef>
                <a:spcPts val="95"/>
              </a:spcBef>
            </a:pPr>
            <a:r>
              <a:rPr lang="en-US" sz="1000" b="1" dirty="0">
                <a:solidFill>
                  <a:schemeClr val="bg1"/>
                </a:solidFill>
                <a:latin typeface="Conthrax Heavy" panose="020B0907020201080204" pitchFamily="34" charset="0"/>
                <a:cs typeface="Calibri"/>
              </a:rPr>
              <a:t>NGUYEN</a:t>
            </a:r>
            <a:endParaRPr lang="en-US" sz="1000" b="1" dirty="0">
              <a:solidFill>
                <a:srgbClr val="00B050"/>
              </a:solidFill>
              <a:latin typeface="Gotham" pitchFamily="2" charset="0"/>
            </a:endParaRP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MANAGER</a:t>
            </a:r>
            <a:endParaRPr sz="1000" b="1" dirty="0">
              <a:solidFill>
                <a:srgbClr val="00B050"/>
              </a:solidFill>
              <a:latin typeface="Gotham" pitchFamily="2" charset="0"/>
            </a:endParaRPr>
          </a:p>
        </p:txBody>
      </p:sp>
      <p:pic>
        <p:nvPicPr>
          <p:cNvPr id="45" name="Picture 44" descr="A person with long hair wearing a black polo shirt&#10;&#10;AI-generated content may be incorrect.">
            <a:extLst>
              <a:ext uri="{FF2B5EF4-FFF2-40B4-BE49-F238E27FC236}">
                <a16:creationId xmlns:a16="http://schemas.microsoft.com/office/drawing/2014/main" id="{80C44F6C-316B-B05A-F001-CB87F61F121F}"/>
              </a:ext>
            </a:extLst>
          </p:cNvPr>
          <p:cNvPicPr>
            <a:picLocks noChangeAspect="1"/>
          </p:cNvPicPr>
          <p:nvPr/>
        </p:nvPicPr>
        <p:blipFill>
          <a:blip r:embed="rId6"/>
          <a:srcRect l="1195" t="6852" r="-10359" b="-11981"/>
          <a:stretch/>
        </p:blipFill>
        <p:spPr>
          <a:xfrm>
            <a:off x="4468440" y="4013589"/>
            <a:ext cx="1658986" cy="2390940"/>
          </a:xfrm>
          <a:prstGeom prst="rect">
            <a:avLst/>
          </a:prstGeom>
        </p:spPr>
      </p:pic>
      <p:sp>
        <p:nvSpPr>
          <p:cNvPr id="46" name="Round Single Corner Rectangle 57">
            <a:extLst>
              <a:ext uri="{FF2B5EF4-FFF2-40B4-BE49-F238E27FC236}">
                <a16:creationId xmlns:a16="http://schemas.microsoft.com/office/drawing/2014/main" id="{FCC5C199-0C0A-B2B5-9912-53CC5E548E8E}"/>
              </a:ext>
            </a:extLst>
          </p:cNvPr>
          <p:cNvSpPr/>
          <p:nvPr/>
        </p:nvSpPr>
        <p:spPr>
          <a:xfrm flipH="1">
            <a:off x="8095950" y="4274050"/>
            <a:ext cx="1862098" cy="1870018"/>
          </a:xfrm>
          <a:prstGeom prst="round1Rect">
            <a:avLst>
              <a:gd name="adj" fmla="val 43835"/>
            </a:avLst>
          </a:prstGeom>
          <a:gradFill flip="none" rotWithShape="1">
            <a:gsLst>
              <a:gs pos="0">
                <a:schemeClr val="accent1">
                  <a:lumMod val="0"/>
                  <a:lumOff val="100000"/>
                  <a:alpha val="24522"/>
                </a:schemeClr>
              </a:gs>
              <a:gs pos="35000">
                <a:schemeClr val="accent1">
                  <a:lumMod val="0"/>
                  <a:lumOff val="100000"/>
                  <a:alpha val="29857"/>
                </a:schemeClr>
              </a:gs>
              <a:gs pos="100000">
                <a:srgbClr val="162D53"/>
              </a:gs>
            </a:gsLst>
            <a:path path="circle">
              <a:fillToRect t="100000" r="100000"/>
            </a:path>
            <a:tileRect l="-100000" b="-100000"/>
          </a:gradFill>
          <a:ln w="31750" cap="rnd">
            <a:gradFill>
              <a:gsLst>
                <a:gs pos="0">
                  <a:srgbClr val="162D53"/>
                </a:gs>
                <a:gs pos="28000">
                  <a:srgbClr val="5B7DA0"/>
                </a:gs>
                <a:gs pos="100000">
                  <a:srgbClr val="5B7DA0"/>
                </a:gs>
                <a:gs pos="59000">
                  <a:srgbClr val="CDE5F6"/>
                </a:gs>
              </a:gsLst>
              <a:lin ang="5400000" scaled="1"/>
            </a:gradFill>
            <a:round/>
          </a:ln>
          <a:effectLst>
            <a:glow rad="182868">
              <a:srgbClr val="CDE5F6">
                <a:alpha val="18388"/>
              </a:srgbClr>
            </a:glow>
            <a:softEdge rad="10326"/>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47" name="object 10">
            <a:extLst>
              <a:ext uri="{FF2B5EF4-FFF2-40B4-BE49-F238E27FC236}">
                <a16:creationId xmlns:a16="http://schemas.microsoft.com/office/drawing/2014/main" id="{98CF9CCA-9E80-48B9-0AB4-9E1BBF04930B}"/>
              </a:ext>
            </a:extLst>
          </p:cNvPr>
          <p:cNvSpPr txBox="1"/>
          <p:nvPr/>
        </p:nvSpPr>
        <p:spPr>
          <a:xfrm>
            <a:off x="10170078" y="5465221"/>
            <a:ext cx="1787093" cy="661960"/>
          </a:xfrm>
          <a:prstGeom prst="rect">
            <a:avLst/>
          </a:prstGeom>
        </p:spPr>
        <p:txBody>
          <a:bodyPr vert="horz" wrap="square" lIns="0" tIns="7858" rIns="0" bIns="0" rtlCol="0">
            <a:spAutoFit/>
          </a:bodyPr>
          <a:lstStyle/>
          <a:p>
            <a:pPr marR="30532">
              <a:spcBef>
                <a:spcPts val="95"/>
              </a:spcBef>
            </a:pPr>
            <a:r>
              <a:rPr lang="en-US" sz="1000" b="1" spc="-9" dirty="0">
                <a:solidFill>
                  <a:schemeClr val="bg1"/>
                </a:solidFill>
                <a:latin typeface="Conthrax Heavy" panose="020B0907020201080204" pitchFamily="34" charset="0"/>
                <a:cs typeface="Calibri"/>
              </a:rPr>
              <a:t>LINH</a:t>
            </a:r>
          </a:p>
          <a:p>
            <a:pPr marR="30532">
              <a:spcBef>
                <a:spcPts val="95"/>
              </a:spcBef>
            </a:pPr>
            <a:r>
              <a:rPr lang="en-US" sz="1000" b="1" spc="-9" dirty="0">
                <a:solidFill>
                  <a:schemeClr val="bg1"/>
                </a:solidFill>
                <a:latin typeface="Conthrax Heavy" panose="020B0907020201080204" pitchFamily="34" charset="0"/>
                <a:cs typeface="Calibri"/>
              </a:rPr>
              <a:t>NGUYEN</a:t>
            </a:r>
          </a:p>
          <a:p>
            <a:pPr marR="30532">
              <a:spcBef>
                <a:spcPts val="95"/>
              </a:spcBef>
            </a:pPr>
            <a:r>
              <a:rPr lang="en-US" sz="1000" b="1" dirty="0">
                <a:solidFill>
                  <a:srgbClr val="00B050"/>
                </a:solidFill>
                <a:latin typeface="Gotham" pitchFamily="2" charset="0"/>
              </a:rPr>
              <a:t>CHARTERING</a:t>
            </a:r>
          </a:p>
          <a:p>
            <a:pPr marR="30532">
              <a:spcBef>
                <a:spcPts val="95"/>
              </a:spcBef>
            </a:pPr>
            <a:r>
              <a:rPr lang="en-US" sz="1000" b="1" dirty="0">
                <a:solidFill>
                  <a:srgbClr val="00B050"/>
                </a:solidFill>
                <a:latin typeface="Gotham" pitchFamily="2" charset="0"/>
              </a:rPr>
              <a:t>EXECUTIVE</a:t>
            </a:r>
            <a:endParaRPr sz="1000" b="1" dirty="0">
              <a:solidFill>
                <a:srgbClr val="00B050"/>
              </a:solidFill>
              <a:latin typeface="Gotham" pitchFamily="2" charset="0"/>
            </a:endParaRPr>
          </a:p>
        </p:txBody>
      </p:sp>
      <p:pic>
        <p:nvPicPr>
          <p:cNvPr id="48" name="Picture 47" descr="A person wearing glasses and a black polo shirt&#10;&#10;AI-generated content may be incorrect.">
            <a:extLst>
              <a:ext uri="{FF2B5EF4-FFF2-40B4-BE49-F238E27FC236}">
                <a16:creationId xmlns:a16="http://schemas.microsoft.com/office/drawing/2014/main" id="{84401211-2EB5-E9F4-F077-19C81223470E}"/>
              </a:ext>
            </a:extLst>
          </p:cNvPr>
          <p:cNvPicPr>
            <a:picLocks noChangeAspect="1"/>
          </p:cNvPicPr>
          <p:nvPr/>
        </p:nvPicPr>
        <p:blipFill>
          <a:blip r:embed="rId7"/>
          <a:srcRect l="16636" b="2291"/>
          <a:stretch>
            <a:fillRect/>
          </a:stretch>
        </p:blipFill>
        <p:spPr>
          <a:xfrm>
            <a:off x="8117087" y="3556863"/>
            <a:ext cx="2184314" cy="2560157"/>
          </a:xfrm>
          <a:prstGeom prst="rect">
            <a:avLst/>
          </a:prstGeom>
        </p:spPr>
      </p:pic>
    </p:spTree>
    <p:extLst>
      <p:ext uri="{BB962C8B-B14F-4D97-AF65-F5344CB8AC3E}">
        <p14:creationId xmlns:p14="http://schemas.microsoft.com/office/powerpoint/2010/main" val="3801244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201C0-B47A-29AE-7C52-DB2F0B7C580F}"/>
            </a:ext>
          </a:extLst>
        </p:cNvPr>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D763B67D-AF35-02C8-B4B3-710A983B9155}"/>
              </a:ext>
            </a:extLst>
          </p:cNvPr>
          <p:cNvSpPr txBox="1"/>
          <p:nvPr/>
        </p:nvSpPr>
        <p:spPr>
          <a:xfrm>
            <a:off x="577968" y="1133149"/>
            <a:ext cx="10046873" cy="49295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tabLst>
                <a:tab pos="1371600" algn="l"/>
              </a:tabLst>
              <a:defRPr/>
            </a:pPr>
            <a:endParaRPr lang="en-GB" sz="1200" b="1">
              <a:solidFill>
                <a:srgbClr val="005FAA"/>
              </a:solidFill>
              <a:latin typeface="GOTHAM-BOOK" pitchFamily="50" charset="0"/>
              <a:cs typeface="GOTHAM-BOOK" pitchFamily="50" charset="0"/>
            </a:endParaRPr>
          </a:p>
        </p:txBody>
      </p:sp>
      <p:sp>
        <p:nvSpPr>
          <p:cNvPr id="15" name="Title 1">
            <a:extLst>
              <a:ext uri="{FF2B5EF4-FFF2-40B4-BE49-F238E27FC236}">
                <a16:creationId xmlns:a16="http://schemas.microsoft.com/office/drawing/2014/main" id="{C171728D-3B7C-93CA-C8CA-67E39EB0BED2}"/>
              </a:ext>
            </a:extLst>
          </p:cNvPr>
          <p:cNvSpPr txBox="1">
            <a:spLocks/>
          </p:cNvSpPr>
          <p:nvPr/>
        </p:nvSpPr>
        <p:spPr>
          <a:xfrm>
            <a:off x="495300" y="228600"/>
            <a:ext cx="10515600" cy="58928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1" kern="1200" baseline="0">
                <a:solidFill>
                  <a:schemeClr val="accent1"/>
                </a:solidFill>
                <a:latin typeface="+mj-lt"/>
                <a:ea typeface="+mj-ea"/>
                <a:cs typeface="+mj-cs"/>
              </a:defRPr>
            </a:lvl1pPr>
          </a:lstStyle>
          <a:p>
            <a:pPr>
              <a:defRPr/>
            </a:pPr>
            <a:r>
              <a:rPr lang="en-US" sz="3200">
                <a:solidFill>
                  <a:srgbClr val="005FAA"/>
                </a:solidFill>
                <a:latin typeface="CONTHRAX HEAVY"/>
              </a:rPr>
              <a:t>FLS Group Chartering Desk</a:t>
            </a:r>
            <a:endParaRPr kumimoji="0" lang="en-US" sz="3200" b="1" i="0" u="none" strike="noStrike" kern="1200" cap="none" spc="0" normalizeH="0" baseline="0" noProof="0">
              <a:ln>
                <a:noFill/>
              </a:ln>
              <a:solidFill>
                <a:srgbClr val="005FAA"/>
              </a:solidFill>
              <a:effectLst/>
              <a:uLnTx/>
              <a:uFillTx/>
              <a:latin typeface="CONTHRAX HEAVY" panose="020B0907020201080204" pitchFamily="34" charset="0"/>
              <a:ea typeface="+mj-ea"/>
              <a:cs typeface="+mj-cs"/>
            </a:endParaRPr>
          </a:p>
        </p:txBody>
      </p:sp>
      <p:sp>
        <p:nvSpPr>
          <p:cNvPr id="19" name="Text Placeholder 2">
            <a:extLst>
              <a:ext uri="{FF2B5EF4-FFF2-40B4-BE49-F238E27FC236}">
                <a16:creationId xmlns:a16="http://schemas.microsoft.com/office/drawing/2014/main" id="{91FC1EEE-D67A-1AB1-AD64-517669E8E5B5}"/>
              </a:ext>
            </a:extLst>
          </p:cNvPr>
          <p:cNvSpPr txBox="1">
            <a:spLocks/>
          </p:cNvSpPr>
          <p:nvPr/>
        </p:nvSpPr>
        <p:spPr>
          <a:xfrm>
            <a:off x="495300" y="766233"/>
            <a:ext cx="10515600" cy="36576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000" b="0" i="0" u="none" strike="noStrike" kern="1200" cap="none" spc="0" normalizeH="0" baseline="0" noProof="0" dirty="0">
                <a:ln>
                  <a:noFill/>
                </a:ln>
                <a:solidFill>
                  <a:srgbClr val="3DB465"/>
                </a:solidFill>
                <a:effectLst/>
                <a:uLnTx/>
                <a:uFillTx/>
                <a:latin typeface="Gotham Medium" pitchFamily="50" charset="0"/>
                <a:cs typeface="Gotham Medium" pitchFamily="50" charset="0"/>
              </a:rPr>
              <a:t>Purpose of the chartering desk</a:t>
            </a:r>
          </a:p>
        </p:txBody>
      </p:sp>
      <p:graphicFrame>
        <p:nvGraphicFramePr>
          <p:cNvPr id="20" name="Table 3">
            <a:extLst>
              <a:ext uri="{FF2B5EF4-FFF2-40B4-BE49-F238E27FC236}">
                <a16:creationId xmlns:a16="http://schemas.microsoft.com/office/drawing/2014/main" id="{6AF7868C-2742-8939-51E2-136E39E9BCCF}"/>
              </a:ext>
            </a:extLst>
          </p:cNvPr>
          <p:cNvGraphicFramePr>
            <a:graphicFrameLocks noGrp="1"/>
          </p:cNvGraphicFramePr>
          <p:nvPr/>
        </p:nvGraphicFramePr>
        <p:xfrm>
          <a:off x="565019" y="1337394"/>
          <a:ext cx="10893555" cy="2316480"/>
        </p:xfrm>
        <a:graphic>
          <a:graphicData uri="http://schemas.openxmlformats.org/drawingml/2006/table">
            <a:tbl>
              <a:tblPr firstRow="1" bandRow="1">
                <a:tableStyleId>{5C22544A-7EE6-4342-B048-85BDC9FD1C3A}</a:tableStyleId>
              </a:tblPr>
              <a:tblGrid>
                <a:gridCol w="787531">
                  <a:extLst>
                    <a:ext uri="{9D8B030D-6E8A-4147-A177-3AD203B41FA5}">
                      <a16:colId xmlns:a16="http://schemas.microsoft.com/office/drawing/2014/main" val="2487803879"/>
                    </a:ext>
                  </a:extLst>
                </a:gridCol>
                <a:gridCol w="10106024">
                  <a:extLst>
                    <a:ext uri="{9D8B030D-6E8A-4147-A177-3AD203B41FA5}">
                      <a16:colId xmlns:a16="http://schemas.microsoft.com/office/drawing/2014/main" val="3436637879"/>
                    </a:ext>
                  </a:extLst>
                </a:gridCol>
              </a:tblGrid>
              <a:tr h="499860">
                <a:tc>
                  <a:txBody>
                    <a:bodyPr/>
                    <a:lstStyle/>
                    <a:p>
                      <a:pPr algn="ctr"/>
                      <a:r>
                        <a:rPr lang="en-US" sz="1600" b="1" dirty="0">
                          <a:solidFill>
                            <a:schemeClr val="tx1"/>
                          </a:solidFill>
                          <a:latin typeface="Gotham Book"/>
                        </a:rPr>
                        <a:t>1</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Centralize market insight, </a:t>
                      </a:r>
                      <a:r>
                        <a:rPr lang="en-US" sz="1600" b="0" kern="1200" dirty="0">
                          <a:solidFill>
                            <a:schemeClr val="tx1"/>
                          </a:solidFill>
                          <a:effectLst/>
                          <a:latin typeface="Gotham Book"/>
                          <a:ea typeface="+mn-ea"/>
                          <a:cs typeface="+mn-cs"/>
                        </a:rPr>
                        <a:t>customers benefit from up-to-date insights on freight rates, bunker prices, and carrier performance, conditions, often securing better deals than if the customer approached shipowners directly</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693525298"/>
                  </a:ext>
                </a:extLst>
              </a:tr>
              <a:tr h="499860">
                <a:tc>
                  <a:txBody>
                    <a:bodyPr/>
                    <a:lstStyle/>
                    <a:p>
                      <a:pPr algn="ctr"/>
                      <a:r>
                        <a:rPr lang="en-US" sz="1600" b="1" dirty="0">
                          <a:solidFill>
                            <a:schemeClr val="tx1"/>
                          </a:solidFill>
                          <a:latin typeface="Gotham Book"/>
                        </a:rPr>
                        <a:t>2</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1"/>
                          </a:solidFill>
                          <a:effectLst/>
                          <a:latin typeface="Gotham Book"/>
                          <a:ea typeface="+mn-ea"/>
                          <a:cs typeface="+mn-cs"/>
                        </a:rPr>
                        <a:t>Legal </a:t>
                      </a:r>
                      <a:r>
                        <a:rPr lang="en-US" sz="1600" b="1" kern="1200">
                          <a:solidFill>
                            <a:schemeClr val="tx1"/>
                          </a:solidFill>
                          <a:effectLst/>
                          <a:latin typeface="Gotham Book"/>
                          <a:ea typeface="+mn-ea"/>
                          <a:cs typeface="+mn-cs"/>
                        </a:rPr>
                        <a:t>and limit </a:t>
                      </a:r>
                      <a:r>
                        <a:rPr lang="en-US" sz="1600" b="1" kern="1200" dirty="0">
                          <a:solidFill>
                            <a:schemeClr val="tx1"/>
                          </a:solidFill>
                          <a:effectLst/>
                          <a:latin typeface="Gotham Book"/>
                          <a:ea typeface="+mn-ea"/>
                          <a:cs typeface="+mn-cs"/>
                        </a:rPr>
                        <a:t>commercial risk, </a:t>
                      </a:r>
                      <a:r>
                        <a:rPr lang="en-US" sz="1600" b="0" kern="1200" dirty="0">
                          <a:solidFill>
                            <a:schemeClr val="tx1"/>
                          </a:solidFill>
                          <a:effectLst/>
                          <a:latin typeface="Gotham Book"/>
                          <a:ea typeface="+mn-ea"/>
                          <a:cs typeface="+mn-cs"/>
                        </a:rPr>
                        <a:t>direct oversight ensures that all transport activities comply with regulations, reducing the risk of legal issues, ensuring smooth operations and protecting customer interests</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200953471"/>
                  </a:ext>
                </a:extLst>
              </a:tr>
              <a:tr h="499860">
                <a:tc>
                  <a:txBody>
                    <a:bodyPr/>
                    <a:lstStyle/>
                    <a:p>
                      <a:pPr algn="ctr"/>
                      <a:r>
                        <a:rPr lang="en-US" sz="1600" b="1" dirty="0">
                          <a:solidFill>
                            <a:schemeClr val="tx1"/>
                          </a:solidFill>
                          <a:latin typeface="Gotham Book"/>
                        </a:rPr>
                        <a:t>3</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lvl="0"/>
                      <a:r>
                        <a:rPr lang="en-US" sz="1600" b="0" kern="1200" dirty="0">
                          <a:solidFill>
                            <a:schemeClr val="tx1"/>
                          </a:solidFill>
                          <a:effectLst/>
                          <a:latin typeface="Gotham Book"/>
                          <a:ea typeface="+mn-ea"/>
                          <a:cs typeface="+mn-cs"/>
                        </a:rPr>
                        <a:t>Get </a:t>
                      </a:r>
                      <a:r>
                        <a:rPr lang="en-US" sz="1600" b="1" kern="1200" dirty="0">
                          <a:solidFill>
                            <a:schemeClr val="tx1"/>
                          </a:solidFill>
                          <a:effectLst/>
                          <a:latin typeface="Gotham Book"/>
                          <a:ea typeface="+mn-ea"/>
                          <a:cs typeface="+mn-cs"/>
                        </a:rPr>
                        <a:t>unfiltered first-hand information </a:t>
                      </a:r>
                      <a:r>
                        <a:rPr lang="en-US" sz="1600" b="0" kern="1200" dirty="0">
                          <a:solidFill>
                            <a:schemeClr val="tx1"/>
                          </a:solidFill>
                          <a:effectLst/>
                          <a:latin typeface="Gotham Book"/>
                          <a:ea typeface="+mn-ea"/>
                          <a:cs typeface="+mn-cs"/>
                        </a:rPr>
                        <a:t>in order to make quick and qualified decisions (in case of delays in production, on the job-site etc.). Greater </a:t>
                      </a:r>
                      <a:r>
                        <a:rPr lang="en-US" sz="1600" b="1" kern="1200" dirty="0">
                          <a:solidFill>
                            <a:schemeClr val="tx1"/>
                          </a:solidFill>
                          <a:effectLst/>
                          <a:latin typeface="Gotham Book"/>
                          <a:ea typeface="+mn-ea"/>
                          <a:cs typeface="+mn-cs"/>
                        </a:rPr>
                        <a:t>visibility</a:t>
                      </a:r>
                      <a:r>
                        <a:rPr lang="en-US" sz="1600" b="0" kern="1200" dirty="0">
                          <a:solidFill>
                            <a:schemeClr val="tx1"/>
                          </a:solidFill>
                          <a:effectLst/>
                          <a:latin typeface="Gotham Book"/>
                          <a:ea typeface="+mn-ea"/>
                          <a:cs typeface="+mn-cs"/>
                        </a:rPr>
                        <a:t> into supply chain.</a:t>
                      </a: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082030912"/>
                  </a:ext>
                </a:extLst>
              </a:tr>
              <a:tr h="499860">
                <a:tc>
                  <a:txBody>
                    <a:bodyPr/>
                    <a:lstStyle/>
                    <a:p>
                      <a:pPr algn="ctr"/>
                      <a:r>
                        <a:rPr lang="en-US" sz="1600" b="1" dirty="0">
                          <a:solidFill>
                            <a:schemeClr val="tx1"/>
                          </a:solidFill>
                          <a:latin typeface="Gotham Book"/>
                        </a:rPr>
                        <a:t>4</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Gotham Book"/>
                          <a:ea typeface="+mn-ea"/>
                          <a:cs typeface="+mn-cs"/>
                        </a:rPr>
                        <a:t>Provide </a:t>
                      </a:r>
                      <a:r>
                        <a:rPr lang="en-US" sz="1600" b="1" kern="1200" dirty="0">
                          <a:solidFill>
                            <a:schemeClr val="tx1"/>
                          </a:solidFill>
                          <a:effectLst/>
                          <a:latin typeface="Gotham Book"/>
                          <a:ea typeface="+mn-ea"/>
                          <a:cs typeface="+mn-cs"/>
                        </a:rPr>
                        <a:t>technical input </a:t>
                      </a:r>
                      <a:r>
                        <a:rPr lang="en-US" sz="1600" b="0" kern="1200" dirty="0">
                          <a:solidFill>
                            <a:schemeClr val="tx1"/>
                          </a:solidFill>
                          <a:effectLst/>
                          <a:latin typeface="Gotham Book"/>
                          <a:ea typeface="+mn-ea"/>
                          <a:cs typeface="+mn-cs"/>
                        </a:rPr>
                        <a:t>and </a:t>
                      </a:r>
                      <a:r>
                        <a:rPr lang="en-US" sz="1600" b="1" kern="1200" dirty="0">
                          <a:solidFill>
                            <a:schemeClr val="tx1"/>
                          </a:solidFill>
                          <a:effectLst/>
                          <a:latin typeface="Gotham Book"/>
                          <a:ea typeface="+mn-ea"/>
                          <a:cs typeface="+mn-cs"/>
                        </a:rPr>
                        <a:t>increased usage of inhouse engineer </a:t>
                      </a:r>
                      <a:r>
                        <a:rPr lang="en-US" sz="1600" b="0" kern="1200" dirty="0">
                          <a:solidFill>
                            <a:schemeClr val="tx1"/>
                          </a:solidFill>
                          <a:effectLst/>
                          <a:latin typeface="Gotham Book"/>
                          <a:ea typeface="+mn-ea"/>
                          <a:cs typeface="+mn-cs"/>
                        </a:rPr>
                        <a:t>to add value. Transport plan will be tailor-made to </a:t>
                      </a:r>
                      <a:r>
                        <a:rPr lang="en-US" sz="1600" b="0" kern="1200">
                          <a:solidFill>
                            <a:schemeClr val="tx1"/>
                          </a:solidFill>
                          <a:effectLst/>
                          <a:latin typeface="Gotham Book"/>
                          <a:ea typeface="+mn-ea"/>
                          <a:cs typeface="+mn-cs"/>
                        </a:rPr>
                        <a:t>your needs.</a:t>
                      </a:r>
                      <a:endParaRPr lang="en-US" sz="1600" b="0" kern="1200" dirty="0">
                        <a:solidFill>
                          <a:schemeClr val="tx1"/>
                        </a:solidFill>
                        <a:effectLst/>
                        <a:latin typeface="Gotham Book"/>
                        <a:ea typeface="+mn-ea"/>
                        <a:cs typeface="+mn-cs"/>
                      </a:endParaRPr>
                    </a:p>
                  </a:txBody>
                  <a:tcP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341981424"/>
                  </a:ext>
                </a:extLst>
              </a:tr>
            </a:tbl>
          </a:graphicData>
        </a:graphic>
      </p:graphicFrame>
      <p:sp>
        <p:nvSpPr>
          <p:cNvPr id="2" name="Google Shape;393;p2">
            <a:extLst>
              <a:ext uri="{FF2B5EF4-FFF2-40B4-BE49-F238E27FC236}">
                <a16:creationId xmlns:a16="http://schemas.microsoft.com/office/drawing/2014/main" id="{05C012FB-CFB6-BDD6-2866-ABECB2B54E3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16</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11149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37250-2662-9D4E-E0A9-016DCFD23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01D97-29B1-98D5-FF50-BD255F848CE4}"/>
              </a:ext>
            </a:extLst>
          </p:cNvPr>
          <p:cNvSpPr>
            <a:spLocks noGrp="1"/>
          </p:cNvSpPr>
          <p:nvPr>
            <p:ph type="ctrTitle"/>
          </p:nvPr>
        </p:nvSpPr>
        <p:spPr>
          <a:xfrm>
            <a:off x="864243" y="2905780"/>
            <a:ext cx="8630830" cy="523220"/>
          </a:xfrm>
        </p:spPr>
        <p:txBody>
          <a:bodyPr/>
          <a:lstStyle/>
          <a:p>
            <a:r>
              <a:rPr lang="en-US" dirty="0"/>
              <a:t>Mining Project References</a:t>
            </a:r>
            <a:endParaRPr lang="en-VN" dirty="0"/>
          </a:p>
        </p:txBody>
      </p:sp>
    </p:spTree>
    <p:extLst>
      <p:ext uri="{BB962C8B-B14F-4D97-AF65-F5344CB8AC3E}">
        <p14:creationId xmlns:p14="http://schemas.microsoft.com/office/powerpoint/2010/main" val="3442982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21829" y="6057645"/>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92" name="Text Placeholder 1">
            <a:extLst>
              <a:ext uri="{FF2B5EF4-FFF2-40B4-BE49-F238E27FC236}">
                <a16:creationId xmlns:a16="http://schemas.microsoft.com/office/drawing/2014/main" id="{266A932E-2FB6-E4D8-C874-E225B0A041DF}"/>
              </a:ext>
            </a:extLst>
          </p:cNvPr>
          <p:cNvSpPr txBox="1">
            <a:spLocks/>
          </p:cNvSpPr>
          <p:nvPr/>
        </p:nvSpPr>
        <p:spPr>
          <a:xfrm>
            <a:off x="640132" y="1389695"/>
            <a:ext cx="4747414" cy="1200329"/>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ClrTx/>
              <a:buNone/>
              <a:tabLst>
                <a:tab pos="1371600" algn="l"/>
              </a:tabLst>
              <a:defRPr/>
            </a:pPr>
            <a:r>
              <a:rPr lang="en-US" sz="1200" dirty="0">
                <a:ln w="50800"/>
                <a:solidFill>
                  <a:srgbClr val="005FAA"/>
                </a:solidFill>
                <a:latin typeface="Gotham Medium" pitchFamily="2" charset="0"/>
                <a:cs typeface="Gotham Medium" pitchFamily="2" charset="0"/>
              </a:rPr>
              <a:t>Project Name:</a:t>
            </a:r>
            <a:r>
              <a:rPr lang="en-US" sz="1200" dirty="0">
                <a:solidFill>
                  <a:srgbClr val="005FAA"/>
                </a:solidFill>
                <a:latin typeface="Gotham" pitchFamily="2" charset="0"/>
                <a:cs typeface="Gotham" pitchFamily="2" charset="0"/>
              </a:rPr>
              <a:t>	</a:t>
            </a:r>
            <a:r>
              <a:rPr lang="en-US" sz="1200" dirty="0">
                <a:solidFill>
                  <a:schemeClr val="tx1"/>
                </a:solidFill>
                <a:latin typeface="Gotham" pitchFamily="2" charset="0"/>
                <a:cs typeface="Gotham" pitchFamily="2" charset="0"/>
              </a:rPr>
              <a:t>Heavy mining equipment shipment</a:t>
            </a:r>
          </a:p>
          <a:p>
            <a:pPr marL="0" indent="0">
              <a:spcBef>
                <a:spcPct val="0"/>
              </a:spcBef>
              <a:buClrTx/>
              <a:buNone/>
              <a:tabLst>
                <a:tab pos="1371600" algn="l"/>
              </a:tabLst>
              <a:defRPr/>
            </a:pPr>
            <a:r>
              <a:rPr lang="en-US" sz="1200" dirty="0">
                <a:ln w="50800"/>
                <a:solidFill>
                  <a:srgbClr val="005FAA"/>
                </a:solidFill>
                <a:latin typeface="Gotham Medium" pitchFamily="2" charset="0"/>
                <a:cs typeface="Gotham Medium" pitchFamily="2" charset="0"/>
              </a:rPr>
              <a:t>Cargo:</a:t>
            </a:r>
            <a:r>
              <a:rPr lang="en-US" sz="1200" dirty="0">
                <a:ln w="50800"/>
                <a:solidFill>
                  <a:srgbClr val="1D1D1B"/>
                </a:solidFill>
                <a:latin typeface="Gotham" pitchFamily="2" charset="0"/>
                <a:cs typeface="Gotham" pitchFamily="2" charset="0"/>
              </a:rPr>
              <a:t>	</a:t>
            </a:r>
            <a:r>
              <a:rPr lang="en-US" sz="1200" dirty="0">
                <a:ln w="50800"/>
                <a:solidFill>
                  <a:schemeClr val="tx1"/>
                </a:solidFill>
                <a:latin typeface="Gotham" pitchFamily="2" charset="0"/>
                <a:cs typeface="Gotham" pitchFamily="2" charset="0"/>
              </a:rPr>
              <a:t>E</a:t>
            </a:r>
            <a:r>
              <a:rPr lang="en-US" sz="1200" dirty="0">
                <a:solidFill>
                  <a:schemeClr val="tx1"/>
                </a:solidFill>
                <a:latin typeface="Gotham" pitchFamily="2" charset="0"/>
                <a:cs typeface="Gotham" pitchFamily="2" charset="0"/>
              </a:rPr>
              <a:t>xcavators, soil dozer, mining dump truck</a:t>
            </a:r>
          </a:p>
          <a:p>
            <a:pPr marL="0" indent="0">
              <a:spcBef>
                <a:spcPct val="0"/>
              </a:spcBef>
              <a:buClrTx/>
              <a:buNone/>
              <a:tabLst>
                <a:tab pos="1371600" algn="l"/>
              </a:tabLst>
              <a:defRPr/>
            </a:pPr>
            <a:r>
              <a:rPr lang="en-US" sz="1200" dirty="0">
                <a:ln w="50800"/>
                <a:solidFill>
                  <a:srgbClr val="005FAA"/>
                </a:solidFill>
                <a:latin typeface="Gotham Medium" pitchFamily="2" charset="0"/>
                <a:cs typeface="Gotham Medium" pitchFamily="2" charset="0"/>
              </a:rPr>
              <a:t>POL:</a:t>
            </a:r>
            <a:r>
              <a:rPr lang="en-US" sz="1200" dirty="0">
                <a:ln w="50800"/>
                <a:solidFill>
                  <a:srgbClr val="1D1D1B"/>
                </a:solidFill>
                <a:latin typeface="Gotham" pitchFamily="2" charset="0"/>
                <a:cs typeface="Gotham" pitchFamily="2" charset="0"/>
              </a:rPr>
              <a:t>	</a:t>
            </a:r>
            <a:r>
              <a:rPr lang="en-US" sz="1200" dirty="0" err="1">
                <a:ln w="50800"/>
                <a:solidFill>
                  <a:srgbClr val="1D1D1B"/>
                </a:solidFill>
                <a:latin typeface="Gotham" pitchFamily="2" charset="0"/>
                <a:cs typeface="Gotham" pitchFamily="2" charset="0"/>
              </a:rPr>
              <a:t>Ciwandan</a:t>
            </a:r>
            <a:r>
              <a:rPr lang="en-US" sz="1200" dirty="0">
                <a:ln w="50800"/>
                <a:solidFill>
                  <a:srgbClr val="1D1D1B"/>
                </a:solidFill>
                <a:latin typeface="Gotham" pitchFamily="2" charset="0"/>
                <a:cs typeface="Gotham" pitchFamily="2" charset="0"/>
              </a:rPr>
              <a:t> Port of Banten</a:t>
            </a:r>
          </a:p>
          <a:p>
            <a:pPr marL="0" indent="0">
              <a:spcBef>
                <a:spcPct val="0"/>
              </a:spcBef>
              <a:buClrTx/>
              <a:buNone/>
              <a:tabLst>
                <a:tab pos="1371600" algn="l"/>
              </a:tabLst>
              <a:defRPr/>
            </a:pPr>
            <a:r>
              <a:rPr lang="en-US" sz="1200" dirty="0">
                <a:ln w="50800"/>
                <a:solidFill>
                  <a:srgbClr val="005FAA"/>
                </a:solidFill>
                <a:latin typeface="Gotham Medium" pitchFamily="2" charset="0"/>
                <a:cs typeface="Gotham Medium" pitchFamily="2" charset="0"/>
              </a:rPr>
              <a:t>POD:</a:t>
            </a:r>
            <a:r>
              <a:rPr lang="en-US" sz="1200" dirty="0">
                <a:ln w="50800"/>
                <a:solidFill>
                  <a:srgbClr val="1D1D1B"/>
                </a:solidFill>
                <a:latin typeface="Gotham" pitchFamily="2" charset="0"/>
                <a:cs typeface="Gotham" pitchFamily="2" charset="0"/>
              </a:rPr>
              <a:t>	Jebel Ali International Port of UAE </a:t>
            </a:r>
            <a:endParaRPr lang="en-US" sz="1200" dirty="0">
              <a:solidFill>
                <a:srgbClr val="1D1D1B"/>
              </a:solidFill>
              <a:latin typeface="Gotham" pitchFamily="2" charset="0"/>
              <a:cs typeface="Gotham" pitchFamily="2" charset="0"/>
            </a:endParaRPr>
          </a:p>
          <a:p>
            <a:pPr>
              <a:spcBef>
                <a:spcPct val="0"/>
              </a:spcBef>
              <a:buClrTx/>
              <a:tabLst>
                <a:tab pos="1371600" algn="l"/>
              </a:tabLst>
              <a:defRPr/>
            </a:pPr>
            <a:endParaRPr lang="it-IT" sz="1200" dirty="0">
              <a:ln w="50800"/>
              <a:solidFill>
                <a:srgbClr val="1D1D1B"/>
              </a:solidFill>
              <a:latin typeface="Gotham" pitchFamily="2" charset="0"/>
              <a:cs typeface="Gotham" pitchFamily="2" charset="0"/>
            </a:endParaRPr>
          </a:p>
          <a:p>
            <a:pPr marL="0" indent="0">
              <a:spcBef>
                <a:spcPct val="0"/>
              </a:spcBef>
              <a:buClrTx/>
              <a:buNone/>
              <a:tabLst>
                <a:tab pos="1371600" algn="l"/>
              </a:tabLst>
              <a:defRPr/>
            </a:pPr>
            <a:r>
              <a:rPr lang="en-US" sz="1200" dirty="0">
                <a:ln w="50800"/>
                <a:solidFill>
                  <a:srgbClr val="005FAA"/>
                </a:solidFill>
                <a:latin typeface="Gotham Medium" pitchFamily="2" charset="0"/>
                <a:cs typeface="Gotham Medium" pitchFamily="2" charset="0"/>
              </a:rPr>
              <a:t>Scope:</a:t>
            </a:r>
            <a:r>
              <a:rPr lang="en-US" sz="1200" dirty="0">
                <a:ln w="50800"/>
                <a:solidFill>
                  <a:srgbClr val="005FAA"/>
                </a:solidFill>
                <a:latin typeface="Gotham" pitchFamily="2" charset="0"/>
                <a:cs typeface="Gotham" pitchFamily="2" charset="0"/>
              </a:rPr>
              <a:t>	</a:t>
            </a:r>
          </a:p>
        </p:txBody>
      </p:sp>
      <p:sp>
        <p:nvSpPr>
          <p:cNvPr id="93" name="Subtitle 5">
            <a:extLst>
              <a:ext uri="{FF2B5EF4-FFF2-40B4-BE49-F238E27FC236}">
                <a16:creationId xmlns:a16="http://schemas.microsoft.com/office/drawing/2014/main" id="{00459493-E5AA-3EA0-84B0-D606B196EAB6}"/>
              </a:ext>
            </a:extLst>
          </p:cNvPr>
          <p:cNvSpPr txBox="1">
            <a:spLocks/>
          </p:cNvSpPr>
          <p:nvPr/>
        </p:nvSpPr>
        <p:spPr>
          <a:xfrm>
            <a:off x="640132" y="818847"/>
            <a:ext cx="10972800" cy="369332"/>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bg1"/>
                </a:solidFill>
                <a:latin typeface="GOTHAM-BOOK" panose="02000504050000020004" pitchFamily="2" charset="0"/>
                <a:ea typeface="+mn-ea"/>
                <a:cs typeface="+mn-cs"/>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1"/>
                </a:solidFill>
                <a:latin typeface="GOTHAM-BOOK" panose="02000504050000020004" pitchFamily="2" charset="0"/>
                <a:ea typeface="+mn-ea"/>
                <a:cs typeface="+mn-cs"/>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bg1"/>
                </a:solidFill>
                <a:latin typeface="GOTHAM-BOOK" panose="02000504050000020004" pitchFamily="2" charset="0"/>
                <a:ea typeface="+mn-ea"/>
                <a:cs typeface="+mn-cs"/>
              </a:defRPr>
            </a:lvl3pPr>
            <a:lvl4pPr marL="16002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4pPr>
            <a:lvl5pPr marL="2057400" indent="-228600"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bg1"/>
                </a:solidFill>
                <a:latin typeface="GOTHAM-BOOK" panose="0200050405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cap="all" dirty="0">
                <a:solidFill>
                  <a:srgbClr val="44B867"/>
                </a:solidFill>
                <a:latin typeface="Gotham Medium" pitchFamily="2" charset="0"/>
                <a:cs typeface="Gotham Medium" pitchFamily="2" charset="0"/>
              </a:rPr>
              <a:t>CASE STUDY –  HEAVY MINING EQUIPMENT SHIPMENT</a:t>
            </a:r>
            <a:endParaRPr lang="en-US" sz="2000" dirty="0">
              <a:solidFill>
                <a:srgbClr val="44B867"/>
              </a:solidFill>
              <a:latin typeface="Gotham Medium" pitchFamily="2" charset="0"/>
              <a:cs typeface="Gotham Medium" pitchFamily="2" charset="0"/>
            </a:endParaRPr>
          </a:p>
        </p:txBody>
      </p:sp>
      <p:sp>
        <p:nvSpPr>
          <p:cNvPr id="94" name="TextBox 93">
            <a:extLst>
              <a:ext uri="{FF2B5EF4-FFF2-40B4-BE49-F238E27FC236}">
                <a16:creationId xmlns:a16="http://schemas.microsoft.com/office/drawing/2014/main" id="{7B7B0A6D-223F-CBBF-4799-5460D6C0213F}"/>
              </a:ext>
            </a:extLst>
          </p:cNvPr>
          <p:cNvSpPr txBox="1"/>
          <p:nvPr/>
        </p:nvSpPr>
        <p:spPr>
          <a:xfrm>
            <a:off x="2004164" y="2303208"/>
            <a:ext cx="3985767" cy="238783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Vessel chartering services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Port and terminal handling services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Export customs clearance services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Stevedoring loading at Port of Shipment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Lashing, securing, and discharging all cargo material inside sea carrier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Sea freight from Port of Shipment up to Port of Discharging </a:t>
            </a:r>
          </a:p>
          <a:p>
            <a:pPr marL="171450" marR="0" lvl="0" indent="-171450" algn="l" defTabSz="914400" rtl="0" eaLnBrk="1" fontAlgn="auto" latinLnBrk="0" hangingPunct="1">
              <a:lnSpc>
                <a:spcPct val="100000"/>
              </a:lnSpc>
              <a:spcBef>
                <a:spcPct val="0"/>
              </a:spcBef>
              <a:spcAft>
                <a:spcPts val="500"/>
              </a:spcAft>
              <a:buClr>
                <a:srgbClr val="0B68B1"/>
              </a:buClr>
              <a:buSzTx/>
              <a:buFont typeface="Arial" panose="020B0604020202020204" pitchFamily="34" charset="0"/>
              <a:buChar char="•"/>
              <a:tabLst>
                <a:tab pos="1371600" algn="l"/>
              </a:tabLst>
              <a:defRPr/>
            </a:pPr>
            <a:r>
              <a:rPr kumimoji="0" lang="en-US" sz="1200" u="none" strike="noStrike" kern="1200" cap="none" normalizeH="0" baseline="0" noProof="0" dirty="0">
                <a:ln>
                  <a:noFill/>
                </a:ln>
                <a:solidFill>
                  <a:srgbClr val="1D1D1B"/>
                </a:solidFill>
                <a:effectLst/>
                <a:uLnTx/>
                <a:uFillTx/>
                <a:latin typeface="Gotham" pitchFamily="2" charset="0"/>
                <a:cs typeface="Gotham" pitchFamily="2" charset="0"/>
              </a:rPr>
              <a:t>Arrival at Port of Discharging under CFR terms</a:t>
            </a:r>
          </a:p>
          <a:p>
            <a:endParaRPr lang="en-VN" sz="1200" dirty="0"/>
          </a:p>
        </p:txBody>
      </p:sp>
      <p:pic>
        <p:nvPicPr>
          <p:cNvPr id="95" name="Picture 94">
            <a:extLst>
              <a:ext uri="{FF2B5EF4-FFF2-40B4-BE49-F238E27FC236}">
                <a16:creationId xmlns:a16="http://schemas.microsoft.com/office/drawing/2014/main" id="{7307F53F-F648-8C7D-C55B-CC8502E163F4}"/>
              </a:ext>
            </a:extLst>
          </p:cNvPr>
          <p:cNvPicPr>
            <a:picLocks noChangeAspect="1"/>
          </p:cNvPicPr>
          <p:nvPr/>
        </p:nvPicPr>
        <p:blipFill rotWithShape="1">
          <a:blip r:embed="rId2"/>
          <a:srcRect t="8216"/>
          <a:stretch/>
        </p:blipFill>
        <p:spPr>
          <a:xfrm>
            <a:off x="6202071" y="1194701"/>
            <a:ext cx="2605607" cy="1185364"/>
          </a:xfrm>
          <a:prstGeom prst="rect">
            <a:avLst/>
          </a:prstGeom>
        </p:spPr>
      </p:pic>
      <p:pic>
        <p:nvPicPr>
          <p:cNvPr id="96" name="Picture 95">
            <a:extLst>
              <a:ext uri="{FF2B5EF4-FFF2-40B4-BE49-F238E27FC236}">
                <a16:creationId xmlns:a16="http://schemas.microsoft.com/office/drawing/2014/main" id="{D28E020B-598A-FFA4-60DB-48C7A73A1531}"/>
              </a:ext>
            </a:extLst>
          </p:cNvPr>
          <p:cNvPicPr>
            <a:picLocks noChangeAspect="1"/>
          </p:cNvPicPr>
          <p:nvPr/>
        </p:nvPicPr>
        <p:blipFill>
          <a:blip r:embed="rId3"/>
          <a:stretch>
            <a:fillRect/>
          </a:stretch>
        </p:blipFill>
        <p:spPr>
          <a:xfrm>
            <a:off x="6202071" y="2463227"/>
            <a:ext cx="2605607" cy="1293907"/>
          </a:xfrm>
          <a:prstGeom prst="rect">
            <a:avLst/>
          </a:prstGeom>
        </p:spPr>
      </p:pic>
      <p:pic>
        <p:nvPicPr>
          <p:cNvPr id="97" name="Picture 96">
            <a:extLst>
              <a:ext uri="{FF2B5EF4-FFF2-40B4-BE49-F238E27FC236}">
                <a16:creationId xmlns:a16="http://schemas.microsoft.com/office/drawing/2014/main" id="{99586973-2491-656B-D247-BB76583C3C57}"/>
              </a:ext>
            </a:extLst>
          </p:cNvPr>
          <p:cNvPicPr>
            <a:picLocks noChangeAspect="1"/>
          </p:cNvPicPr>
          <p:nvPr/>
        </p:nvPicPr>
        <p:blipFill>
          <a:blip r:embed="rId4"/>
          <a:stretch>
            <a:fillRect/>
          </a:stretch>
        </p:blipFill>
        <p:spPr>
          <a:xfrm>
            <a:off x="7587316" y="5209373"/>
            <a:ext cx="2614433" cy="1290637"/>
          </a:xfrm>
          <a:prstGeom prst="rect">
            <a:avLst/>
          </a:prstGeom>
        </p:spPr>
      </p:pic>
      <p:pic>
        <p:nvPicPr>
          <p:cNvPr id="98" name="Picture 97">
            <a:extLst>
              <a:ext uri="{FF2B5EF4-FFF2-40B4-BE49-F238E27FC236}">
                <a16:creationId xmlns:a16="http://schemas.microsoft.com/office/drawing/2014/main" id="{1DE72066-809F-4F58-B3B7-F9C77AE2202D}"/>
              </a:ext>
            </a:extLst>
          </p:cNvPr>
          <p:cNvPicPr>
            <a:picLocks noChangeAspect="1"/>
          </p:cNvPicPr>
          <p:nvPr/>
        </p:nvPicPr>
        <p:blipFill>
          <a:blip r:embed="rId5"/>
          <a:stretch>
            <a:fillRect/>
          </a:stretch>
        </p:blipFill>
        <p:spPr>
          <a:xfrm>
            <a:off x="6207933" y="3832304"/>
            <a:ext cx="2605607" cy="1293907"/>
          </a:xfrm>
          <a:prstGeom prst="rect">
            <a:avLst/>
          </a:prstGeom>
        </p:spPr>
      </p:pic>
      <p:pic>
        <p:nvPicPr>
          <p:cNvPr id="99" name="Picture 98">
            <a:extLst>
              <a:ext uri="{FF2B5EF4-FFF2-40B4-BE49-F238E27FC236}">
                <a16:creationId xmlns:a16="http://schemas.microsoft.com/office/drawing/2014/main" id="{D5A744EC-A86B-6F8E-3D15-D8304B351DE4}"/>
              </a:ext>
            </a:extLst>
          </p:cNvPr>
          <p:cNvPicPr>
            <a:picLocks noChangeAspect="1"/>
          </p:cNvPicPr>
          <p:nvPr/>
        </p:nvPicPr>
        <p:blipFill>
          <a:blip r:embed="rId6"/>
          <a:stretch>
            <a:fillRect/>
          </a:stretch>
        </p:blipFill>
        <p:spPr>
          <a:xfrm>
            <a:off x="8894533" y="1194701"/>
            <a:ext cx="2425474" cy="1185364"/>
          </a:xfrm>
          <a:prstGeom prst="rect">
            <a:avLst/>
          </a:prstGeom>
        </p:spPr>
      </p:pic>
      <p:pic>
        <p:nvPicPr>
          <p:cNvPr id="100" name="Picture 99">
            <a:extLst>
              <a:ext uri="{FF2B5EF4-FFF2-40B4-BE49-F238E27FC236}">
                <a16:creationId xmlns:a16="http://schemas.microsoft.com/office/drawing/2014/main" id="{99D6236F-B097-FA47-EAED-41302C71D169}"/>
              </a:ext>
            </a:extLst>
          </p:cNvPr>
          <p:cNvPicPr>
            <a:picLocks noChangeAspect="1"/>
          </p:cNvPicPr>
          <p:nvPr/>
        </p:nvPicPr>
        <p:blipFill>
          <a:blip r:embed="rId7"/>
          <a:stretch>
            <a:fillRect/>
          </a:stretch>
        </p:blipFill>
        <p:spPr>
          <a:xfrm>
            <a:off x="8894533" y="2463228"/>
            <a:ext cx="2425474" cy="1293907"/>
          </a:xfrm>
          <a:prstGeom prst="rect">
            <a:avLst/>
          </a:prstGeom>
        </p:spPr>
      </p:pic>
      <p:pic>
        <p:nvPicPr>
          <p:cNvPr id="101" name="Picture 100">
            <a:extLst>
              <a:ext uri="{FF2B5EF4-FFF2-40B4-BE49-F238E27FC236}">
                <a16:creationId xmlns:a16="http://schemas.microsoft.com/office/drawing/2014/main" id="{820FF04D-F211-C16E-577A-9A662DCA3F19}"/>
              </a:ext>
            </a:extLst>
          </p:cNvPr>
          <p:cNvPicPr>
            <a:picLocks noChangeAspect="1"/>
          </p:cNvPicPr>
          <p:nvPr/>
        </p:nvPicPr>
        <p:blipFill>
          <a:blip r:embed="rId8"/>
          <a:stretch>
            <a:fillRect/>
          </a:stretch>
        </p:blipFill>
        <p:spPr>
          <a:xfrm>
            <a:off x="8894533" y="3832304"/>
            <a:ext cx="2408508" cy="1293907"/>
          </a:xfrm>
          <a:prstGeom prst="rect">
            <a:avLst/>
          </a:prstGeom>
        </p:spPr>
      </p:pic>
    </p:spTree>
    <p:extLst>
      <p:ext uri="{BB962C8B-B14F-4D97-AF65-F5344CB8AC3E}">
        <p14:creationId xmlns:p14="http://schemas.microsoft.com/office/powerpoint/2010/main" val="4283154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3BB36-936A-285B-22BF-804048857571}"/>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2CC346AB-056F-590D-9882-0FC23C2C5E7B}"/>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FDDFF1B9-9FD1-03C5-08C8-BF094784F9B5}"/>
              </a:ext>
            </a:extLst>
          </p:cNvPr>
          <p:cNvSpPr txBox="1">
            <a:spLocks noGrp="1" noRot="1" noMove="1" noResize="1" noEditPoints="1" noAdjustHandles="1" noChangeArrowheads="1" noChangeShapeType="1"/>
          </p:cNvSpPr>
          <p:nvPr/>
        </p:nvSpPr>
        <p:spPr>
          <a:xfrm>
            <a:off x="661338" y="1179261"/>
            <a:ext cx="5913198" cy="78996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135 x 25 x 43 M – 1,500 MT</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Radial Quadrant </a:t>
            </a:r>
            <a:r>
              <a:rPr lang="en-US" sz="1200" dirty="0" err="1">
                <a:latin typeface="Gotham" pitchFamily="50" charset="0"/>
                <a:cs typeface="Gotham" pitchFamily="50" charset="0"/>
              </a:rPr>
              <a:t>Shiploader</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it-IT" sz="1200" dirty="0">
                <a:latin typeface="Gotham" pitchFamily="50" charset="0"/>
                <a:cs typeface="Gotham" pitchFamily="50" charset="0"/>
              </a:rPr>
              <a:t>Phu My,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US" sz="1200" dirty="0">
                <a:latin typeface="Gotham" pitchFamily="50" charset="0"/>
                <a:cs typeface="Gotham" pitchFamily="50" charset="0"/>
              </a:rPr>
              <a:t>Vancouver, Canada</a:t>
            </a:r>
            <a:endParaRPr lang="en-GB" sz="1200" dirty="0">
              <a:latin typeface="Gotham" pitchFamily="50" charset="0"/>
              <a:cs typeface="Gotham" pitchFamily="50" charset="0"/>
            </a:endParaRPr>
          </a:p>
        </p:txBody>
      </p:sp>
      <p:sp>
        <p:nvSpPr>
          <p:cNvPr id="21" name="object 6">
            <a:extLst>
              <a:ext uri="{FF2B5EF4-FFF2-40B4-BE49-F238E27FC236}">
                <a16:creationId xmlns:a16="http://schemas.microsoft.com/office/drawing/2014/main" id="{E2BAF0EC-622C-E9A5-15DA-82471EB0775E}"/>
              </a:ext>
            </a:extLst>
          </p:cNvPr>
          <p:cNvSpPr txBox="1">
            <a:spLocks noGrp="1" noRot="1" noMove="1" noResize="1" noEditPoints="1" noAdjustHandles="1" noChangeArrowheads="1" noChangeShapeType="1"/>
          </p:cNvSpPr>
          <p:nvPr/>
        </p:nvSpPr>
        <p:spPr>
          <a:xfrm>
            <a:off x="661338" y="2378914"/>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982444F7-C67D-32C2-50C6-565E547C9364}"/>
              </a:ext>
            </a:extLst>
          </p:cNvPr>
          <p:cNvSpPr txBox="1">
            <a:spLocks noGrp="1" noRot="1" noMove="1" noResize="1" noEditPoints="1" noAdjustHandles="1" noChangeArrowheads="1" noChangeShapeType="1"/>
          </p:cNvSpPr>
          <p:nvPr/>
        </p:nvSpPr>
        <p:spPr>
          <a:xfrm>
            <a:off x="1250828" y="2337768"/>
            <a:ext cx="4845171" cy="1641475"/>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Ground preparation (foundation)</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Leveling of transport route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Removal of light towers, fire </a:t>
            </a:r>
            <a:r>
              <a:rPr lang="en-US" sz="1200" kern="0" err="1">
                <a:solidFill>
                  <a:srgbClr val="1D1D1B"/>
                </a:solidFill>
                <a:latin typeface="Gotham" pitchFamily="2" charset="0"/>
                <a:cs typeface="Gotham" pitchFamily="2" charset="0"/>
              </a:rPr>
              <a:t>rquipment</a:t>
            </a:r>
            <a:r>
              <a:rPr lang="en-US" sz="1200" kern="0">
                <a:solidFill>
                  <a:srgbClr val="1D1D1B"/>
                </a:solidFill>
                <a:latin typeface="Gotham" pitchFamily="2" charset="0"/>
                <a:cs typeface="Gotham" pitchFamily="2" charset="0"/>
              </a:rPr>
              <a:t>, concrete divider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Shifting via 96 SPMT axles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Setup + movements were shaped to match the schedule of the vessel, construction team + port operator</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Supervision by multiple FLS professionals</a:t>
            </a:r>
          </a:p>
        </p:txBody>
      </p:sp>
      <p:sp>
        <p:nvSpPr>
          <p:cNvPr id="27" name="Title 8">
            <a:extLst>
              <a:ext uri="{FF2B5EF4-FFF2-40B4-BE49-F238E27FC236}">
                <a16:creationId xmlns:a16="http://schemas.microsoft.com/office/drawing/2014/main" id="{A666A7B3-40CD-4C32-2050-E55B933F792A}"/>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F0370E14-CD14-ACD3-48CA-E08C298CBA6B}"/>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1500 TON BULK SHIPLOADER</a:t>
            </a:r>
          </a:p>
        </p:txBody>
      </p:sp>
      <p:pic>
        <p:nvPicPr>
          <p:cNvPr id="6" name="Picture 5" descr="A large ship in the background&#10;&#10;Description automatically generated">
            <a:extLst>
              <a:ext uri="{FF2B5EF4-FFF2-40B4-BE49-F238E27FC236}">
                <a16:creationId xmlns:a16="http://schemas.microsoft.com/office/drawing/2014/main" id="{57D06448-F49C-BD50-FD73-C44A51A8EF5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1519016" y="4045779"/>
            <a:ext cx="4029441" cy="2312151"/>
          </a:xfrm>
          <a:prstGeom prst="rect">
            <a:avLst/>
          </a:prstGeom>
        </p:spPr>
      </p:pic>
      <p:pic>
        <p:nvPicPr>
          <p:cNvPr id="7" name="Picture 6" descr="A large ship in the background&#10;&#10;Description automatically generated">
            <a:extLst>
              <a:ext uri="{FF2B5EF4-FFF2-40B4-BE49-F238E27FC236}">
                <a16:creationId xmlns:a16="http://schemas.microsoft.com/office/drawing/2014/main" id="{0F2B3232-982C-C180-3B93-4F6AD2F2F88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8647265" y="858247"/>
            <a:ext cx="3420090" cy="2623330"/>
          </a:xfrm>
          <a:prstGeom prst="rect">
            <a:avLst/>
          </a:prstGeom>
        </p:spPr>
      </p:pic>
      <p:pic>
        <p:nvPicPr>
          <p:cNvPr id="8" name="Picture 7">
            <a:extLst>
              <a:ext uri="{FF2B5EF4-FFF2-40B4-BE49-F238E27FC236}">
                <a16:creationId xmlns:a16="http://schemas.microsoft.com/office/drawing/2014/main" id="{940CAEEA-0588-684A-3755-A3FBCF5F5D8D}"/>
              </a:ext>
            </a:extLst>
          </p:cNvPr>
          <p:cNvPicPr>
            <a:picLocks noChangeAspect="1"/>
          </p:cNvPicPr>
          <p:nvPr/>
        </p:nvPicPr>
        <p:blipFill>
          <a:blip r:embed="rId4"/>
          <a:stretch>
            <a:fillRect/>
          </a:stretch>
        </p:blipFill>
        <p:spPr>
          <a:xfrm>
            <a:off x="5555754" y="3536266"/>
            <a:ext cx="6504304" cy="2821664"/>
          </a:xfrm>
          <a:prstGeom prst="rect">
            <a:avLst/>
          </a:prstGeom>
          <a:solidFill>
            <a:sysClr val="window" lastClr="FFFFFF"/>
          </a:solidFill>
          <a:ln>
            <a:solidFill>
              <a:sysClr val="window" lastClr="FFFFFF"/>
            </a:solidFill>
          </a:ln>
        </p:spPr>
      </p:pic>
      <p:sp>
        <p:nvSpPr>
          <p:cNvPr id="2" name="Slide Number Placeholder 1">
            <a:extLst>
              <a:ext uri="{FF2B5EF4-FFF2-40B4-BE49-F238E27FC236}">
                <a16:creationId xmlns:a16="http://schemas.microsoft.com/office/drawing/2014/main" id="{4F6D73C8-08E9-3160-B619-815E853F42AE}"/>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68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3480B-1D27-1C28-87D2-DBD3F20C924B}"/>
              </a:ext>
            </a:extLst>
          </p:cNvPr>
          <p:cNvSpPr/>
          <p:nvPr/>
        </p:nvSpPr>
        <p:spPr>
          <a:xfrm>
            <a:off x="3350464" y="2284388"/>
            <a:ext cx="8175652" cy="1084912"/>
          </a:xfrm>
          <a:prstGeom prst="rect">
            <a:avLst/>
          </a:prstGeom>
        </p:spPr>
        <p:txBody>
          <a:bodyPr wrap="square">
            <a:spAutoFit/>
          </a:bodyPr>
          <a:lstStyle/>
          <a:p>
            <a:pPr>
              <a:lnSpc>
                <a:spcPct val="110000"/>
              </a:lnSpc>
            </a:pPr>
            <a:r>
              <a:rPr lang="en-US" sz="2000" b="1">
                <a:solidFill>
                  <a:schemeClr val="bg1"/>
                </a:solidFill>
                <a:latin typeface="Gotham" panose="02000504050000020004" pitchFamily="2" charset="0"/>
              </a:rPr>
              <a:t>“We keep the world moving, by deploying the best expertise to craft tailor-made solutions that solve the most challenging logistic problems all around the world.”</a:t>
            </a:r>
            <a:endParaRPr lang="en-VN" sz="2000" b="1">
              <a:solidFill>
                <a:schemeClr val="bg1"/>
              </a:solidFill>
              <a:latin typeface="Gotham" panose="02000504050000020004" pitchFamily="2" charset="0"/>
            </a:endParaRPr>
          </a:p>
        </p:txBody>
      </p:sp>
      <p:sp>
        <p:nvSpPr>
          <p:cNvPr id="9" name="Rectangle 8">
            <a:extLst>
              <a:ext uri="{FF2B5EF4-FFF2-40B4-BE49-F238E27FC236}">
                <a16:creationId xmlns:a16="http://schemas.microsoft.com/office/drawing/2014/main" id="{119203F3-4678-C265-00DF-2014C3B56303}"/>
              </a:ext>
            </a:extLst>
          </p:cNvPr>
          <p:cNvSpPr/>
          <p:nvPr/>
        </p:nvSpPr>
        <p:spPr>
          <a:xfrm>
            <a:off x="3350464" y="3512716"/>
            <a:ext cx="4802935" cy="592470"/>
          </a:xfrm>
          <a:prstGeom prst="rect">
            <a:avLst/>
          </a:prstGeom>
        </p:spPr>
        <p:txBody>
          <a:bodyPr wrap="square">
            <a:spAutoFit/>
          </a:bodyPr>
          <a:lstStyle/>
          <a:p>
            <a:pPr>
              <a:spcAft>
                <a:spcPts val="300"/>
              </a:spcAft>
            </a:pPr>
            <a:r>
              <a:rPr lang="en-US" sz="1600" b="1">
                <a:solidFill>
                  <a:schemeClr val="accent2"/>
                </a:solidFill>
                <a:latin typeface="Conthrax Heavy" panose="020B0907020201080204" pitchFamily="34" charset="0"/>
              </a:rPr>
              <a:t>TORBJÖRN LARISCH</a:t>
            </a:r>
          </a:p>
          <a:p>
            <a:pPr>
              <a:spcAft>
                <a:spcPts val="300"/>
              </a:spcAft>
            </a:pPr>
            <a:r>
              <a:rPr lang="en-US" sz="1400" b="1">
                <a:solidFill>
                  <a:schemeClr val="bg1"/>
                </a:solidFill>
                <a:latin typeface="Gotham" panose="02000504050000020004" pitchFamily="2" charset="0"/>
              </a:rPr>
              <a:t>CHIEF EXECUTIVE OFFICER</a:t>
            </a:r>
          </a:p>
        </p:txBody>
      </p:sp>
      <p:sp>
        <p:nvSpPr>
          <p:cNvPr id="2" name="Rectangle 1">
            <a:extLst>
              <a:ext uri="{FF2B5EF4-FFF2-40B4-BE49-F238E27FC236}">
                <a16:creationId xmlns:a16="http://schemas.microsoft.com/office/drawing/2014/main" id="{2555F145-E063-91C6-019B-EBCB5D82A795}"/>
              </a:ext>
            </a:extLst>
          </p:cNvPr>
          <p:cNvSpPr/>
          <p:nvPr/>
        </p:nvSpPr>
        <p:spPr>
          <a:xfrm>
            <a:off x="3350464" y="1801076"/>
            <a:ext cx="3102131" cy="461665"/>
          </a:xfrm>
          <a:prstGeom prst="rect">
            <a:avLst/>
          </a:prstGeom>
        </p:spPr>
        <p:txBody>
          <a:bodyPr wrap="none">
            <a:spAutoFit/>
          </a:bodyPr>
          <a:lstStyle/>
          <a:p>
            <a:r>
              <a:rPr lang="en-US" sz="2400">
                <a:solidFill>
                  <a:schemeClr val="accent2"/>
                </a:solidFill>
                <a:latin typeface="CONTHRAX HEAVY" panose="020B0907020201080204" pitchFamily="34" charset="0"/>
              </a:rPr>
              <a:t>OUR MISSION: </a:t>
            </a:r>
            <a:endParaRPr sz="2400"/>
          </a:p>
        </p:txBody>
      </p:sp>
      <p:sp>
        <p:nvSpPr>
          <p:cNvPr id="10" name="Rectangle: Rounded Corners 9">
            <a:extLst>
              <a:ext uri="{FF2B5EF4-FFF2-40B4-BE49-F238E27FC236}">
                <a16:creationId xmlns:a16="http://schemas.microsoft.com/office/drawing/2014/main" id="{94932DC8-AB33-7119-20C6-5011252EDDAB}"/>
              </a:ext>
            </a:extLst>
          </p:cNvPr>
          <p:cNvSpPr/>
          <p:nvPr/>
        </p:nvSpPr>
        <p:spPr>
          <a:xfrm>
            <a:off x="921957" y="1850571"/>
            <a:ext cx="2162660" cy="2181236"/>
          </a:xfrm>
          <a:prstGeom prst="roundRect">
            <a:avLst>
              <a:gd name="adj" fmla="val 8112"/>
            </a:avLst>
          </a:prstGeom>
          <a:solidFill>
            <a:srgbClr val="10182F"/>
          </a:solidFill>
          <a:ln w="9545" cap="flat">
            <a:solidFill>
              <a:srgbClr val="0F1826"/>
            </a:solidFill>
            <a:prstDash val="solid"/>
            <a:miter/>
          </a:ln>
          <a:effectLst>
            <a:glow rad="197512">
              <a:schemeClr val="accent3">
                <a:lumMod val="20000"/>
                <a:lumOff val="80000"/>
                <a:alpha val="27737"/>
              </a:schemeClr>
            </a:glow>
            <a:softEdge rad="14378"/>
          </a:effectLst>
        </p:spPr>
        <p:txBody>
          <a:bodyPr rtlCol="0" anchor="ctr"/>
          <a:lstStyle/>
          <a:p>
            <a:pPr algn="l"/>
            <a:endParaRPr lang="en-VN"/>
          </a:p>
        </p:txBody>
      </p:sp>
      <p:pic>
        <p:nvPicPr>
          <p:cNvPr id="7" name="Picture 2" descr="Team member">
            <a:extLst>
              <a:ext uri="{FF2B5EF4-FFF2-40B4-BE49-F238E27FC236}">
                <a16:creationId xmlns:a16="http://schemas.microsoft.com/office/drawing/2014/main" id="{13C81021-330E-71C2-3C92-6B7C91CAF2B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376" b="95164" l="11900" r="87600">
                        <a14:foregroundMark x1="28100" y1="63595" x2="28100" y2="63595"/>
                        <a14:foregroundMark x1="25300" y1="71715" x2="25300" y2="71715"/>
                        <a14:foregroundMark x1="21700" y1="87226" x2="21700" y2="87226"/>
                        <a14:foregroundMark x1="11900" y1="84398" x2="11900" y2="84398"/>
                        <a14:foregroundMark x1="76000" y1="79471" x2="76000" y2="79471"/>
                        <a14:foregroundMark x1="85500" y1="57026" x2="85500" y2="57026"/>
                        <a14:foregroundMark x1="42700" y1="8394" x2="42700" y2="8394"/>
                        <a14:foregroundMark x1="44300" y1="9489" x2="44300" y2="9489"/>
                        <a14:foregroundMark x1="54200" y1="3467" x2="54200" y2="3467"/>
                        <a14:foregroundMark x1="62000" y1="93248" x2="62000" y2="93248"/>
                        <a14:foregroundMark x1="30300" y1="95255" x2="30300" y2="95255"/>
                        <a14:foregroundMark x1="87600" y1="64872" x2="87600" y2="64872"/>
                        <a14:foregroundMark x1="40000" y1="21077" x2="39900" y2="25091"/>
                        <a14:foregroundMark x1="39700" y1="21989" x2="41000" y2="33850"/>
                        <a14:foregroundMark x1="40200" y1="28193" x2="39500" y2="28741"/>
                        <a14:foregroundMark x1="40500" y1="30292" x2="40300" y2="30474"/>
                      </a14:backgroundRemoval>
                    </a14:imgEffect>
                  </a14:imgLayer>
                </a14:imgProps>
              </a:ext>
              <a:ext uri="{28A0092B-C50C-407E-A947-70E740481C1C}">
                <a14:useLocalDpi xmlns:a14="http://schemas.microsoft.com/office/drawing/2010/main" val="0"/>
              </a:ext>
            </a:extLst>
          </a:blip>
          <a:srcRect l="14256" t="463" r="11774" b="16835"/>
          <a:stretch/>
        </p:blipFill>
        <p:spPr bwMode="auto">
          <a:xfrm>
            <a:off x="929041" y="1390696"/>
            <a:ext cx="2155575" cy="2641111"/>
          </a:xfrm>
          <a:prstGeom prst="roundRect">
            <a:avLst>
              <a:gd name="adj" fmla="val 8054"/>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016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CF623-237A-914D-DAA2-BC413608D08C}"/>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D1DEE318-1FF0-0D29-B080-42D9D24B0D00}"/>
              </a:ext>
            </a:extLst>
          </p:cNvPr>
          <p:cNvSpPr>
            <a:spLocks noGrp="1" noRot="1" noMove="1" noResize="1" noEditPoints="1" noAdjustHandles="1" noChangeArrowheads="1" noChangeShapeType="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AAB36FFF-B97A-72F7-A2BB-6FFCDA0A96B0}"/>
              </a:ext>
            </a:extLst>
          </p:cNvPr>
          <p:cNvSpPr txBox="1">
            <a:spLocks noGrp="1" noRot="1" noMove="1" noResize="1" noEditPoints="1" noAdjustHandles="1" noChangeArrowheads="1" noChangeShapeType="1"/>
          </p:cNvSpPr>
          <p:nvPr/>
        </p:nvSpPr>
        <p:spPr>
          <a:xfrm>
            <a:off x="661338" y="1179261"/>
            <a:ext cx="5067530" cy="974626"/>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Volume	  :	</a:t>
            </a:r>
            <a:r>
              <a:rPr lang="en-US" sz="1200" dirty="0">
                <a:latin typeface="Gotham" pitchFamily="50" charset="0"/>
                <a:cs typeface="Gotham" pitchFamily="50" charset="0"/>
              </a:rPr>
              <a:t>Approx. 7,000 FRT over three sailings/lots</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US" sz="1200" dirty="0">
                <a:latin typeface="Gotham" pitchFamily="50" charset="0"/>
                <a:cs typeface="Gotham" pitchFamily="50" charset="0"/>
              </a:rPr>
              <a:t>Dumper cages (each 230 MT plus 			accessories)</a:t>
            </a:r>
            <a:endParaRPr lang="en-GB" sz="1200" dirty="0">
              <a:latin typeface="Gotham" pitchFamily="50" charset="0"/>
              <a:cs typeface="Gotham" pitchFamily="50" charset="0"/>
            </a:endParaRP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Tianjin, China</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Squamish, Canada</a:t>
            </a:r>
          </a:p>
        </p:txBody>
      </p:sp>
      <p:sp>
        <p:nvSpPr>
          <p:cNvPr id="21" name="object 6">
            <a:extLst>
              <a:ext uri="{FF2B5EF4-FFF2-40B4-BE49-F238E27FC236}">
                <a16:creationId xmlns:a16="http://schemas.microsoft.com/office/drawing/2014/main" id="{4032E437-6461-6D37-3A8F-2F2A0087713A}"/>
              </a:ext>
            </a:extLst>
          </p:cNvPr>
          <p:cNvSpPr txBox="1">
            <a:spLocks noGrp="1" noRot="1" noMove="1" noResize="1" noEditPoints="1" noAdjustHandles="1" noChangeArrowheads="1" noChangeShapeType="1"/>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B02A26D9-E611-A679-748A-AB8B2D570971}"/>
              </a:ext>
            </a:extLst>
          </p:cNvPr>
          <p:cNvSpPr txBox="1">
            <a:spLocks noGrp="1" noRot="1" noMove="1" noResize="1" noEditPoints="1" noAdjustHandles="1" noChangeArrowheads="1" noChangeShapeType="1"/>
          </p:cNvSpPr>
          <p:nvPr/>
        </p:nvSpPr>
        <p:spPr>
          <a:xfrm>
            <a:off x="1250828" y="2690637"/>
            <a:ext cx="4348915" cy="933589"/>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Chartering of suitable vessel for the cargo amount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Supervision at loading and discharge port</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dirty="0">
                <a:solidFill>
                  <a:srgbClr val="1D1D1B"/>
                </a:solidFill>
                <a:latin typeface="Gotham" pitchFamily="2" charset="0"/>
                <a:cs typeface="Gotham" pitchFamily="2" charset="0"/>
              </a:rPr>
              <a:t>Close contact with all involved parties to manage the Covid-19 impact</a:t>
            </a:r>
          </a:p>
        </p:txBody>
      </p:sp>
      <p:sp>
        <p:nvSpPr>
          <p:cNvPr id="27" name="Title 8">
            <a:extLst>
              <a:ext uri="{FF2B5EF4-FFF2-40B4-BE49-F238E27FC236}">
                <a16:creationId xmlns:a16="http://schemas.microsoft.com/office/drawing/2014/main" id="{4BC48004-4C23-72C7-199F-F78155F02BFF}"/>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3F5D3F07-F208-B8E7-701E-BF16CE87ABC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dirty="0">
                <a:solidFill>
                  <a:srgbClr val="3DB465"/>
                </a:solidFill>
                <a:latin typeface="Gotham Medium" pitchFamily="50" charset="0"/>
                <a:cs typeface="Gotham Medium" pitchFamily="50" charset="0"/>
              </a:rPr>
              <a:t>Case Study – Dumper Cages for rail terminal</a:t>
            </a:r>
          </a:p>
        </p:txBody>
      </p:sp>
      <p:sp>
        <p:nvSpPr>
          <p:cNvPr id="3" name="Slide Number Placeholder 1">
            <a:extLst>
              <a:ext uri="{FF2B5EF4-FFF2-40B4-BE49-F238E27FC236}">
                <a16:creationId xmlns:a16="http://schemas.microsoft.com/office/drawing/2014/main" id="{E53A219E-9334-FB17-2146-640FB9E6487D}"/>
              </a:ext>
            </a:extLst>
          </p:cNvPr>
          <p:cNvSpPr txBox="1">
            <a:spLocks noGrp="1" noRot="1" noMove="1" noResize="1" noEditPoints="1" noAdjustHandles="1" noChangeArrowheads="1" noChangeShapeType="1"/>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pic>
        <p:nvPicPr>
          <p:cNvPr id="5" name="Picture 4" descr="A picture containing outdoor, truck, large, sitting&#10;&#10;Description automatically generated">
            <a:extLst>
              <a:ext uri="{FF2B5EF4-FFF2-40B4-BE49-F238E27FC236}">
                <a16:creationId xmlns:a16="http://schemas.microsoft.com/office/drawing/2014/main" id="{A5283496-AB10-F602-5622-1EEC2333759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6036188" y="1602133"/>
            <a:ext cx="2623027" cy="2180730"/>
          </a:xfrm>
          <a:prstGeom prst="rect">
            <a:avLst/>
          </a:prstGeom>
        </p:spPr>
      </p:pic>
      <p:pic>
        <p:nvPicPr>
          <p:cNvPr id="6" name="Picture 5" descr="A picture containing outdoor, boat, water, ship&#10;&#10;Description automatically generated">
            <a:extLst>
              <a:ext uri="{FF2B5EF4-FFF2-40B4-BE49-F238E27FC236}">
                <a16:creationId xmlns:a16="http://schemas.microsoft.com/office/drawing/2014/main" id="{5C70AFEA-926A-4333-B22D-5733194E33FD}"/>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0959"/>
          <a:stretch/>
        </p:blipFill>
        <p:spPr>
          <a:xfrm>
            <a:off x="6036188" y="3905005"/>
            <a:ext cx="2623028" cy="2138438"/>
          </a:xfrm>
          <a:prstGeom prst="rect">
            <a:avLst/>
          </a:prstGeom>
        </p:spPr>
      </p:pic>
      <p:pic>
        <p:nvPicPr>
          <p:cNvPr id="7" name="Picture 6" descr="A picture containing building, large, table, train&#10;&#10;Description automatically generated">
            <a:extLst>
              <a:ext uri="{FF2B5EF4-FFF2-40B4-BE49-F238E27FC236}">
                <a16:creationId xmlns:a16="http://schemas.microsoft.com/office/drawing/2014/main" id="{D52B837C-AB48-BC69-838A-B47B83CC17D9}"/>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rot="5400000">
            <a:off x="8227367" y="2163106"/>
            <a:ext cx="4441312" cy="3319365"/>
          </a:xfrm>
          <a:prstGeom prst="rect">
            <a:avLst/>
          </a:prstGeom>
        </p:spPr>
      </p:pic>
    </p:spTree>
    <p:extLst>
      <p:ext uri="{BB962C8B-B14F-4D97-AF65-F5344CB8AC3E}">
        <p14:creationId xmlns:p14="http://schemas.microsoft.com/office/powerpoint/2010/main" val="2304850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B48FC-EF05-CFE5-C0C3-2AD7697529EF}"/>
            </a:ext>
          </a:extLst>
        </p:cNvPr>
        <p:cNvGrpSpPr/>
        <p:nvPr/>
      </p:nvGrpSpPr>
      <p:grpSpPr>
        <a:xfrm>
          <a:off x="0" y="0"/>
          <a:ext cx="0" cy="0"/>
          <a:chOff x="0" y="0"/>
          <a:chExt cx="0" cy="0"/>
        </a:xfrm>
      </p:grpSpPr>
      <p:sp>
        <p:nvSpPr>
          <p:cNvPr id="10" name="Title 8">
            <a:extLst>
              <a:ext uri="{FF2B5EF4-FFF2-40B4-BE49-F238E27FC236}">
                <a16:creationId xmlns:a16="http://schemas.microsoft.com/office/drawing/2014/main" id="{34D94F96-8F84-EC2E-7120-45BC072C98C2}"/>
              </a:ext>
            </a:extLst>
          </p:cNvPr>
          <p:cNvSpPr>
            <a:spLocks noGrp="1"/>
          </p:cNvSpPr>
          <p:nvPr>
            <p:ph type="title"/>
          </p:nvPr>
        </p:nvSpPr>
        <p:spPr>
          <a:xfrm>
            <a:off x="609600" y="204190"/>
            <a:ext cx="10972800" cy="550527"/>
          </a:xfrm>
        </p:spPr>
        <p:txBody>
          <a:bodyPr>
            <a:normAutofit/>
          </a:body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0" name="object 5">
            <a:extLst>
              <a:ext uri="{FF2B5EF4-FFF2-40B4-BE49-F238E27FC236}">
                <a16:creationId xmlns:a16="http://schemas.microsoft.com/office/drawing/2014/main" id="{F22A667D-062B-A2A6-AC01-04EFAB74F90E}"/>
              </a:ext>
            </a:extLst>
          </p:cNvPr>
          <p:cNvSpPr txBox="1">
            <a:spLocks noGrp="1" noRot="1" noMove="1" noResize="1" noEditPoints="1" noAdjustHandles="1" noChangeArrowheads="1" noChangeShapeType="1"/>
          </p:cNvSpPr>
          <p:nvPr/>
        </p:nvSpPr>
        <p:spPr>
          <a:xfrm>
            <a:off x="661338" y="1179261"/>
            <a:ext cx="5913198" cy="1184940"/>
          </a:xfrm>
          <a:prstGeom prst="rect">
            <a:avLst/>
          </a:prstGeom>
        </p:spPr>
        <p:txBody>
          <a:bodyPr vert="horz" wrap="square" lIns="0" tIns="12700" rIns="0" bIns="0" rtlCol="0">
            <a:spAutoFit/>
          </a:bodyPr>
          <a:lstStyle/>
          <a:p>
            <a:pPr marL="12700" lvl="0">
              <a:spcBef>
                <a:spcPts val="100"/>
              </a:spcBef>
              <a:defRPr/>
            </a:pPr>
            <a:r>
              <a:rPr lang="en-GB" sz="1200" dirty="0">
                <a:solidFill>
                  <a:srgbClr val="0070C0"/>
                </a:solidFill>
                <a:latin typeface="Gotham Medium" pitchFamily="2" charset="0"/>
                <a:cs typeface="Gotham Medium" pitchFamily="2" charset="0"/>
              </a:rPr>
              <a:t>Project name:     	</a:t>
            </a:r>
            <a:r>
              <a:rPr lang="en-GB" sz="1200" dirty="0">
                <a:latin typeface="Gotham" pitchFamily="50" charset="0"/>
                <a:cs typeface="Gotham" pitchFamily="50" charset="0"/>
              </a:rPr>
              <a:t>Surge bin</a:t>
            </a:r>
          </a:p>
          <a:p>
            <a:pPr marL="12700" lvl="0">
              <a:spcBef>
                <a:spcPts val="100"/>
              </a:spcBef>
              <a:defRPr/>
            </a:pPr>
            <a:r>
              <a:rPr lang="en-GB" sz="1200" dirty="0">
                <a:solidFill>
                  <a:srgbClr val="0070C0"/>
                </a:solidFill>
                <a:latin typeface="Gotham Medium" pitchFamily="2" charset="0"/>
                <a:cs typeface="Gotham Medium" pitchFamily="2" charset="0"/>
              </a:rPr>
              <a:t>Dimensions:	</a:t>
            </a:r>
            <a:r>
              <a:rPr lang="en-GB" sz="1200" dirty="0">
                <a:latin typeface="Gotham" pitchFamily="50" charset="0"/>
                <a:cs typeface="Gotham" pitchFamily="50" charset="0"/>
              </a:rPr>
              <a:t>Height: 24 M / 350 MT; </a:t>
            </a:r>
          </a:p>
          <a:p>
            <a:pPr marL="12700" lvl="0">
              <a:spcBef>
                <a:spcPts val="100"/>
              </a:spcBef>
              <a:defRPr/>
            </a:pPr>
            <a:r>
              <a:rPr lang="en-GB" sz="1200" dirty="0">
                <a:solidFill>
                  <a:srgbClr val="0070C0"/>
                </a:solidFill>
                <a:latin typeface="Gotham Medium" pitchFamily="2" charset="0"/>
                <a:cs typeface="Gotham Medium" pitchFamily="2" charset="0"/>
              </a:rPr>
              <a:t>		</a:t>
            </a:r>
            <a:r>
              <a:rPr lang="en-GB" sz="1200" dirty="0">
                <a:latin typeface="Gotham" pitchFamily="50" charset="0"/>
                <a:cs typeface="Gotham" pitchFamily="50" charset="0"/>
              </a:rPr>
              <a:t>Unit 2: 13.2 x 9.2 x 5.56 M / 61 MT </a:t>
            </a:r>
          </a:p>
          <a:p>
            <a:pPr marL="12700" lvl="0">
              <a:spcBef>
                <a:spcPts val="100"/>
              </a:spcBef>
              <a:defRPr/>
            </a:pPr>
            <a:r>
              <a:rPr lang="en-GB" sz="1200" dirty="0">
                <a:solidFill>
                  <a:srgbClr val="0070C0"/>
                </a:solidFill>
                <a:latin typeface="Gotham Medium" pitchFamily="2" charset="0"/>
                <a:cs typeface="Gotham Medium" pitchFamily="2" charset="0"/>
              </a:rPr>
              <a:t>Commodity:	</a:t>
            </a:r>
            <a:r>
              <a:rPr lang="en-GB" sz="1200" dirty="0">
                <a:latin typeface="Gotham" pitchFamily="50" charset="0"/>
                <a:cs typeface="Gotham" pitchFamily="50" charset="0"/>
              </a:rPr>
              <a:t>Surge bin for coal export terminal</a:t>
            </a:r>
          </a:p>
          <a:p>
            <a:pPr marL="12700" lvl="0">
              <a:spcBef>
                <a:spcPts val="100"/>
              </a:spcBef>
              <a:defRPr/>
            </a:pPr>
            <a:r>
              <a:rPr lang="en-GB" sz="1200" dirty="0">
                <a:solidFill>
                  <a:srgbClr val="0070C0"/>
                </a:solidFill>
                <a:latin typeface="Gotham Medium" pitchFamily="2" charset="0"/>
                <a:cs typeface="Gotham Medium" pitchFamily="2" charset="0"/>
              </a:rPr>
              <a:t>Origin:		</a:t>
            </a:r>
            <a:r>
              <a:rPr lang="en-GB" sz="1200" dirty="0">
                <a:latin typeface="Gotham" pitchFamily="50" charset="0"/>
                <a:cs typeface="Gotham" pitchFamily="50" charset="0"/>
              </a:rPr>
              <a:t>Phu My, Vietnam</a:t>
            </a:r>
          </a:p>
          <a:p>
            <a:pPr marL="12700" lvl="0">
              <a:spcBef>
                <a:spcPts val="100"/>
              </a:spcBef>
              <a:defRPr/>
            </a:pPr>
            <a:r>
              <a:rPr lang="en-GB" sz="1200" dirty="0">
                <a:solidFill>
                  <a:srgbClr val="0070C0"/>
                </a:solidFill>
                <a:latin typeface="Gotham Medium" pitchFamily="2" charset="0"/>
                <a:cs typeface="Gotham Medium" pitchFamily="2" charset="0"/>
              </a:rPr>
              <a:t>Destination:	</a:t>
            </a:r>
            <a:r>
              <a:rPr lang="en-GB" sz="1200" dirty="0">
                <a:latin typeface="Gotham" pitchFamily="50" charset="0"/>
                <a:cs typeface="Gotham" pitchFamily="50" charset="0"/>
              </a:rPr>
              <a:t>Gladstone, Australia </a:t>
            </a:r>
          </a:p>
        </p:txBody>
      </p:sp>
      <p:sp>
        <p:nvSpPr>
          <p:cNvPr id="21" name="object 6">
            <a:extLst>
              <a:ext uri="{FF2B5EF4-FFF2-40B4-BE49-F238E27FC236}">
                <a16:creationId xmlns:a16="http://schemas.microsoft.com/office/drawing/2014/main" id="{8EDBEF30-DB3B-F336-850A-C3E3E87213B2}"/>
              </a:ext>
            </a:extLst>
          </p:cNvPr>
          <p:cNvSpPr txBox="1">
            <a:spLocks/>
          </p:cNvSpPr>
          <p:nvPr/>
        </p:nvSpPr>
        <p:spPr>
          <a:xfrm>
            <a:off x="661338" y="2731783"/>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a:ln>
                <a:noFill/>
              </a:ln>
              <a:solidFill>
                <a:sysClr val="windowText" lastClr="000000"/>
              </a:solidFill>
              <a:effectLst/>
              <a:uLnTx/>
              <a:uFillTx/>
              <a:latin typeface="Gotham Medium" pitchFamily="2" charset="0"/>
              <a:cs typeface="Gotham Medium" pitchFamily="2" charset="0"/>
            </a:endParaRPr>
          </a:p>
        </p:txBody>
      </p:sp>
      <p:sp>
        <p:nvSpPr>
          <p:cNvPr id="22" name="TextBox 21">
            <a:extLst>
              <a:ext uri="{FF2B5EF4-FFF2-40B4-BE49-F238E27FC236}">
                <a16:creationId xmlns:a16="http://schemas.microsoft.com/office/drawing/2014/main" id="{D65D2EAC-47DF-8E2D-71CD-A9E47CEE4B9C}"/>
              </a:ext>
            </a:extLst>
          </p:cNvPr>
          <p:cNvSpPr txBox="1">
            <a:spLocks/>
          </p:cNvSpPr>
          <p:nvPr/>
        </p:nvSpPr>
        <p:spPr>
          <a:xfrm>
            <a:off x="1250828" y="2690637"/>
            <a:ext cx="4845171" cy="748923"/>
          </a:xfrm>
          <a:prstGeom prst="rect">
            <a:avLst/>
          </a:prstGeom>
          <a:noFill/>
        </p:spPr>
        <p:txBody>
          <a:bodyPr wrap="square" rtlCol="0">
            <a:spAutoFit/>
          </a:bodyPr>
          <a:lstStyle/>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Pre-carriage ex shipper’s jetty up to port via barge</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Organizing and loading onto vessel + ocean transport </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US" sz="1200" kern="0">
                <a:solidFill>
                  <a:srgbClr val="1D1D1B"/>
                </a:solidFill>
                <a:latin typeface="Gotham" pitchFamily="2" charset="0"/>
                <a:cs typeface="Gotham" pitchFamily="2" charset="0"/>
              </a:rPr>
              <a:t>Loading and securing  the cargo on the vessel</a:t>
            </a:r>
          </a:p>
        </p:txBody>
      </p:sp>
      <p:sp>
        <p:nvSpPr>
          <p:cNvPr id="27" name="Title 8">
            <a:extLst>
              <a:ext uri="{FF2B5EF4-FFF2-40B4-BE49-F238E27FC236}">
                <a16:creationId xmlns:a16="http://schemas.microsoft.com/office/drawing/2014/main" id="{AB5BD290-FC3D-CAA7-805C-8DE546604E3B}"/>
              </a:ext>
            </a:extLst>
          </p:cNvPr>
          <p:cNvSpPr txBox="1">
            <a:spLocks noGrp="1" noRot="1" noMove="1" noResize="1" noEditPoints="1" noAdjustHandles="1" noChangeArrowheads="1" noChangeShapeType="1"/>
          </p:cNvSpPr>
          <p:nvPr/>
        </p:nvSpPr>
        <p:spPr>
          <a:xfrm>
            <a:off x="609600" y="204190"/>
            <a:ext cx="10972800" cy="5505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68B1"/>
                </a:solidFill>
                <a:latin typeface="+mj-lt"/>
                <a:ea typeface="+mj-ea"/>
                <a:cs typeface="+mj-cs"/>
              </a:defRPr>
            </a:lvl1pPr>
          </a:lstStyle>
          <a:p>
            <a:r>
              <a:rPr lang="en-US" sz="2800">
                <a:latin typeface="CONTHRAX HEAVY" panose="020B0907020201080204" pitchFamily="34" charset="0"/>
              </a:rPr>
              <a:t>PROJECT REFERENCES</a:t>
            </a:r>
            <a:endParaRPr lang="en-GB" sz="2800">
              <a:latin typeface="CONTHRAX HEAVY" panose="020B0907020201080204" pitchFamily="34" charset="0"/>
            </a:endParaRPr>
          </a:p>
        </p:txBody>
      </p:sp>
      <p:sp>
        <p:nvSpPr>
          <p:cNvPr id="28" name="Text Placeholder 2">
            <a:extLst>
              <a:ext uri="{FF2B5EF4-FFF2-40B4-BE49-F238E27FC236}">
                <a16:creationId xmlns:a16="http://schemas.microsoft.com/office/drawing/2014/main" id="{BDAD1FBF-9120-D549-C9A3-DBA51523186D}"/>
              </a:ext>
            </a:extLst>
          </p:cNvPr>
          <p:cNvSpPr txBox="1">
            <a:spLocks noGrp="1" noRot="1" noMove="1" noResize="1" noEditPoints="1" noAdjustHandles="1" noChangeArrowheads="1" noChangeShapeType="1"/>
          </p:cNvSpPr>
          <p:nvPr/>
        </p:nvSpPr>
        <p:spPr>
          <a:xfrm>
            <a:off x="609600" y="698218"/>
            <a:ext cx="10515600" cy="4098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200" cap="all">
                <a:solidFill>
                  <a:srgbClr val="3DB465"/>
                </a:solidFill>
                <a:latin typeface="Gotham Medium" pitchFamily="50" charset="0"/>
                <a:cs typeface="Gotham Medium" pitchFamily="50" charset="0"/>
              </a:rPr>
              <a:t>Case Study – SURGE BIN</a:t>
            </a:r>
          </a:p>
        </p:txBody>
      </p:sp>
      <p:pic>
        <p:nvPicPr>
          <p:cNvPr id="2" name="Picture 1">
            <a:extLst>
              <a:ext uri="{FF2B5EF4-FFF2-40B4-BE49-F238E27FC236}">
                <a16:creationId xmlns:a16="http://schemas.microsoft.com/office/drawing/2014/main" id="{3FF91CAB-0FDE-9BFE-57C8-05970D4D76E3}"/>
              </a:ext>
            </a:extLst>
          </p:cNvPr>
          <p:cNvPicPr>
            <a:picLocks noGrp="1" noRot="1" noMove="1" noResize="1" noEditPoints="1" noAdjustHandles="1" noChangeArrowheads="1" noChangeShapeType="1" noCrop="1"/>
          </p:cNvPicPr>
          <p:nvPr/>
        </p:nvPicPr>
        <p:blipFill>
          <a:blip r:embed="rId2"/>
          <a:srcRect t="1" b="9501"/>
          <a:stretch/>
        </p:blipFill>
        <p:spPr>
          <a:xfrm>
            <a:off x="3877444" y="1063980"/>
            <a:ext cx="8188954" cy="4395248"/>
          </a:xfrm>
          <a:prstGeom prst="rect">
            <a:avLst/>
          </a:prstGeom>
        </p:spPr>
      </p:pic>
      <p:sp>
        <p:nvSpPr>
          <p:cNvPr id="3" name="Slide Number Placeholder 1">
            <a:extLst>
              <a:ext uri="{FF2B5EF4-FFF2-40B4-BE49-F238E27FC236}">
                <a16:creationId xmlns:a16="http://schemas.microsoft.com/office/drawing/2014/main" id="{2D09D4D8-76ED-B421-735F-7203AA2F048F}"/>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rgbClr val="03153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03153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835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9E864-FED8-7BF9-F442-612D53D3C2B0}"/>
              </a:ext>
            </a:extLst>
          </p:cNvPr>
          <p:cNvSpPr>
            <a:spLocks noGrp="1"/>
          </p:cNvSpPr>
          <p:nvPr>
            <p:ph type="title"/>
          </p:nvPr>
        </p:nvSpPr>
        <p:spPr>
          <a:xfrm>
            <a:off x="587151" y="259220"/>
            <a:ext cx="7608849" cy="550527"/>
          </a:xfrm>
        </p:spPr>
        <p:txBody>
          <a:bodyPr>
            <a:normAutofit/>
          </a:bodyPr>
          <a:lstStyle/>
          <a:p>
            <a:r>
              <a:rPr lang="en-US" dirty="0"/>
              <a:t>PROJECT REFERENCES</a:t>
            </a:r>
          </a:p>
        </p:txBody>
      </p:sp>
      <p:sp>
        <p:nvSpPr>
          <p:cNvPr id="4" name="Slide Number Placeholder 3">
            <a:extLst>
              <a:ext uri="{FF2B5EF4-FFF2-40B4-BE49-F238E27FC236}">
                <a16:creationId xmlns:a16="http://schemas.microsoft.com/office/drawing/2014/main" id="{B0550EEE-E4D1-3FCD-53C5-3152AD9E5CA5}"/>
              </a:ext>
            </a:extLst>
          </p:cNvPr>
          <p:cNvSpPr>
            <a:spLocks noGrp="1"/>
          </p:cNvSpPr>
          <p:nvPr>
            <p:ph type="sldNum" sz="quarter" idx="12"/>
          </p:nvPr>
        </p:nvSpPr>
        <p:spPr>
          <a:xfrm>
            <a:off x="11011544" y="5921914"/>
            <a:ext cx="54916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1" i="0" u="none" strike="noStrike" kern="1200" cap="none" spc="0" normalizeH="0" baseline="0" noProof="0" smtClean="0">
                <a:ln>
                  <a:noFill/>
                </a:ln>
                <a:solidFill>
                  <a:srgbClr val="000000">
                    <a:lumMod val="50000"/>
                    <a:lumOff val="50000"/>
                  </a:srgbClr>
                </a:solidFill>
                <a:effectLst/>
                <a:uLnTx/>
                <a:uFillTx/>
                <a:latin typeface="GOTHAM-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1" i="0" u="none" strike="noStrike" kern="1200" cap="none" spc="0" normalizeH="0" baseline="0" noProof="0" dirty="0">
              <a:ln>
                <a:noFill/>
              </a:ln>
              <a:solidFill>
                <a:srgbClr val="000000">
                  <a:lumMod val="50000"/>
                  <a:lumOff val="50000"/>
                </a:srgbClr>
              </a:solidFill>
              <a:effectLst/>
              <a:uLnTx/>
              <a:uFillTx/>
              <a:latin typeface="GOTHAM-BOOK"/>
              <a:ea typeface="+mn-ea"/>
              <a:cs typeface="+mn-cs"/>
            </a:endParaRPr>
          </a:p>
        </p:txBody>
      </p:sp>
      <p:sp>
        <p:nvSpPr>
          <p:cNvPr id="49" name="object 3">
            <a:extLst>
              <a:ext uri="{FF2B5EF4-FFF2-40B4-BE49-F238E27FC236}">
                <a16:creationId xmlns:a16="http://schemas.microsoft.com/office/drawing/2014/main" id="{B594A75F-5ECC-91E5-92C8-91CD8A5C88A0}"/>
              </a:ext>
            </a:extLst>
          </p:cNvPr>
          <p:cNvSpPr txBox="1"/>
          <p:nvPr/>
        </p:nvSpPr>
        <p:spPr>
          <a:xfrm>
            <a:off x="661339" y="809747"/>
            <a:ext cx="6244034" cy="633507"/>
          </a:xfrm>
          <a:prstGeom prst="rect">
            <a:avLst/>
          </a:prstGeom>
        </p:spPr>
        <p:txBody>
          <a:bodyPr vert="horz" wrap="square" lIns="0" tIns="12700" rIns="0" bIns="0" rtlCol="0">
            <a:spAutoFit/>
          </a:bodyPr>
          <a:lstStyle/>
          <a:p>
            <a:pPr marL="12700">
              <a:spcBef>
                <a:spcPts val="100"/>
              </a:spcBef>
              <a:defRPr/>
            </a:pPr>
            <a:r>
              <a:rPr kumimoji="0" lang="en-US" sz="2000" u="none" strike="noStrike" kern="0" cap="none" normalizeH="0" baseline="0" noProof="0" dirty="0">
                <a:ln>
                  <a:noFill/>
                </a:ln>
                <a:solidFill>
                  <a:srgbClr val="41B866"/>
                </a:solidFill>
                <a:effectLst/>
                <a:uLnTx/>
                <a:uFillTx/>
                <a:latin typeface="Gotham Medium" pitchFamily="2" charset="0"/>
                <a:cs typeface="Gotham Medium" pitchFamily="2" charset="0"/>
              </a:rPr>
              <a:t>CASE STUDY – LOADING OF HEAVY STONES</a:t>
            </a:r>
            <a:endParaRPr lang="en-GB" sz="2000" dirty="0">
              <a:solidFill>
                <a:srgbClr val="44B867"/>
              </a:solidFill>
              <a:effectLst/>
              <a:latin typeface="Gotham Medium" pitchFamily="2" charset="0"/>
              <a:cs typeface="Gotham Medium" pitchFamily="2" charset="0"/>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2925" u="none" strike="noStrike" kern="0" cap="none" normalizeH="0" baseline="1424" noProof="0" dirty="0">
              <a:ln>
                <a:noFill/>
              </a:ln>
              <a:solidFill>
                <a:sysClr val="windowText" lastClr="000000"/>
              </a:solidFill>
              <a:effectLst/>
              <a:uLnTx/>
              <a:uFillTx/>
              <a:latin typeface="Gotham Medium" pitchFamily="2" charset="0"/>
              <a:cs typeface="Gotham Medium" pitchFamily="2" charset="0"/>
            </a:endParaRPr>
          </a:p>
        </p:txBody>
      </p:sp>
      <p:sp>
        <p:nvSpPr>
          <p:cNvPr id="50" name="object 4">
            <a:extLst>
              <a:ext uri="{FF2B5EF4-FFF2-40B4-BE49-F238E27FC236}">
                <a16:creationId xmlns:a16="http://schemas.microsoft.com/office/drawing/2014/main" id="{D738357B-911B-B52C-D942-10D207AC0747}"/>
              </a:ext>
            </a:extLst>
          </p:cNvPr>
          <p:cNvSpPr txBox="1"/>
          <p:nvPr/>
        </p:nvSpPr>
        <p:spPr>
          <a:xfrm>
            <a:off x="661339" y="1229689"/>
            <a:ext cx="1312034" cy="764953"/>
          </a:xfrm>
          <a:prstGeom prst="rect">
            <a:avLst/>
          </a:prstGeom>
        </p:spPr>
        <p:txBody>
          <a:bodyPr vert="horz" wrap="square" lIns="0" tIns="13335" rIns="0" bIns="0" rtlCol="0">
            <a:spAutoFit/>
          </a:bodyPr>
          <a:lstStyle>
            <a:defPPr>
              <a:defRPr lang="en-US"/>
            </a:defPPr>
            <a:lvl1pPr marL="12700" marR="5080" lvl="0" indent="0" fontAlgn="auto">
              <a:spcBef>
                <a:spcPts val="105"/>
              </a:spcBef>
              <a:spcAft>
                <a:spcPts val="0"/>
              </a:spcAft>
              <a:buClrTx/>
              <a:buSzTx/>
              <a:buFontTx/>
              <a:buNone/>
              <a:tabLst/>
              <a:defRPr sz="1200">
                <a:solidFill>
                  <a:srgbClr val="0070C0"/>
                </a:solidFill>
                <a:effectLst/>
                <a:latin typeface="Gotham Medium" pitchFamily="2" charset="0"/>
                <a:cs typeface="Gotham Medium" pitchFamily="2" charset="0"/>
              </a:defRPr>
            </a:lvl1pPr>
          </a:lstStyle>
          <a:p>
            <a:r>
              <a:rPr lang="en-GB" dirty="0"/>
              <a:t>Project name:</a:t>
            </a:r>
          </a:p>
          <a:p>
            <a:r>
              <a:rPr lang="en-GB" dirty="0"/>
              <a:t>Commodity: Commodity: Origin: Destination:</a:t>
            </a:r>
          </a:p>
        </p:txBody>
      </p:sp>
      <p:sp>
        <p:nvSpPr>
          <p:cNvPr id="51" name="object 5">
            <a:extLst>
              <a:ext uri="{FF2B5EF4-FFF2-40B4-BE49-F238E27FC236}">
                <a16:creationId xmlns:a16="http://schemas.microsoft.com/office/drawing/2014/main" id="{5E34AECF-92C1-5C41-521B-26F777B91F0E}"/>
              </a:ext>
            </a:extLst>
          </p:cNvPr>
          <p:cNvSpPr txBox="1"/>
          <p:nvPr/>
        </p:nvSpPr>
        <p:spPr>
          <a:xfrm>
            <a:off x="2004448" y="1230009"/>
            <a:ext cx="3444567" cy="764312"/>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lang="en-GB" sz="1200" dirty="0">
                <a:effectLst/>
                <a:latin typeface="Gotham" pitchFamily="2" charset="0"/>
                <a:cs typeface="Gotham" pitchFamily="2" charset="0"/>
              </a:rPr>
              <a:t>Greater Changhua</a:t>
            </a:r>
          </a:p>
          <a:p>
            <a:pPr marL="12700" marR="0" lvl="0" indent="0" defTabSz="914400" eaLnBrk="1" fontAlgn="auto" latinLnBrk="0" hangingPunct="1">
              <a:spcBef>
                <a:spcPts val="100"/>
              </a:spcBef>
              <a:spcAft>
                <a:spcPts val="0"/>
              </a:spcAft>
              <a:buClrTx/>
              <a:buSzTx/>
              <a:buFontTx/>
              <a:buNone/>
              <a:tabLst/>
              <a:defRPr/>
            </a:pPr>
            <a:r>
              <a:rPr lang="da-DK" sz="1200" kern="0" dirty="0">
                <a:solidFill>
                  <a:srgbClr val="1D1D1B"/>
                </a:solidFill>
                <a:latin typeface="Gotham" pitchFamily="2" charset="0"/>
                <a:cs typeface="Gotham" pitchFamily="2" charset="0"/>
              </a:rPr>
              <a:t>Heavy </a:t>
            </a:r>
            <a:r>
              <a:rPr lang="da-DK" sz="1200" kern="0" dirty="0" err="1">
                <a:solidFill>
                  <a:srgbClr val="1D1D1B"/>
                </a:solidFill>
                <a:latin typeface="Gotham" pitchFamily="2" charset="0"/>
                <a:cs typeface="Gotham" pitchFamily="2" charset="0"/>
              </a:rPr>
              <a:t>stones</a:t>
            </a:r>
            <a:endParaRPr kumimoji="0" lang="da-DK"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12700" marR="5080" lvl="0" indent="0" defTabSz="914400" eaLnBrk="1" fontAlgn="auto" latinLnBrk="0" hangingPunct="1">
              <a:spcBef>
                <a:spcPts val="40"/>
              </a:spcBef>
              <a:spcAft>
                <a:spcPts val="0"/>
              </a:spcAft>
              <a:buClrTx/>
              <a:buSzTx/>
              <a:buFontTx/>
              <a:buNone/>
              <a:tabLst/>
              <a:defRPr/>
            </a:pPr>
            <a:r>
              <a:rPr lang="da-DK" sz="1200" kern="0" dirty="0" err="1">
                <a:solidFill>
                  <a:srgbClr val="1D1D1B"/>
                </a:solidFill>
                <a:latin typeface="Gotham" pitchFamily="2" charset="0"/>
                <a:cs typeface="Gotham" pitchFamily="2" charset="0"/>
              </a:rPr>
              <a:t>Norway</a:t>
            </a:r>
            <a:endParaRPr kumimoji="0" lang="da-DK" sz="1200" u="none" strike="noStrike" kern="0" cap="none" normalizeH="0" baseline="0" noProof="0" dirty="0">
              <a:ln>
                <a:noFill/>
              </a:ln>
              <a:solidFill>
                <a:srgbClr val="1D1D1B"/>
              </a:solidFill>
              <a:effectLst/>
              <a:uLnTx/>
              <a:uFillTx/>
              <a:latin typeface="Gotham" pitchFamily="2" charset="0"/>
              <a:cs typeface="Gotham" pitchFamily="2" charset="0"/>
            </a:endParaRPr>
          </a:p>
          <a:p>
            <a:pPr marL="12700" marR="5080" lvl="0" indent="0" defTabSz="914400" eaLnBrk="1" fontAlgn="auto" latinLnBrk="0" hangingPunct="1">
              <a:spcBef>
                <a:spcPts val="40"/>
              </a:spcBef>
              <a:spcAft>
                <a:spcPts val="0"/>
              </a:spcAft>
              <a:buClrTx/>
              <a:buSzTx/>
              <a:buFontTx/>
              <a:buNone/>
              <a:tabLst/>
              <a:defRPr/>
            </a:pPr>
            <a:r>
              <a:rPr lang="da-DK" sz="1200" kern="0" dirty="0">
                <a:solidFill>
                  <a:srgbClr val="1D1D1B"/>
                </a:solidFill>
                <a:latin typeface="Gotham" pitchFamily="2" charset="0"/>
                <a:cs typeface="Gotham" pitchFamily="2" charset="0"/>
              </a:rPr>
              <a:t>Taiwan</a:t>
            </a:r>
            <a:endParaRPr kumimoji="0"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sp>
        <p:nvSpPr>
          <p:cNvPr id="52" name="object 6">
            <a:extLst>
              <a:ext uri="{FF2B5EF4-FFF2-40B4-BE49-F238E27FC236}">
                <a16:creationId xmlns:a16="http://schemas.microsoft.com/office/drawing/2014/main" id="{98D28345-66D3-7806-EEB3-6A1C1CEE9511}"/>
              </a:ext>
            </a:extLst>
          </p:cNvPr>
          <p:cNvSpPr txBox="1"/>
          <p:nvPr/>
        </p:nvSpPr>
        <p:spPr>
          <a:xfrm>
            <a:off x="661339" y="2250081"/>
            <a:ext cx="4785360" cy="197490"/>
          </a:xfrm>
          <a:prstGeom prst="rect">
            <a:avLst/>
          </a:prstGeom>
        </p:spPr>
        <p:txBody>
          <a:bodyPr vert="horz" wrap="square" lIns="0" tIns="12700" rIns="0" bIns="0" rtlCol="0">
            <a:spAutoFit/>
          </a:bodyPr>
          <a:lstStyle/>
          <a:p>
            <a:pPr marL="12700" marR="0" lvl="0" indent="0" defTabSz="914400" eaLnBrk="1" fontAlgn="auto" latinLnBrk="0" hangingPunct="1">
              <a:spcBef>
                <a:spcPts val="100"/>
              </a:spcBef>
              <a:spcAft>
                <a:spcPts val="0"/>
              </a:spcAft>
              <a:buClrTx/>
              <a:buSzTx/>
              <a:buFontTx/>
              <a:buNone/>
              <a:tabLst/>
              <a:defRPr/>
            </a:pPr>
            <a:r>
              <a:rPr kumimoji="0" sz="1200" u="none" strike="noStrike" kern="0" cap="none" normalizeH="0" baseline="0" noProof="0" dirty="0">
                <a:ln>
                  <a:noFill/>
                </a:ln>
                <a:solidFill>
                  <a:srgbClr val="005FAA"/>
                </a:solidFill>
                <a:effectLst/>
                <a:uLnTx/>
                <a:uFillTx/>
                <a:latin typeface="Gotham Medium" pitchFamily="2" charset="0"/>
                <a:cs typeface="Gotham Medium" pitchFamily="2" charset="0"/>
              </a:rPr>
              <a:t>Scope:</a:t>
            </a:r>
            <a:endParaRPr kumimoji="0" sz="1200" u="none" strike="noStrike" kern="0" cap="none" normalizeH="0" baseline="0" noProof="0" dirty="0">
              <a:ln>
                <a:noFill/>
              </a:ln>
              <a:solidFill>
                <a:sysClr val="windowText" lastClr="000000"/>
              </a:solidFill>
              <a:effectLst/>
              <a:uLnTx/>
              <a:uFillTx/>
              <a:latin typeface="Gotham Medium" pitchFamily="2" charset="0"/>
              <a:cs typeface="Gotham Medium" pitchFamily="2" charset="0"/>
            </a:endParaRPr>
          </a:p>
        </p:txBody>
      </p:sp>
      <p:sp>
        <p:nvSpPr>
          <p:cNvPr id="58" name="TextBox 57">
            <a:extLst>
              <a:ext uri="{FF2B5EF4-FFF2-40B4-BE49-F238E27FC236}">
                <a16:creationId xmlns:a16="http://schemas.microsoft.com/office/drawing/2014/main" id="{0D832B57-F65F-F6C7-CED4-0B3E12AA09B0}"/>
              </a:ext>
            </a:extLst>
          </p:cNvPr>
          <p:cNvSpPr txBox="1"/>
          <p:nvPr/>
        </p:nvSpPr>
        <p:spPr>
          <a:xfrm>
            <a:off x="1757848" y="2258119"/>
            <a:ext cx="3544865" cy="1487587"/>
          </a:xfrm>
          <a:prstGeom prst="rect">
            <a:avLst/>
          </a:prstGeom>
          <a:noFill/>
        </p:spPr>
        <p:txBody>
          <a:bodyPr wrap="square" rtlCol="0">
            <a:spAutoFit/>
          </a:bodyPr>
          <a:lstStyle/>
          <a:p>
            <a:pPr marL="247015" marR="5080" lvl="0" indent="-228600" defTabSz="914400" eaLnBrk="1" fontAlgn="auto" latinLnBrk="0" hangingPunct="1">
              <a:spcBef>
                <a:spcPts val="126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Vectura/FLS was contracted to charter a dedicated vessel including the loadout option in Norway.</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kumimoji="0" lang="en-GB" sz="1200" u="none" strike="noStrike" kern="0" cap="none" normalizeH="0" baseline="0" noProof="0" dirty="0">
                <a:ln>
                  <a:noFill/>
                </a:ln>
                <a:solidFill>
                  <a:srgbClr val="1D1D1B"/>
                </a:solidFill>
                <a:effectLst/>
                <a:uLnTx/>
                <a:uFillTx/>
                <a:latin typeface="Gotham" pitchFamily="2" charset="0"/>
                <a:cs typeface="Gotham" pitchFamily="2" charset="0"/>
              </a:rPr>
              <a:t>Due to various restrictions, the loaded was done with heavy duly orange-peel grabs.</a:t>
            </a:r>
          </a:p>
          <a:p>
            <a:pPr marL="247015" marR="0" lvl="0" indent="-227965" defTabSz="914400" eaLnBrk="1" fontAlgn="auto" latinLnBrk="0" hangingPunct="1">
              <a:spcBef>
                <a:spcPts val="420"/>
              </a:spcBef>
              <a:spcAft>
                <a:spcPts val="0"/>
              </a:spcAft>
              <a:buClr>
                <a:srgbClr val="0B68B1"/>
              </a:buClr>
              <a:buSzPct val="108333"/>
              <a:buFont typeface="Arial MT"/>
              <a:buChar char="•"/>
              <a:tabLst>
                <a:tab pos="247015" algn="l"/>
              </a:tabLst>
              <a:defRPr/>
            </a:pPr>
            <a:r>
              <a:rPr lang="en-GB" sz="1200" kern="0" dirty="0">
                <a:solidFill>
                  <a:srgbClr val="1D1D1B"/>
                </a:solidFill>
                <a:latin typeface="Gotham" pitchFamily="2" charset="0"/>
                <a:cs typeface="Gotham" pitchFamily="2" charset="0"/>
              </a:rPr>
              <a:t>Vectura did also the project management including risk assessment.</a:t>
            </a:r>
            <a:endParaRPr kumimoji="0" lang="en-GB" sz="1200" u="none" strike="noStrike" kern="0" cap="none" normalizeH="0" baseline="0" noProof="0" dirty="0">
              <a:ln>
                <a:noFill/>
              </a:ln>
              <a:solidFill>
                <a:sysClr val="windowText" lastClr="000000"/>
              </a:solidFill>
              <a:effectLst/>
              <a:uLnTx/>
              <a:uFillTx/>
              <a:latin typeface="Gotham" pitchFamily="2" charset="0"/>
              <a:cs typeface="Gotham" pitchFamily="2" charset="0"/>
            </a:endParaRPr>
          </a:p>
        </p:txBody>
      </p:sp>
      <p:pic>
        <p:nvPicPr>
          <p:cNvPr id="1026" name="Picture 2" descr="Attachments">
            <a:extLst>
              <a:ext uri="{FF2B5EF4-FFF2-40B4-BE49-F238E27FC236}">
                <a16:creationId xmlns:a16="http://schemas.microsoft.com/office/drawing/2014/main" id="{C51C0B4C-166C-2B73-0CA7-34FCA96CDC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5C15CED-C8C8-39C5-1741-DF2B4609B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217E79-7208-BCE6-310E-497D98E1D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8FA87944-7512-3EBB-D629-5CD810EAC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e 13">
            <a:extLst>
              <a:ext uri="{FF2B5EF4-FFF2-40B4-BE49-F238E27FC236}">
                <a16:creationId xmlns:a16="http://schemas.microsoft.com/office/drawing/2014/main" id="{04F7DDFC-3C01-E61A-C9C6-63DF1AA01813}"/>
              </a:ext>
            </a:extLst>
          </p:cNvPr>
          <p:cNvGrpSpPr/>
          <p:nvPr/>
        </p:nvGrpSpPr>
        <p:grpSpPr>
          <a:xfrm>
            <a:off x="6936448" y="809747"/>
            <a:ext cx="4201454" cy="5230105"/>
            <a:chOff x="6496351" y="958259"/>
            <a:chExt cx="4201454" cy="5230105"/>
          </a:xfrm>
        </p:grpSpPr>
        <p:pic>
          <p:nvPicPr>
            <p:cNvPr id="6" name="Billede 5">
              <a:extLst>
                <a:ext uri="{FF2B5EF4-FFF2-40B4-BE49-F238E27FC236}">
                  <a16:creationId xmlns:a16="http://schemas.microsoft.com/office/drawing/2014/main" id="{3BED4962-7304-731D-DAA9-2144AFC23046}"/>
                </a:ext>
              </a:extLst>
            </p:cNvPr>
            <p:cNvPicPr>
              <a:picLocks noChangeAspect="1"/>
            </p:cNvPicPr>
            <p:nvPr/>
          </p:nvPicPr>
          <p:blipFill>
            <a:blip r:embed="rId4"/>
            <a:stretch>
              <a:fillRect/>
            </a:stretch>
          </p:blipFill>
          <p:spPr>
            <a:xfrm>
              <a:off x="6496351" y="958259"/>
              <a:ext cx="2065640" cy="2781131"/>
            </a:xfrm>
            <a:prstGeom prst="rect">
              <a:avLst/>
            </a:prstGeom>
          </p:spPr>
        </p:pic>
        <p:pic>
          <p:nvPicPr>
            <p:cNvPr id="8" name="Billede 7">
              <a:extLst>
                <a:ext uri="{FF2B5EF4-FFF2-40B4-BE49-F238E27FC236}">
                  <a16:creationId xmlns:a16="http://schemas.microsoft.com/office/drawing/2014/main" id="{5CE40374-348A-EF3C-D271-18E7DF83C8DC}"/>
                </a:ext>
              </a:extLst>
            </p:cNvPr>
            <p:cNvPicPr>
              <a:picLocks noChangeAspect="1"/>
            </p:cNvPicPr>
            <p:nvPr/>
          </p:nvPicPr>
          <p:blipFill>
            <a:blip r:embed="rId5"/>
            <a:srcRect b="1675"/>
            <a:stretch>
              <a:fillRect/>
            </a:stretch>
          </p:blipFill>
          <p:spPr>
            <a:xfrm>
              <a:off x="8615950" y="958260"/>
              <a:ext cx="2080959" cy="2781131"/>
            </a:xfrm>
            <a:prstGeom prst="rect">
              <a:avLst/>
            </a:prstGeom>
          </p:spPr>
        </p:pic>
        <p:pic>
          <p:nvPicPr>
            <p:cNvPr id="10" name="Billede 9">
              <a:extLst>
                <a:ext uri="{FF2B5EF4-FFF2-40B4-BE49-F238E27FC236}">
                  <a16:creationId xmlns:a16="http://schemas.microsoft.com/office/drawing/2014/main" id="{FD579808-B3F7-F964-CDC3-60A53445BA17}"/>
                </a:ext>
              </a:extLst>
            </p:cNvPr>
            <p:cNvPicPr>
              <a:picLocks noChangeAspect="1"/>
            </p:cNvPicPr>
            <p:nvPr/>
          </p:nvPicPr>
          <p:blipFill>
            <a:blip r:embed="rId6"/>
            <a:stretch>
              <a:fillRect/>
            </a:stretch>
          </p:blipFill>
          <p:spPr>
            <a:xfrm>
              <a:off x="6496351" y="3814933"/>
              <a:ext cx="4201454" cy="2373431"/>
            </a:xfrm>
            <a:prstGeom prst="rect">
              <a:avLst/>
            </a:prstGeom>
          </p:spPr>
        </p:pic>
      </p:grpSp>
      <p:pic>
        <p:nvPicPr>
          <p:cNvPr id="16" name="Billede 15">
            <a:extLst>
              <a:ext uri="{FF2B5EF4-FFF2-40B4-BE49-F238E27FC236}">
                <a16:creationId xmlns:a16="http://schemas.microsoft.com/office/drawing/2014/main" id="{50166561-8044-0C38-724B-8ECACFAF4CED}"/>
              </a:ext>
            </a:extLst>
          </p:cNvPr>
          <p:cNvPicPr>
            <a:picLocks noChangeAspect="1"/>
          </p:cNvPicPr>
          <p:nvPr/>
        </p:nvPicPr>
        <p:blipFill>
          <a:blip r:embed="rId7"/>
          <a:stretch>
            <a:fillRect/>
          </a:stretch>
        </p:blipFill>
        <p:spPr>
          <a:xfrm>
            <a:off x="878606" y="6173599"/>
            <a:ext cx="879241" cy="568353"/>
          </a:xfrm>
          <a:prstGeom prst="rect">
            <a:avLst/>
          </a:prstGeom>
        </p:spPr>
      </p:pic>
      <p:sp>
        <p:nvSpPr>
          <p:cNvPr id="17" name="Tekstfelt 16">
            <a:extLst>
              <a:ext uri="{FF2B5EF4-FFF2-40B4-BE49-F238E27FC236}">
                <a16:creationId xmlns:a16="http://schemas.microsoft.com/office/drawing/2014/main" id="{AE3B7026-620F-6BB0-DB3E-ED5032BF2FE2}"/>
              </a:ext>
            </a:extLst>
          </p:cNvPr>
          <p:cNvSpPr txBox="1"/>
          <p:nvPr/>
        </p:nvSpPr>
        <p:spPr>
          <a:xfrm rot="2230287">
            <a:off x="503702" y="4860074"/>
            <a:ext cx="2445862" cy="400110"/>
          </a:xfrm>
          <a:prstGeom prst="rect">
            <a:avLst/>
          </a:prstGeom>
        </p:spPr>
        <p:txBody>
          <a:bodyPr wrap="none" rtlCol="0" anchor="t">
            <a:spAutoFit/>
          </a:bodyPr>
          <a:lstStyle/>
          <a:p>
            <a:pPr algn="l"/>
            <a:r>
              <a:rPr lang="da-DK" sz="2000" b="1" dirty="0">
                <a:solidFill>
                  <a:srgbClr val="FF0000"/>
                </a:solidFill>
                <a:latin typeface="Gotham" pitchFamily="50" charset="0"/>
                <a:cs typeface="Gotham" pitchFamily="50" charset="0"/>
              </a:rPr>
              <a:t>For </a:t>
            </a:r>
            <a:r>
              <a:rPr lang="da-DK" sz="2000" b="1" dirty="0" err="1">
                <a:solidFill>
                  <a:srgbClr val="FF0000"/>
                </a:solidFill>
                <a:latin typeface="Gotham" pitchFamily="50" charset="0"/>
                <a:cs typeface="Gotham" pitchFamily="50" charset="0"/>
              </a:rPr>
              <a:t>internal</a:t>
            </a:r>
            <a:r>
              <a:rPr lang="da-DK" sz="2000" b="1" dirty="0">
                <a:solidFill>
                  <a:srgbClr val="FF0000"/>
                </a:solidFill>
                <a:latin typeface="Gotham" pitchFamily="50" charset="0"/>
                <a:cs typeface="Gotham" pitchFamily="50" charset="0"/>
              </a:rPr>
              <a:t> </a:t>
            </a:r>
            <a:r>
              <a:rPr lang="da-DK" sz="2000" b="1" dirty="0" err="1">
                <a:solidFill>
                  <a:srgbClr val="FF0000"/>
                </a:solidFill>
                <a:latin typeface="Gotham" pitchFamily="50" charset="0"/>
                <a:cs typeface="Gotham" pitchFamily="50" charset="0"/>
              </a:rPr>
              <a:t>use</a:t>
            </a:r>
            <a:r>
              <a:rPr lang="da-DK" sz="2000" b="1" dirty="0">
                <a:solidFill>
                  <a:srgbClr val="FF0000"/>
                </a:solidFill>
                <a:latin typeface="Gotham" pitchFamily="50" charset="0"/>
                <a:cs typeface="Gotham" pitchFamily="50" charset="0"/>
              </a:rPr>
              <a:t> </a:t>
            </a:r>
            <a:r>
              <a:rPr lang="da-DK" sz="2000" b="1" dirty="0" err="1">
                <a:solidFill>
                  <a:srgbClr val="FF0000"/>
                </a:solidFill>
                <a:latin typeface="Gotham" pitchFamily="50" charset="0"/>
                <a:cs typeface="Gotham" pitchFamily="50" charset="0"/>
              </a:rPr>
              <a:t>only</a:t>
            </a:r>
            <a:r>
              <a:rPr lang="da-DK" sz="2000" b="1" dirty="0">
                <a:solidFill>
                  <a:srgbClr val="FF0000"/>
                </a:solidFill>
                <a:latin typeface="Gotham" pitchFamily="50" charset="0"/>
                <a:cs typeface="Gotham" pitchFamily="50" charset="0"/>
              </a:rPr>
              <a:t>!</a:t>
            </a:r>
          </a:p>
        </p:txBody>
      </p:sp>
    </p:spTree>
    <p:extLst>
      <p:ext uri="{BB962C8B-B14F-4D97-AF65-F5344CB8AC3E}">
        <p14:creationId xmlns:p14="http://schemas.microsoft.com/office/powerpoint/2010/main" val="2541688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A8A13F-6E20-7B49-9455-D8529A29B45C}"/>
              </a:ext>
            </a:extLst>
          </p:cNvPr>
          <p:cNvSpPr>
            <a:spLocks noGrp="1"/>
          </p:cNvSpPr>
          <p:nvPr>
            <p:ph type="body"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office.vn@fls-group.com</a:t>
            </a:r>
          </a:p>
          <a:p>
            <a:endParaRPr lang="en-VN"/>
          </a:p>
        </p:txBody>
      </p:sp>
      <p:sp>
        <p:nvSpPr>
          <p:cNvPr id="3" name="Text Placeholder 2">
            <a:extLst>
              <a:ext uri="{FF2B5EF4-FFF2-40B4-BE49-F238E27FC236}">
                <a16:creationId xmlns:a16="http://schemas.microsoft.com/office/drawing/2014/main" id="{C21AAD16-CCB9-1549-9511-D4DD5BADB34C}"/>
              </a:ext>
            </a:extLst>
          </p:cNvPr>
          <p:cNvSpPr>
            <a:spLocks noGrp="1"/>
          </p:cNvSpPr>
          <p:nvPr>
            <p:ph type="body" sz="quarter" idx="11"/>
          </p:nvPr>
        </p:nvSpPr>
        <p:spPr/>
        <p:txBody>
          <a:bodyPr/>
          <a:lstStyle/>
          <a:p>
            <a:r>
              <a:rPr kumimoji="0" lang="en-US" sz="900" b="1" i="0" u="none" strike="noStrike" kern="1200" cap="none" spc="0" normalizeH="0" baseline="0" noProof="0">
                <a:ln>
                  <a:noFill/>
                </a:ln>
                <a:solidFill>
                  <a:prstClr val="white"/>
                </a:solidFill>
                <a:effectLst/>
                <a:uLnTx/>
                <a:uFillTx/>
                <a:latin typeface="Gotham Medium" pitchFamily="50" charset="0"/>
                <a:ea typeface="+mn-ea"/>
                <a:cs typeface="Gotham Medium" pitchFamily="50" charset="0"/>
              </a:rPr>
              <a:t>+84 828 73 002 864</a:t>
            </a:r>
            <a:endParaRPr lang="en-VN"/>
          </a:p>
        </p:txBody>
      </p:sp>
      <p:sp>
        <p:nvSpPr>
          <p:cNvPr id="4" name="Slide Number Placeholder 1">
            <a:extLst>
              <a:ext uri="{FF2B5EF4-FFF2-40B4-BE49-F238E27FC236}">
                <a16:creationId xmlns:a16="http://schemas.microsoft.com/office/drawing/2014/main" id="{81EC5F24-2A48-EEEE-3C0C-D5192685905B}"/>
              </a:ext>
            </a:extLst>
          </p:cNvPr>
          <p:cNvSpPr txBox="1">
            <a:spLocks/>
          </p:cNvSpPr>
          <p:nvPr/>
        </p:nvSpPr>
        <p:spPr>
          <a:xfrm>
            <a:off x="10736317" y="6288431"/>
            <a:ext cx="54916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9C6C06-AE23-5E4F-9A17-3EC4411F23ED}" type="slidenum">
              <a:rPr kumimoji="0" lang="en-GB"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5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7D42132-EA77-A09F-5FF9-1D1289D7BDA9}"/>
              </a:ext>
            </a:extLst>
          </p:cNvPr>
          <p:cNvPicPr>
            <a:picLocks noGrp="1" noRot="1" noChangeAspect="1" noMove="1" noResize="1" noEditPoints="1" noAdjustHandles="1" noChangeArrowheads="1" noChangeShapeType="1" noCrop="1"/>
          </p:cNvPicPr>
          <p:nvPr/>
        </p:nvPicPr>
        <p:blipFill>
          <a:blip r:embed="rId3"/>
          <a:stretch>
            <a:fillRect/>
          </a:stretch>
        </p:blipFill>
        <p:spPr>
          <a:xfrm>
            <a:off x="-38121" y="924422"/>
            <a:ext cx="7127125" cy="5811005"/>
          </a:xfrm>
          <a:prstGeom prst="rect">
            <a:avLst/>
          </a:prstGeom>
        </p:spPr>
      </p:pic>
      <p:sp>
        <p:nvSpPr>
          <p:cNvPr id="6" name="Title 5">
            <a:extLst>
              <a:ext uri="{FF2B5EF4-FFF2-40B4-BE49-F238E27FC236}">
                <a16:creationId xmlns:a16="http://schemas.microsoft.com/office/drawing/2014/main" id="{B217BCA9-31C0-44A5-B2A0-584235B18E30}"/>
              </a:ext>
            </a:extLst>
          </p:cNvPr>
          <p:cNvSpPr>
            <a:spLocks noGrp="1"/>
          </p:cNvSpPr>
          <p:nvPr>
            <p:ph type="title" idx="4294967295"/>
          </p:nvPr>
        </p:nvSpPr>
        <p:spPr>
          <a:xfrm>
            <a:off x="609600" y="429714"/>
            <a:ext cx="10363200" cy="549275"/>
          </a:xfrm>
        </p:spPr>
        <p:txBody>
          <a:bodyPr>
            <a:normAutofit/>
          </a:bodyPr>
          <a:lstStyle/>
          <a:p>
            <a:r>
              <a:rPr lang="en-US">
                <a:solidFill>
                  <a:schemeClr val="bg1"/>
                </a:solidFill>
                <a:latin typeface="CONTHRAX HEAVY" panose="020B0907020201080204" pitchFamily="34" charset="0"/>
              </a:rPr>
              <a:t>WHAT ARE OUR CAPABILITIES</a:t>
            </a:r>
          </a:p>
        </p:txBody>
      </p:sp>
      <p:sp>
        <p:nvSpPr>
          <p:cNvPr id="11" name="Rectangle 10">
            <a:extLst>
              <a:ext uri="{FF2B5EF4-FFF2-40B4-BE49-F238E27FC236}">
                <a16:creationId xmlns:a16="http://schemas.microsoft.com/office/drawing/2014/main" id="{D43911F7-5E2A-785C-07F0-523A1AF3B8C0}"/>
              </a:ext>
            </a:extLst>
          </p:cNvPr>
          <p:cNvSpPr/>
          <p:nvPr/>
        </p:nvSpPr>
        <p:spPr>
          <a:xfrm>
            <a:off x="668975" y="874295"/>
            <a:ext cx="11753564" cy="418576"/>
          </a:xfrm>
          <a:prstGeom prst="rect">
            <a:avLst/>
          </a:prstGeom>
        </p:spPr>
        <p:txBody>
          <a:bodyPr wrap="square">
            <a:spAutoFit/>
          </a:bodyPr>
          <a:lstStyle/>
          <a:p>
            <a:pPr>
              <a:lnSpc>
                <a:spcPct val="150000"/>
              </a:lnSpc>
              <a:spcAft>
                <a:spcPts val="600"/>
              </a:spcAft>
            </a:pPr>
            <a:r>
              <a:rPr lang="en-US" sz="1600" b="1">
                <a:solidFill>
                  <a:srgbClr val="4AC470"/>
                </a:solidFill>
                <a:latin typeface="Gotham Medium" panose="02000604030000020004" pitchFamily="2" charset="0"/>
                <a:cs typeface="Gotham Medium" pitchFamily="50" charset="0"/>
              </a:rPr>
              <a:t>Our interconnected supply chain solutions are tailor-made to keep your world in business. </a:t>
            </a:r>
          </a:p>
        </p:txBody>
      </p:sp>
      <p:sp>
        <p:nvSpPr>
          <p:cNvPr id="2" name="Rectangle 1">
            <a:extLst>
              <a:ext uri="{FF2B5EF4-FFF2-40B4-BE49-F238E27FC236}">
                <a16:creationId xmlns:a16="http://schemas.microsoft.com/office/drawing/2014/main" id="{E9BF0E23-9D88-75BA-5864-A3474A2185A9}"/>
              </a:ext>
            </a:extLst>
          </p:cNvPr>
          <p:cNvSpPr/>
          <p:nvPr/>
        </p:nvSpPr>
        <p:spPr>
          <a:xfrm>
            <a:off x="7336654" y="3566684"/>
            <a:ext cx="3636146" cy="2510559"/>
          </a:xfrm>
          <a:prstGeom prst="rect">
            <a:avLst/>
          </a:prstGeom>
        </p:spPr>
        <p:txBody>
          <a:bodyPr wrap="square">
            <a:spAutoFit/>
          </a:bodyPr>
          <a:lstStyle/>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PROJECTS: </a:t>
            </a:r>
            <a:r>
              <a:rPr lang="en-US" sz="1200">
                <a:solidFill>
                  <a:schemeClr val="bg1"/>
                </a:solidFill>
                <a:latin typeface="Gotham" panose="02000604040000020004" pitchFamily="2" charset="0"/>
              </a:rPr>
              <a:t>With expert hands, we handle the complicated with precision.</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LOGISTICS:</a:t>
            </a:r>
            <a:r>
              <a:rPr lang="en-US" sz="1200">
                <a:solidFill>
                  <a:srgbClr val="4AC470"/>
                </a:solidFill>
                <a:latin typeface="Gotham" panose="02000604040000020004" pitchFamily="2" charset="0"/>
              </a:rPr>
              <a:t> </a:t>
            </a:r>
            <a:r>
              <a:rPr lang="en-US" sz="1200">
                <a:solidFill>
                  <a:schemeClr val="bg1"/>
                </a:solidFill>
                <a:latin typeface="Gotham" panose="02000604040000020004" pitchFamily="2" charset="0"/>
              </a:rPr>
              <a:t>We humanize a seemingly standardized experience.</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WAREHOUSING: </a:t>
            </a:r>
            <a:r>
              <a:rPr lang="en-US" sz="1200">
                <a:solidFill>
                  <a:schemeClr val="bg1"/>
                </a:solidFill>
                <a:latin typeface="Gotham" panose="02000604040000020004" pitchFamily="2" charset="0"/>
              </a:rPr>
              <a:t>We envision spaces that bring supply chains to the next level.</a:t>
            </a:r>
          </a:p>
          <a:p>
            <a:pPr marL="171450" indent="-171450" algn="just">
              <a:lnSpc>
                <a:spcPct val="150000"/>
              </a:lnSpc>
              <a:spcAft>
                <a:spcPts val="600"/>
              </a:spcAft>
              <a:buClr>
                <a:srgbClr val="6AB36F"/>
              </a:buClr>
              <a:buFont typeface="Arial" panose="020B0604020202020204" pitchFamily="34" charset="0"/>
              <a:buChar char="•"/>
            </a:pPr>
            <a:r>
              <a:rPr lang="en-US" sz="1200">
                <a:solidFill>
                  <a:srgbClr val="4AC470"/>
                </a:solidFill>
                <a:latin typeface="Gotham Medium" panose="02000604030000020004" pitchFamily="2" charset="0"/>
              </a:rPr>
              <a:t>TRADING: </a:t>
            </a:r>
            <a:r>
              <a:rPr lang="en-US" sz="1200">
                <a:solidFill>
                  <a:schemeClr val="bg1"/>
                </a:solidFill>
                <a:latin typeface="Gotham" panose="02000604040000020004" pitchFamily="2" charset="0"/>
              </a:rPr>
              <a:t>We define and shape solutions to meet ever-changing needs.</a:t>
            </a:r>
          </a:p>
        </p:txBody>
      </p:sp>
      <p:sp>
        <p:nvSpPr>
          <p:cNvPr id="3" name="Vertical Text Placeholder 2">
            <a:extLst>
              <a:ext uri="{FF2B5EF4-FFF2-40B4-BE49-F238E27FC236}">
                <a16:creationId xmlns:a16="http://schemas.microsoft.com/office/drawing/2014/main" id="{E87C1DD8-23E1-57E3-B8A8-DF61D97DE1BB}"/>
              </a:ext>
            </a:extLst>
          </p:cNvPr>
          <p:cNvSpPr>
            <a:spLocks noGrp="1"/>
          </p:cNvSpPr>
          <p:nvPr>
            <p:ph type="body" orient="vert" idx="1"/>
          </p:nvPr>
        </p:nvSpPr>
        <p:spPr>
          <a:xfrm rot="16200000">
            <a:off x="8453123" y="966581"/>
            <a:ext cx="1619546" cy="3419811"/>
          </a:xfrm>
        </p:spPr>
        <p:txBody>
          <a:bodyPr/>
          <a:lstStyle/>
          <a:p>
            <a:pPr algn="ctr">
              <a:lnSpc>
                <a:spcPct val="120000"/>
              </a:lnSpc>
              <a:spcBef>
                <a:spcPts val="1800"/>
              </a:spcBef>
            </a:pPr>
            <a:r>
              <a:rPr lang="en-US" sz="1800" dirty="0">
                <a:solidFill>
                  <a:srgbClr val="4AC470"/>
                </a:solidFill>
                <a:latin typeface="CONTHRAX HEAVY" panose="020B0907020201080204" pitchFamily="34" charset="0"/>
              </a:rPr>
              <a:t>OUR VISION:</a:t>
            </a:r>
            <a:endParaRPr lang="en-US" sz="1800" cap="all" dirty="0">
              <a:solidFill>
                <a:srgbClr val="4AC470"/>
              </a:solidFill>
              <a:latin typeface="Gotham Bold" panose="02000504050000020004" pitchFamily="2" charset="0"/>
            </a:endParaRPr>
          </a:p>
          <a:p>
            <a:pPr algn="just">
              <a:lnSpc>
                <a:spcPct val="120000"/>
              </a:lnSpc>
              <a:spcBef>
                <a:spcPts val="1800"/>
              </a:spcBef>
            </a:pPr>
            <a:r>
              <a:rPr lang="en-US" sz="1200" dirty="0">
                <a:latin typeface="Gotham Bold" panose="02000504050000020004" pitchFamily="2" charset="0"/>
              </a:rPr>
              <a:t>To be recognized globally as the logistics experts who understand and empower global business leaders to dream and act big; moving the world forward. </a:t>
            </a:r>
          </a:p>
        </p:txBody>
      </p:sp>
      <p:sp>
        <p:nvSpPr>
          <p:cNvPr id="4" name="Google Shape;393;p2">
            <a:extLst>
              <a:ext uri="{FF2B5EF4-FFF2-40B4-BE49-F238E27FC236}">
                <a16:creationId xmlns:a16="http://schemas.microsoft.com/office/drawing/2014/main" id="{51ACA971-005C-02D4-B3BA-41C9CD2389D1}"/>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3</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183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246263-B3EB-ED24-BB7C-C4EC6C47F8B3}"/>
              </a:ext>
            </a:extLst>
          </p:cNvPr>
          <p:cNvSpPr/>
          <p:nvPr/>
        </p:nvSpPr>
        <p:spPr>
          <a:xfrm>
            <a:off x="4179033" y="550443"/>
            <a:ext cx="3833935" cy="480131"/>
          </a:xfrm>
          <a:prstGeom prst="rect">
            <a:avLst/>
          </a:prstGeom>
        </p:spPr>
        <p:txBody>
          <a:bodyPr wrap="none">
            <a:spAutoFit/>
          </a:bodyPr>
          <a:lstStyle/>
          <a:p>
            <a:pPr>
              <a:lnSpc>
                <a:spcPct val="90000"/>
              </a:lnSpc>
              <a:spcBef>
                <a:spcPct val="0"/>
              </a:spcBef>
            </a:pPr>
            <a:r>
              <a:rPr lang="en-VN" sz="2800">
                <a:solidFill>
                  <a:schemeClr val="bg1"/>
                </a:solidFill>
                <a:latin typeface="CONTHRAX HEAVY" panose="020B0907020201080204" pitchFamily="34" charset="0"/>
                <a:ea typeface="+mj-ea"/>
                <a:cs typeface="+mj-cs"/>
              </a:rPr>
              <a:t>FLS SNAPSHOT</a:t>
            </a:r>
          </a:p>
        </p:txBody>
      </p:sp>
      <p:grpSp>
        <p:nvGrpSpPr>
          <p:cNvPr id="63" name="Group 62">
            <a:extLst>
              <a:ext uri="{FF2B5EF4-FFF2-40B4-BE49-F238E27FC236}">
                <a16:creationId xmlns:a16="http://schemas.microsoft.com/office/drawing/2014/main" id="{675B293E-984C-721A-05DF-DCCFFC288480}"/>
              </a:ext>
            </a:extLst>
          </p:cNvPr>
          <p:cNvGrpSpPr/>
          <p:nvPr/>
        </p:nvGrpSpPr>
        <p:grpSpPr>
          <a:xfrm>
            <a:off x="5185773" y="3477126"/>
            <a:ext cx="2117898" cy="400110"/>
            <a:chOff x="5185773" y="3477126"/>
            <a:chExt cx="2117898" cy="400110"/>
          </a:xfrm>
        </p:grpSpPr>
        <p:sp>
          <p:nvSpPr>
            <p:cNvPr id="11" name="Rectangle 10">
              <a:extLst>
                <a:ext uri="{FF2B5EF4-FFF2-40B4-BE49-F238E27FC236}">
                  <a16:creationId xmlns:a16="http://schemas.microsoft.com/office/drawing/2014/main" id="{1E5E2CBD-B4C3-95F7-CCB9-4587760FBAF8}"/>
                </a:ext>
              </a:extLst>
            </p:cNvPr>
            <p:cNvSpPr/>
            <p:nvPr/>
          </p:nvSpPr>
          <p:spPr>
            <a:xfrm>
              <a:off x="5193798" y="3477126"/>
              <a:ext cx="2109873" cy="400110"/>
            </a:xfrm>
            <a:prstGeom prst="rect">
              <a:avLst/>
            </a:prstGeom>
          </p:spPr>
          <p:txBody>
            <a:bodyPr wrap="none">
              <a:spAutoFit/>
            </a:bodyPr>
            <a:lstStyle/>
            <a:p>
              <a:r>
                <a:rPr lang="en-VN" sz="2000" b="1">
                  <a:solidFill>
                    <a:srgbClr val="46B767"/>
                  </a:solidFill>
                  <a:latin typeface="+mj-lt"/>
                </a:rPr>
                <a:t>ANNUALLY</a:t>
              </a:r>
            </a:p>
          </p:txBody>
        </p:sp>
        <p:cxnSp>
          <p:nvCxnSpPr>
            <p:cNvPr id="18" name="Straight Connector 17">
              <a:extLst>
                <a:ext uri="{FF2B5EF4-FFF2-40B4-BE49-F238E27FC236}">
                  <a16:creationId xmlns:a16="http://schemas.microsoft.com/office/drawing/2014/main" id="{81357494-44DD-1F1F-59F2-E5AF82F69D45}"/>
                </a:ext>
              </a:extLst>
            </p:cNvPr>
            <p:cNvCxnSpPr>
              <a:cxnSpLocks/>
            </p:cNvCxnSpPr>
            <p:nvPr/>
          </p:nvCxnSpPr>
          <p:spPr>
            <a:xfrm>
              <a:off x="5185773" y="3877236"/>
              <a:ext cx="2097555" cy="0"/>
            </a:xfrm>
            <a:prstGeom prst="line">
              <a:avLst/>
            </a:prstGeom>
            <a:ln w="9525"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9" name="Group 28">
            <a:extLst>
              <a:ext uri="{FF2B5EF4-FFF2-40B4-BE49-F238E27FC236}">
                <a16:creationId xmlns:a16="http://schemas.microsoft.com/office/drawing/2014/main" id="{4FFAD544-2CE4-FEDB-D664-FC32388CBB8A}"/>
              </a:ext>
            </a:extLst>
          </p:cNvPr>
          <p:cNvGrpSpPr/>
          <p:nvPr/>
        </p:nvGrpSpPr>
        <p:grpSpPr>
          <a:xfrm>
            <a:off x="2507766" y="1280943"/>
            <a:ext cx="7176468" cy="634706"/>
            <a:chOff x="2540637" y="1280943"/>
            <a:chExt cx="7176468" cy="634706"/>
          </a:xfrm>
        </p:grpSpPr>
        <p:grpSp>
          <p:nvGrpSpPr>
            <p:cNvPr id="56" name="Group 55">
              <a:extLst>
                <a:ext uri="{FF2B5EF4-FFF2-40B4-BE49-F238E27FC236}">
                  <a16:creationId xmlns:a16="http://schemas.microsoft.com/office/drawing/2014/main" id="{9A282622-0BBF-E473-7C02-105A4DA5873A}"/>
                </a:ext>
              </a:extLst>
            </p:cNvPr>
            <p:cNvGrpSpPr/>
            <p:nvPr/>
          </p:nvGrpSpPr>
          <p:grpSpPr>
            <a:xfrm>
              <a:off x="3145401" y="1280943"/>
              <a:ext cx="1956370" cy="634706"/>
              <a:chOff x="3384887" y="1264085"/>
              <a:chExt cx="1956370" cy="634706"/>
            </a:xfrm>
          </p:grpSpPr>
          <p:sp>
            <p:nvSpPr>
              <p:cNvPr id="3" name="TextBox 2">
                <a:extLst>
                  <a:ext uri="{FF2B5EF4-FFF2-40B4-BE49-F238E27FC236}">
                    <a16:creationId xmlns:a16="http://schemas.microsoft.com/office/drawing/2014/main" id="{E539258D-8BC3-F562-E208-26BB36812E31}"/>
                  </a:ext>
                </a:extLst>
              </p:cNvPr>
              <p:cNvSpPr txBox="1"/>
              <p:nvPr/>
            </p:nvSpPr>
            <p:spPr>
              <a:xfrm>
                <a:off x="3384887"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32</a:t>
                </a:r>
              </a:p>
            </p:txBody>
          </p:sp>
          <p:sp>
            <p:nvSpPr>
              <p:cNvPr id="9" name="TextBox 8">
                <a:extLst>
                  <a:ext uri="{FF2B5EF4-FFF2-40B4-BE49-F238E27FC236}">
                    <a16:creationId xmlns:a16="http://schemas.microsoft.com/office/drawing/2014/main" id="{AFAC4925-8275-5006-81ED-E2E61D25F539}"/>
                  </a:ext>
                </a:extLst>
              </p:cNvPr>
              <p:cNvSpPr txBox="1"/>
              <p:nvPr/>
            </p:nvSpPr>
            <p:spPr>
              <a:xfrm>
                <a:off x="3384887" y="1606403"/>
                <a:ext cx="195637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years of experience</a:t>
                </a:r>
              </a:p>
            </p:txBody>
          </p:sp>
        </p:grpSp>
        <p:grpSp>
          <p:nvGrpSpPr>
            <p:cNvPr id="10" name="Group 9">
              <a:extLst>
                <a:ext uri="{FF2B5EF4-FFF2-40B4-BE49-F238E27FC236}">
                  <a16:creationId xmlns:a16="http://schemas.microsoft.com/office/drawing/2014/main" id="{469908AE-6EB6-3E80-DCEA-E5CADB4D77C0}"/>
                </a:ext>
              </a:extLst>
            </p:cNvPr>
            <p:cNvGrpSpPr/>
            <p:nvPr/>
          </p:nvGrpSpPr>
          <p:grpSpPr>
            <a:xfrm>
              <a:off x="5791717" y="1280943"/>
              <a:ext cx="1714500" cy="634706"/>
              <a:chOff x="5595776" y="1264085"/>
              <a:chExt cx="1714500" cy="634706"/>
            </a:xfrm>
          </p:grpSpPr>
          <p:sp>
            <p:nvSpPr>
              <p:cNvPr id="13" name="TextBox 12">
                <a:extLst>
                  <a:ext uri="{FF2B5EF4-FFF2-40B4-BE49-F238E27FC236}">
                    <a16:creationId xmlns:a16="http://schemas.microsoft.com/office/drawing/2014/main" id="{403B1608-9228-2462-3813-CA4E6552129E}"/>
                  </a:ext>
                </a:extLst>
              </p:cNvPr>
              <p:cNvSpPr txBox="1"/>
              <p:nvPr/>
            </p:nvSpPr>
            <p:spPr>
              <a:xfrm>
                <a:off x="5595776"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a:t>
                </a:r>
              </a:p>
            </p:txBody>
          </p:sp>
          <p:sp>
            <p:nvSpPr>
              <p:cNvPr id="14" name="TextBox 13">
                <a:extLst>
                  <a:ext uri="{FF2B5EF4-FFF2-40B4-BE49-F238E27FC236}">
                    <a16:creationId xmlns:a16="http://schemas.microsoft.com/office/drawing/2014/main" id="{1A18537B-CC7E-1D04-1D45-CF31670D8A8B}"/>
                  </a:ext>
                </a:extLst>
              </p:cNvPr>
              <p:cNvSpPr txBox="1"/>
              <p:nvPr/>
            </p:nvSpPr>
            <p:spPr>
              <a:xfrm>
                <a:off x="5595776"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professionals</a:t>
                </a:r>
              </a:p>
            </p:txBody>
          </p:sp>
        </p:grpSp>
        <p:grpSp>
          <p:nvGrpSpPr>
            <p:cNvPr id="6" name="Group 5">
              <a:extLst>
                <a:ext uri="{FF2B5EF4-FFF2-40B4-BE49-F238E27FC236}">
                  <a16:creationId xmlns:a16="http://schemas.microsoft.com/office/drawing/2014/main" id="{CEAAFBEA-873E-ACF3-E9B6-AA8417BFACF2}"/>
                </a:ext>
              </a:extLst>
            </p:cNvPr>
            <p:cNvGrpSpPr/>
            <p:nvPr/>
          </p:nvGrpSpPr>
          <p:grpSpPr>
            <a:xfrm>
              <a:off x="8002605" y="1280943"/>
              <a:ext cx="1714500" cy="634706"/>
              <a:chOff x="7806664" y="1264085"/>
              <a:chExt cx="1714500" cy="634706"/>
            </a:xfrm>
          </p:grpSpPr>
          <p:sp>
            <p:nvSpPr>
              <p:cNvPr id="17" name="TextBox 16">
                <a:extLst>
                  <a:ext uri="{FF2B5EF4-FFF2-40B4-BE49-F238E27FC236}">
                    <a16:creationId xmlns:a16="http://schemas.microsoft.com/office/drawing/2014/main" id="{85793029-7E3C-F9F9-8336-BA2EB9125F87}"/>
                  </a:ext>
                </a:extLst>
              </p:cNvPr>
              <p:cNvSpPr txBox="1"/>
              <p:nvPr/>
            </p:nvSpPr>
            <p:spPr>
              <a:xfrm>
                <a:off x="7806664" y="1264085"/>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100+</a:t>
                </a:r>
              </a:p>
            </p:txBody>
          </p:sp>
          <p:sp>
            <p:nvSpPr>
              <p:cNvPr id="19" name="TextBox 18">
                <a:extLst>
                  <a:ext uri="{FF2B5EF4-FFF2-40B4-BE49-F238E27FC236}">
                    <a16:creationId xmlns:a16="http://schemas.microsoft.com/office/drawing/2014/main" id="{155BEC34-3860-7032-CA21-9548D07BDAB4}"/>
                  </a:ext>
                </a:extLst>
              </p:cNvPr>
              <p:cNvSpPr txBox="1"/>
              <p:nvPr/>
            </p:nvSpPr>
            <p:spPr>
              <a:xfrm>
                <a:off x="7806664" y="1606403"/>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global partners</a:t>
                </a:r>
              </a:p>
            </p:txBody>
          </p:sp>
        </p:grpSp>
        <p:pic>
          <p:nvPicPr>
            <p:cNvPr id="64" name="Graphic 63">
              <a:extLst>
                <a:ext uri="{FF2B5EF4-FFF2-40B4-BE49-F238E27FC236}">
                  <a16:creationId xmlns:a16="http://schemas.microsoft.com/office/drawing/2014/main" id="{93693A2C-4C19-E318-AAE8-ECA64EA970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40637" y="1334976"/>
              <a:ext cx="574518" cy="526641"/>
            </a:xfrm>
            <a:prstGeom prst="rect">
              <a:avLst/>
            </a:prstGeom>
          </p:spPr>
        </p:pic>
        <p:pic>
          <p:nvPicPr>
            <p:cNvPr id="66" name="Graphic 65">
              <a:extLst>
                <a:ext uri="{FF2B5EF4-FFF2-40B4-BE49-F238E27FC236}">
                  <a16:creationId xmlns:a16="http://schemas.microsoft.com/office/drawing/2014/main" id="{DC843F17-D946-8491-E41A-98D8CE1D3A8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234831" y="1382853"/>
              <a:ext cx="526639" cy="430887"/>
            </a:xfrm>
            <a:prstGeom prst="rect">
              <a:avLst/>
            </a:prstGeom>
          </p:spPr>
        </p:pic>
        <p:pic>
          <p:nvPicPr>
            <p:cNvPr id="68" name="Graphic 67">
              <a:extLst>
                <a:ext uri="{FF2B5EF4-FFF2-40B4-BE49-F238E27FC236}">
                  <a16:creationId xmlns:a16="http://schemas.microsoft.com/office/drawing/2014/main" id="{5ED0BFF2-7727-C8B2-B3CB-F6A6046917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82542" y="1311038"/>
              <a:ext cx="574516" cy="574516"/>
            </a:xfrm>
            <a:prstGeom prst="rect">
              <a:avLst/>
            </a:prstGeom>
          </p:spPr>
        </p:pic>
      </p:grpSp>
      <p:grpSp>
        <p:nvGrpSpPr>
          <p:cNvPr id="28" name="Group 27">
            <a:extLst>
              <a:ext uri="{FF2B5EF4-FFF2-40B4-BE49-F238E27FC236}">
                <a16:creationId xmlns:a16="http://schemas.microsoft.com/office/drawing/2014/main" id="{E909C034-2BA6-DBE1-2EEA-DAE730C910E7}"/>
              </a:ext>
            </a:extLst>
          </p:cNvPr>
          <p:cNvGrpSpPr/>
          <p:nvPr/>
        </p:nvGrpSpPr>
        <p:grpSpPr>
          <a:xfrm>
            <a:off x="3486216" y="2209745"/>
            <a:ext cx="5219568" cy="834761"/>
            <a:chOff x="3744127" y="2209745"/>
            <a:chExt cx="5219568" cy="834761"/>
          </a:xfrm>
        </p:grpSpPr>
        <p:grpSp>
          <p:nvGrpSpPr>
            <p:cNvPr id="57" name="Group 56">
              <a:extLst>
                <a:ext uri="{FF2B5EF4-FFF2-40B4-BE49-F238E27FC236}">
                  <a16:creationId xmlns:a16="http://schemas.microsoft.com/office/drawing/2014/main" id="{8B7477DD-EE03-D26A-6423-C738F64A2889}"/>
                </a:ext>
              </a:extLst>
            </p:cNvPr>
            <p:cNvGrpSpPr/>
            <p:nvPr/>
          </p:nvGrpSpPr>
          <p:grpSpPr>
            <a:xfrm>
              <a:off x="4226306" y="2309772"/>
              <a:ext cx="1714500" cy="634706"/>
              <a:chOff x="4226306" y="2212321"/>
              <a:chExt cx="1714500" cy="634706"/>
            </a:xfrm>
          </p:grpSpPr>
          <p:sp>
            <p:nvSpPr>
              <p:cNvPr id="30" name="TextBox 29">
                <a:extLst>
                  <a:ext uri="{FF2B5EF4-FFF2-40B4-BE49-F238E27FC236}">
                    <a16:creationId xmlns:a16="http://schemas.microsoft.com/office/drawing/2014/main" id="{6A0656CC-D7FB-932E-5E8F-9F27CC54BEEC}"/>
                  </a:ext>
                </a:extLst>
              </p:cNvPr>
              <p:cNvSpPr txBox="1"/>
              <p:nvPr/>
            </p:nvSpPr>
            <p:spPr>
              <a:xfrm>
                <a:off x="4226306" y="2212321"/>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a:t>
                </a:r>
              </a:p>
            </p:txBody>
          </p:sp>
          <p:sp>
            <p:nvSpPr>
              <p:cNvPr id="31" name="TextBox 30">
                <a:extLst>
                  <a:ext uri="{FF2B5EF4-FFF2-40B4-BE49-F238E27FC236}">
                    <a16:creationId xmlns:a16="http://schemas.microsoft.com/office/drawing/2014/main" id="{E2D3515D-6AFE-D502-DEA5-7855F75190B2}"/>
                  </a:ext>
                </a:extLst>
              </p:cNvPr>
              <p:cNvSpPr txBox="1"/>
              <p:nvPr/>
            </p:nvSpPr>
            <p:spPr>
              <a:xfrm>
                <a:off x="4226306" y="2554639"/>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countries</a:t>
                </a:r>
              </a:p>
            </p:txBody>
          </p:sp>
        </p:grpSp>
        <p:grpSp>
          <p:nvGrpSpPr>
            <p:cNvPr id="8" name="Group 7">
              <a:extLst>
                <a:ext uri="{FF2B5EF4-FFF2-40B4-BE49-F238E27FC236}">
                  <a16:creationId xmlns:a16="http://schemas.microsoft.com/office/drawing/2014/main" id="{D50FC304-D7B7-F47F-0588-7017D304A3CB}"/>
                </a:ext>
              </a:extLst>
            </p:cNvPr>
            <p:cNvGrpSpPr/>
            <p:nvPr/>
          </p:nvGrpSpPr>
          <p:grpSpPr>
            <a:xfrm>
              <a:off x="6688332" y="2209745"/>
              <a:ext cx="2275363" cy="834761"/>
              <a:chOff x="6688332" y="2212321"/>
              <a:chExt cx="2275363" cy="834761"/>
            </a:xfrm>
          </p:grpSpPr>
          <p:sp>
            <p:nvSpPr>
              <p:cNvPr id="33" name="TextBox 32">
                <a:extLst>
                  <a:ext uri="{FF2B5EF4-FFF2-40B4-BE49-F238E27FC236}">
                    <a16:creationId xmlns:a16="http://schemas.microsoft.com/office/drawing/2014/main" id="{DA0AEA66-0A71-AB0D-5612-958A9BF70FAF}"/>
                  </a:ext>
                </a:extLst>
              </p:cNvPr>
              <p:cNvSpPr txBox="1"/>
              <p:nvPr/>
            </p:nvSpPr>
            <p:spPr>
              <a:xfrm>
                <a:off x="6688332" y="2212321"/>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$65 million</a:t>
                </a:r>
              </a:p>
            </p:txBody>
          </p:sp>
          <p:sp>
            <p:nvSpPr>
              <p:cNvPr id="34" name="TextBox 33">
                <a:extLst>
                  <a:ext uri="{FF2B5EF4-FFF2-40B4-BE49-F238E27FC236}">
                    <a16:creationId xmlns:a16="http://schemas.microsoft.com/office/drawing/2014/main" id="{4DC1F7D4-8300-59B0-C322-4D1A57FBF28F}"/>
                  </a:ext>
                </a:extLst>
              </p:cNvPr>
              <p:cNvSpPr txBox="1"/>
              <p:nvPr/>
            </p:nvSpPr>
            <p:spPr>
              <a:xfrm>
                <a:off x="6688333" y="2554639"/>
                <a:ext cx="2275362" cy="492443"/>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is the largest single contract award</a:t>
                </a:r>
              </a:p>
            </p:txBody>
          </p:sp>
        </p:grpSp>
        <p:pic>
          <p:nvPicPr>
            <p:cNvPr id="69" name="Graphic 68">
              <a:extLst>
                <a:ext uri="{FF2B5EF4-FFF2-40B4-BE49-F238E27FC236}">
                  <a16:creationId xmlns:a16="http://schemas.microsoft.com/office/drawing/2014/main" id="{76EC771C-928C-017C-DD5E-903BFC684E0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44127" y="2339867"/>
              <a:ext cx="430887" cy="574516"/>
            </a:xfrm>
            <a:prstGeom prst="rect">
              <a:avLst/>
            </a:prstGeom>
          </p:spPr>
        </p:pic>
        <p:pic>
          <p:nvPicPr>
            <p:cNvPr id="71" name="Graphic 70">
              <a:extLst>
                <a:ext uri="{FF2B5EF4-FFF2-40B4-BE49-F238E27FC236}">
                  <a16:creationId xmlns:a16="http://schemas.microsoft.com/office/drawing/2014/main" id="{CB6A2129-FA5E-196F-5378-CD7288E9AF7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987884" y="2351836"/>
              <a:ext cx="670270" cy="550579"/>
            </a:xfrm>
            <a:prstGeom prst="rect">
              <a:avLst/>
            </a:prstGeom>
          </p:spPr>
        </p:pic>
      </p:grpSp>
      <p:grpSp>
        <p:nvGrpSpPr>
          <p:cNvPr id="27" name="Group 26">
            <a:extLst>
              <a:ext uri="{FF2B5EF4-FFF2-40B4-BE49-F238E27FC236}">
                <a16:creationId xmlns:a16="http://schemas.microsoft.com/office/drawing/2014/main" id="{BDEC5013-70BA-9D48-0A0A-9529B4823A4D}"/>
              </a:ext>
            </a:extLst>
          </p:cNvPr>
          <p:cNvGrpSpPr/>
          <p:nvPr/>
        </p:nvGrpSpPr>
        <p:grpSpPr>
          <a:xfrm>
            <a:off x="3411453" y="4232379"/>
            <a:ext cx="5369095" cy="693630"/>
            <a:chOff x="3594600" y="4232379"/>
            <a:chExt cx="5369095" cy="693630"/>
          </a:xfrm>
        </p:grpSpPr>
        <p:grpSp>
          <p:nvGrpSpPr>
            <p:cNvPr id="62" name="Group 61">
              <a:extLst>
                <a:ext uri="{FF2B5EF4-FFF2-40B4-BE49-F238E27FC236}">
                  <a16:creationId xmlns:a16="http://schemas.microsoft.com/office/drawing/2014/main" id="{71A1753B-8772-715B-1309-E0BB0991A804}"/>
                </a:ext>
              </a:extLst>
            </p:cNvPr>
            <p:cNvGrpSpPr/>
            <p:nvPr/>
          </p:nvGrpSpPr>
          <p:grpSpPr>
            <a:xfrm>
              <a:off x="4226306" y="4232379"/>
              <a:ext cx="1714500" cy="634706"/>
              <a:chOff x="4226306" y="4232379"/>
              <a:chExt cx="1714500" cy="634706"/>
            </a:xfrm>
          </p:grpSpPr>
          <p:sp>
            <p:nvSpPr>
              <p:cNvPr id="39" name="TextBox 38">
                <a:extLst>
                  <a:ext uri="{FF2B5EF4-FFF2-40B4-BE49-F238E27FC236}">
                    <a16:creationId xmlns:a16="http://schemas.microsoft.com/office/drawing/2014/main" id="{A4415B1F-D6D7-4885-0FE6-CA904D77FE61}"/>
                  </a:ext>
                </a:extLst>
              </p:cNvPr>
              <p:cNvSpPr txBox="1"/>
              <p:nvPr/>
            </p:nvSpPr>
            <p:spPr>
              <a:xfrm>
                <a:off x="4226306" y="4232379"/>
                <a:ext cx="1714500"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15,000+</a:t>
                </a:r>
              </a:p>
            </p:txBody>
          </p:sp>
          <p:sp>
            <p:nvSpPr>
              <p:cNvPr id="40" name="TextBox 39">
                <a:extLst>
                  <a:ext uri="{FF2B5EF4-FFF2-40B4-BE49-F238E27FC236}">
                    <a16:creationId xmlns:a16="http://schemas.microsoft.com/office/drawing/2014/main" id="{91A5C772-AE60-D437-90F5-21816E13BA83}"/>
                  </a:ext>
                </a:extLst>
              </p:cNvPr>
              <p:cNvSpPr txBox="1"/>
              <p:nvPr/>
            </p:nvSpPr>
            <p:spPr>
              <a:xfrm>
                <a:off x="4226306" y="4574697"/>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trucks moved</a:t>
                </a:r>
              </a:p>
            </p:txBody>
          </p:sp>
        </p:grpSp>
        <p:grpSp>
          <p:nvGrpSpPr>
            <p:cNvPr id="61" name="Group 60">
              <a:extLst>
                <a:ext uri="{FF2B5EF4-FFF2-40B4-BE49-F238E27FC236}">
                  <a16:creationId xmlns:a16="http://schemas.microsoft.com/office/drawing/2014/main" id="{9A6E1D02-44CF-55BE-0C5D-F88FD9804591}"/>
                </a:ext>
              </a:extLst>
            </p:cNvPr>
            <p:cNvGrpSpPr/>
            <p:nvPr/>
          </p:nvGrpSpPr>
          <p:grpSpPr>
            <a:xfrm>
              <a:off x="6677064" y="4232379"/>
              <a:ext cx="2286631" cy="693630"/>
              <a:chOff x="6677064" y="4232379"/>
              <a:chExt cx="2286631" cy="693630"/>
            </a:xfrm>
          </p:grpSpPr>
          <p:sp>
            <p:nvSpPr>
              <p:cNvPr id="42" name="TextBox 41">
                <a:extLst>
                  <a:ext uri="{FF2B5EF4-FFF2-40B4-BE49-F238E27FC236}">
                    <a16:creationId xmlns:a16="http://schemas.microsoft.com/office/drawing/2014/main" id="{2CE4A218-124F-893B-E9A4-365EF287E1C3}"/>
                  </a:ext>
                </a:extLst>
              </p:cNvPr>
              <p:cNvSpPr txBox="1"/>
              <p:nvPr/>
            </p:nvSpPr>
            <p:spPr>
              <a:xfrm>
                <a:off x="6688332" y="4232379"/>
                <a:ext cx="227536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5,000+</a:t>
                </a:r>
              </a:p>
            </p:txBody>
          </p:sp>
          <p:sp>
            <p:nvSpPr>
              <p:cNvPr id="43" name="TextBox 42">
                <a:extLst>
                  <a:ext uri="{FF2B5EF4-FFF2-40B4-BE49-F238E27FC236}">
                    <a16:creationId xmlns:a16="http://schemas.microsoft.com/office/drawing/2014/main" id="{091E3A1A-A384-C361-7B69-A206786AAAA6}"/>
                  </a:ext>
                </a:extLst>
              </p:cNvPr>
              <p:cNvSpPr txBox="1"/>
              <p:nvPr/>
            </p:nvSpPr>
            <p:spPr>
              <a:xfrm>
                <a:off x="6677064" y="4633621"/>
                <a:ext cx="2275362"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customs clearance cases</a:t>
                </a:r>
              </a:p>
            </p:txBody>
          </p:sp>
        </p:grpSp>
        <p:pic>
          <p:nvPicPr>
            <p:cNvPr id="65" name="Graphic 64">
              <a:extLst>
                <a:ext uri="{FF2B5EF4-FFF2-40B4-BE49-F238E27FC236}">
                  <a16:creationId xmlns:a16="http://schemas.microsoft.com/office/drawing/2014/main" id="{04919475-6963-6AEC-52FA-6A114501E1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94600" y="4310350"/>
              <a:ext cx="574516" cy="478764"/>
            </a:xfrm>
            <a:prstGeom prst="rect">
              <a:avLst/>
            </a:prstGeom>
          </p:spPr>
        </p:pic>
        <p:pic>
          <p:nvPicPr>
            <p:cNvPr id="16" name="Graphic 15">
              <a:extLst>
                <a:ext uri="{FF2B5EF4-FFF2-40B4-BE49-F238E27FC236}">
                  <a16:creationId xmlns:a16="http://schemas.microsoft.com/office/drawing/2014/main" id="{2E259D20-5626-2813-6090-D447D645B6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19306" y="4286412"/>
              <a:ext cx="430889" cy="526641"/>
            </a:xfrm>
            <a:prstGeom prst="rect">
              <a:avLst/>
            </a:prstGeom>
          </p:spPr>
        </p:pic>
      </p:grpSp>
      <p:grpSp>
        <p:nvGrpSpPr>
          <p:cNvPr id="26" name="Group 25">
            <a:extLst>
              <a:ext uri="{FF2B5EF4-FFF2-40B4-BE49-F238E27FC236}">
                <a16:creationId xmlns:a16="http://schemas.microsoft.com/office/drawing/2014/main" id="{3EB46A3A-E95E-EAC5-C540-3005F7B69620}"/>
              </a:ext>
            </a:extLst>
          </p:cNvPr>
          <p:cNvGrpSpPr/>
          <p:nvPr/>
        </p:nvGrpSpPr>
        <p:grpSpPr>
          <a:xfrm>
            <a:off x="705998" y="5115188"/>
            <a:ext cx="11486001" cy="634706"/>
            <a:chOff x="802395" y="5115188"/>
            <a:chExt cx="11486001" cy="634706"/>
          </a:xfrm>
        </p:grpSpPr>
        <p:grpSp>
          <p:nvGrpSpPr>
            <p:cNvPr id="58" name="Group 57">
              <a:extLst>
                <a:ext uri="{FF2B5EF4-FFF2-40B4-BE49-F238E27FC236}">
                  <a16:creationId xmlns:a16="http://schemas.microsoft.com/office/drawing/2014/main" id="{E432E09B-D6D4-6330-3EBE-35FF6D03FEC7}"/>
                </a:ext>
              </a:extLst>
            </p:cNvPr>
            <p:cNvGrpSpPr/>
            <p:nvPr/>
          </p:nvGrpSpPr>
          <p:grpSpPr>
            <a:xfrm>
              <a:off x="1396499" y="5115188"/>
              <a:ext cx="1907134" cy="634706"/>
              <a:chOff x="1547501" y="5100674"/>
              <a:chExt cx="1907134" cy="634706"/>
            </a:xfrm>
          </p:grpSpPr>
          <p:sp>
            <p:nvSpPr>
              <p:cNvPr id="45" name="TextBox 44">
                <a:extLst>
                  <a:ext uri="{FF2B5EF4-FFF2-40B4-BE49-F238E27FC236}">
                    <a16:creationId xmlns:a16="http://schemas.microsoft.com/office/drawing/2014/main" id="{EE270F5F-9988-1C9D-4902-A0C21B092D2D}"/>
                  </a:ext>
                </a:extLst>
              </p:cNvPr>
              <p:cNvSpPr txBox="1"/>
              <p:nvPr/>
            </p:nvSpPr>
            <p:spPr>
              <a:xfrm>
                <a:off x="1547501" y="5100674"/>
                <a:ext cx="1907134"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25,000+</a:t>
                </a:r>
              </a:p>
            </p:txBody>
          </p:sp>
          <p:sp>
            <p:nvSpPr>
              <p:cNvPr id="46" name="TextBox 45">
                <a:extLst>
                  <a:ext uri="{FF2B5EF4-FFF2-40B4-BE49-F238E27FC236}">
                    <a16:creationId xmlns:a16="http://schemas.microsoft.com/office/drawing/2014/main" id="{1958A8E6-8A66-1120-E46E-85EFFBD2FF63}"/>
                  </a:ext>
                </a:extLst>
              </p:cNvPr>
              <p:cNvSpPr txBox="1"/>
              <p:nvPr/>
            </p:nvSpPr>
            <p:spPr>
              <a:xfrm>
                <a:off x="1547501" y="5442992"/>
                <a:ext cx="1714500"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TEUs shipped</a:t>
                </a:r>
              </a:p>
            </p:txBody>
          </p:sp>
        </p:grpSp>
        <p:grpSp>
          <p:nvGrpSpPr>
            <p:cNvPr id="59" name="Group 58">
              <a:extLst>
                <a:ext uri="{FF2B5EF4-FFF2-40B4-BE49-F238E27FC236}">
                  <a16:creationId xmlns:a16="http://schemas.microsoft.com/office/drawing/2014/main" id="{B0ED8919-0BF2-31FD-AF77-F4019BF6C688}"/>
                </a:ext>
              </a:extLst>
            </p:cNvPr>
            <p:cNvGrpSpPr/>
            <p:nvPr/>
          </p:nvGrpSpPr>
          <p:grpSpPr>
            <a:xfrm>
              <a:off x="3773304" y="5115188"/>
              <a:ext cx="2032658" cy="624127"/>
              <a:chOff x="3851076" y="5100674"/>
              <a:chExt cx="2032658" cy="624127"/>
            </a:xfrm>
          </p:grpSpPr>
          <p:sp>
            <p:nvSpPr>
              <p:cNvPr id="48" name="TextBox 47">
                <a:extLst>
                  <a:ext uri="{FF2B5EF4-FFF2-40B4-BE49-F238E27FC236}">
                    <a16:creationId xmlns:a16="http://schemas.microsoft.com/office/drawing/2014/main" id="{1B0B024C-DC98-D7CE-935D-1CDD2CFB52E8}"/>
                  </a:ext>
                </a:extLst>
              </p:cNvPr>
              <p:cNvSpPr txBox="1"/>
              <p:nvPr/>
            </p:nvSpPr>
            <p:spPr>
              <a:xfrm>
                <a:off x="3851076" y="5100674"/>
                <a:ext cx="180754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20,000+</a:t>
                </a:r>
              </a:p>
            </p:txBody>
          </p:sp>
          <p:sp>
            <p:nvSpPr>
              <p:cNvPr id="49" name="TextBox 48">
                <a:extLst>
                  <a:ext uri="{FF2B5EF4-FFF2-40B4-BE49-F238E27FC236}">
                    <a16:creationId xmlns:a16="http://schemas.microsoft.com/office/drawing/2014/main" id="{99452CED-D07B-0DFE-6E13-0F7E3B0E1585}"/>
                  </a:ext>
                </a:extLst>
              </p:cNvPr>
              <p:cNvSpPr txBox="1"/>
              <p:nvPr/>
            </p:nvSpPr>
            <p:spPr>
              <a:xfrm>
                <a:off x="3856990" y="5432413"/>
                <a:ext cx="202674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shipments delivered</a:t>
                </a:r>
              </a:p>
            </p:txBody>
          </p:sp>
        </p:grpSp>
        <p:grpSp>
          <p:nvGrpSpPr>
            <p:cNvPr id="60" name="Group 59">
              <a:extLst>
                <a:ext uri="{FF2B5EF4-FFF2-40B4-BE49-F238E27FC236}">
                  <a16:creationId xmlns:a16="http://schemas.microsoft.com/office/drawing/2014/main" id="{F018EFC7-21DB-3D1E-5956-C469883283FF}"/>
                </a:ext>
              </a:extLst>
            </p:cNvPr>
            <p:cNvGrpSpPr/>
            <p:nvPr/>
          </p:nvGrpSpPr>
          <p:grpSpPr>
            <a:xfrm>
              <a:off x="6321398" y="5115188"/>
              <a:ext cx="2653398" cy="633654"/>
              <a:chOff x="6325940" y="5100674"/>
              <a:chExt cx="2653398" cy="633654"/>
            </a:xfrm>
          </p:grpSpPr>
          <p:sp>
            <p:nvSpPr>
              <p:cNvPr id="51" name="TextBox 50">
                <a:extLst>
                  <a:ext uri="{FF2B5EF4-FFF2-40B4-BE49-F238E27FC236}">
                    <a16:creationId xmlns:a16="http://schemas.microsoft.com/office/drawing/2014/main" id="{FB2544C1-2434-E196-8A91-52E0C288E301}"/>
                  </a:ext>
                </a:extLst>
              </p:cNvPr>
              <p:cNvSpPr txBox="1"/>
              <p:nvPr/>
            </p:nvSpPr>
            <p:spPr>
              <a:xfrm>
                <a:off x="6326435" y="5100674"/>
                <a:ext cx="2652903"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14 million kg</a:t>
                </a:r>
              </a:p>
            </p:txBody>
          </p:sp>
          <p:sp>
            <p:nvSpPr>
              <p:cNvPr id="52" name="TextBox 51">
                <a:extLst>
                  <a:ext uri="{FF2B5EF4-FFF2-40B4-BE49-F238E27FC236}">
                    <a16:creationId xmlns:a16="http://schemas.microsoft.com/office/drawing/2014/main" id="{41BB3A56-6D35-E983-38EB-84B36AC2458B}"/>
                  </a:ext>
                </a:extLst>
              </p:cNvPr>
              <p:cNvSpPr txBox="1"/>
              <p:nvPr/>
            </p:nvSpPr>
            <p:spPr>
              <a:xfrm>
                <a:off x="6325940" y="5441940"/>
                <a:ext cx="2480783"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air freight cargo handled</a:t>
                </a:r>
              </a:p>
            </p:txBody>
          </p:sp>
        </p:grpSp>
        <p:grpSp>
          <p:nvGrpSpPr>
            <p:cNvPr id="4" name="Group 3">
              <a:extLst>
                <a:ext uri="{FF2B5EF4-FFF2-40B4-BE49-F238E27FC236}">
                  <a16:creationId xmlns:a16="http://schemas.microsoft.com/office/drawing/2014/main" id="{C404FF79-A7F4-E5E5-9246-7ECFDEC9E9E2}"/>
                </a:ext>
              </a:extLst>
            </p:cNvPr>
            <p:cNvGrpSpPr/>
            <p:nvPr/>
          </p:nvGrpSpPr>
          <p:grpSpPr>
            <a:xfrm>
              <a:off x="9366871" y="5115188"/>
              <a:ext cx="2921525" cy="634706"/>
              <a:chOff x="9298182" y="5100674"/>
              <a:chExt cx="2921525" cy="634706"/>
            </a:xfrm>
          </p:grpSpPr>
          <p:sp>
            <p:nvSpPr>
              <p:cNvPr id="54" name="TextBox 53">
                <a:extLst>
                  <a:ext uri="{FF2B5EF4-FFF2-40B4-BE49-F238E27FC236}">
                    <a16:creationId xmlns:a16="http://schemas.microsoft.com/office/drawing/2014/main" id="{EC36DF5D-5771-0288-FF94-06DB00B9EDE7}"/>
                  </a:ext>
                </a:extLst>
              </p:cNvPr>
              <p:cNvSpPr txBox="1"/>
              <p:nvPr/>
            </p:nvSpPr>
            <p:spPr>
              <a:xfrm>
                <a:off x="9298182" y="5100674"/>
                <a:ext cx="2921525" cy="430887"/>
              </a:xfrm>
              <a:prstGeom prst="rect">
                <a:avLst/>
              </a:prstGeom>
            </p:spPr>
            <p:txBody>
              <a:bodyPr wrap="square" rtlCol="0" anchor="ctr">
                <a:spAutoFit/>
              </a:bodyPr>
              <a:lstStyle/>
              <a:p>
                <a:pPr algn="l"/>
                <a:r>
                  <a:rPr lang="en-US" sz="2200" b="1">
                    <a:solidFill>
                      <a:schemeClr val="bg1"/>
                    </a:solidFill>
                    <a:latin typeface="+mj-lt"/>
                    <a:cs typeface="Gotham" pitchFamily="50" charset="0"/>
                  </a:rPr>
                  <a:t>$219 million</a:t>
                </a:r>
              </a:p>
            </p:txBody>
          </p:sp>
          <p:sp>
            <p:nvSpPr>
              <p:cNvPr id="55" name="TextBox 54">
                <a:extLst>
                  <a:ext uri="{FF2B5EF4-FFF2-40B4-BE49-F238E27FC236}">
                    <a16:creationId xmlns:a16="http://schemas.microsoft.com/office/drawing/2014/main" id="{CCCEA4A0-E60A-4477-C40A-3DA1FC245EB0}"/>
                  </a:ext>
                </a:extLst>
              </p:cNvPr>
              <p:cNvSpPr txBox="1"/>
              <p:nvPr/>
            </p:nvSpPr>
            <p:spPr>
              <a:xfrm>
                <a:off x="9312037" y="5442992"/>
                <a:ext cx="2089064" cy="292388"/>
              </a:xfrm>
              <a:prstGeom prst="rect">
                <a:avLst/>
              </a:prstGeom>
            </p:spPr>
            <p:txBody>
              <a:bodyPr wrap="square" rtlCol="0" anchor="ctr">
                <a:spAutoFit/>
              </a:bodyPr>
              <a:lstStyle/>
              <a:p>
                <a:pPr algn="l"/>
                <a:r>
                  <a:rPr lang="en-US" sz="1300" b="1">
                    <a:solidFill>
                      <a:schemeClr val="bg1"/>
                    </a:solidFill>
                    <a:latin typeface="Gotham" pitchFamily="50" charset="0"/>
                    <a:cs typeface="Gotham" pitchFamily="50" charset="0"/>
                  </a:rPr>
                  <a:t>consolidated revenue</a:t>
                </a:r>
              </a:p>
            </p:txBody>
          </p:sp>
        </p:grpSp>
        <p:pic>
          <p:nvPicPr>
            <p:cNvPr id="67" name="Graphic 66">
              <a:extLst>
                <a:ext uri="{FF2B5EF4-FFF2-40B4-BE49-F238E27FC236}">
                  <a16:creationId xmlns:a16="http://schemas.microsoft.com/office/drawing/2014/main" id="{E72F754C-7C51-3A44-C063-A4F4898877C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2395" y="5217098"/>
              <a:ext cx="574516" cy="430887"/>
            </a:xfrm>
            <a:prstGeom prst="rect">
              <a:avLst/>
            </a:prstGeom>
          </p:spPr>
        </p:pic>
        <p:pic>
          <p:nvPicPr>
            <p:cNvPr id="70" name="Graphic 69">
              <a:extLst>
                <a:ext uri="{FF2B5EF4-FFF2-40B4-BE49-F238E27FC236}">
                  <a16:creationId xmlns:a16="http://schemas.microsoft.com/office/drawing/2014/main" id="{0BB2ECE9-CB42-1A55-41AD-8A1B2F0A01C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866831" y="5193159"/>
              <a:ext cx="478764" cy="478764"/>
            </a:xfrm>
            <a:prstGeom prst="rect">
              <a:avLst/>
            </a:prstGeom>
          </p:spPr>
        </p:pic>
        <p:pic>
          <p:nvPicPr>
            <p:cNvPr id="72" name="Graphic 71">
              <a:extLst>
                <a:ext uri="{FF2B5EF4-FFF2-40B4-BE49-F238E27FC236}">
                  <a16:creationId xmlns:a16="http://schemas.microsoft.com/office/drawing/2014/main" id="{5F8CD491-9F41-74AA-EC03-ECD5731F93D9}"/>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130114" y="5193159"/>
              <a:ext cx="598455" cy="478764"/>
            </a:xfrm>
            <a:prstGeom prst="rect">
              <a:avLst/>
            </a:prstGeom>
          </p:spPr>
        </p:pic>
        <p:pic>
          <p:nvPicPr>
            <p:cNvPr id="21" name="Graphic 20">
              <a:extLst>
                <a:ext uri="{FF2B5EF4-FFF2-40B4-BE49-F238E27FC236}">
                  <a16:creationId xmlns:a16="http://schemas.microsoft.com/office/drawing/2014/main" id="{F71A5129-B97A-3D5D-CD9A-BE8F47FDEE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773481" y="5193159"/>
              <a:ext cx="526641" cy="478764"/>
            </a:xfrm>
            <a:prstGeom prst="rect">
              <a:avLst/>
            </a:prstGeom>
          </p:spPr>
        </p:pic>
      </p:grpSp>
      <p:sp>
        <p:nvSpPr>
          <p:cNvPr id="7" name="Google Shape;393;p2">
            <a:extLst>
              <a:ext uri="{FF2B5EF4-FFF2-40B4-BE49-F238E27FC236}">
                <a16:creationId xmlns:a16="http://schemas.microsoft.com/office/drawing/2014/main" id="{7218518F-BA04-DF0C-AAD9-143E6D5B58D5}"/>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4</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58550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98E2E-2C7D-16AF-3F2F-4576888FDC33}"/>
              </a:ext>
            </a:extLst>
          </p:cNvPr>
          <p:cNvSpPr>
            <a:spLocks noGrp="1"/>
          </p:cNvSpPr>
          <p:nvPr>
            <p:ph type="title"/>
          </p:nvPr>
        </p:nvSpPr>
        <p:spPr/>
        <p:txBody>
          <a:bodyPr>
            <a:normAutofit/>
          </a:bodyPr>
          <a:lstStyle/>
          <a:p>
            <a:r>
              <a:rPr lang="en-US"/>
              <a:t>FLS HISTORY</a:t>
            </a:r>
          </a:p>
        </p:txBody>
      </p:sp>
      <p:grpSp>
        <p:nvGrpSpPr>
          <p:cNvPr id="19" name="Group 18">
            <a:extLst>
              <a:ext uri="{FF2B5EF4-FFF2-40B4-BE49-F238E27FC236}">
                <a16:creationId xmlns:a16="http://schemas.microsoft.com/office/drawing/2014/main" id="{11DDE02D-6287-2CEF-D962-C98EBA246719}"/>
              </a:ext>
            </a:extLst>
          </p:cNvPr>
          <p:cNvGrpSpPr/>
          <p:nvPr/>
        </p:nvGrpSpPr>
        <p:grpSpPr>
          <a:xfrm>
            <a:off x="0" y="1148631"/>
            <a:ext cx="11696700" cy="4572019"/>
            <a:chOff x="0" y="1148631"/>
            <a:chExt cx="11696700" cy="4572019"/>
          </a:xfrm>
        </p:grpSpPr>
        <p:sp>
          <p:nvSpPr>
            <p:cNvPr id="6" name="Rectangle 5">
              <a:extLst>
                <a:ext uri="{FF2B5EF4-FFF2-40B4-BE49-F238E27FC236}">
                  <a16:creationId xmlns:a16="http://schemas.microsoft.com/office/drawing/2014/main" id="{B5F8E302-16C8-6850-CABF-E27C8A0936B5}"/>
                </a:ext>
              </a:extLst>
            </p:cNvPr>
            <p:cNvSpPr/>
            <p:nvPr/>
          </p:nvSpPr>
          <p:spPr>
            <a:xfrm>
              <a:off x="243325" y="4098898"/>
              <a:ext cx="1989648" cy="769441"/>
            </a:xfrm>
            <a:prstGeom prst="rect">
              <a:avLst/>
            </a:prstGeom>
          </p:spPr>
          <p:txBody>
            <a:bodyPr wrap="square">
              <a:noAutofit/>
            </a:bodyPr>
            <a:lstStyle/>
            <a:p>
              <a:pPr>
                <a:lnSpc>
                  <a:spcPct val="150000"/>
                </a:lnSpc>
              </a:pPr>
              <a:r>
                <a:rPr lang="en-US" sz="1050">
                  <a:latin typeface="GOTHAM-BOOK" panose="02000504050000020004" pitchFamily="2" charset="0"/>
                </a:rPr>
                <a:t>The company was founded in Bangkok in May 1993 by Martin Häberli when he was awarded several major projects in Thailand.</a:t>
              </a:r>
              <a:endParaRPr lang="en-US" sz="1600">
                <a:effectLst/>
                <a:latin typeface="GOTHAM-BOOK" panose="02000504050000020004" pitchFamily="2" charset="0"/>
              </a:endParaRPr>
            </a:p>
          </p:txBody>
        </p:sp>
        <p:sp>
          <p:nvSpPr>
            <p:cNvPr id="7" name="Rectangle 6">
              <a:extLst>
                <a:ext uri="{FF2B5EF4-FFF2-40B4-BE49-F238E27FC236}">
                  <a16:creationId xmlns:a16="http://schemas.microsoft.com/office/drawing/2014/main" id="{CFEDEE3E-26FF-0B58-1ECB-8C551E49D4FD}"/>
                </a:ext>
              </a:extLst>
            </p:cNvPr>
            <p:cNvSpPr/>
            <p:nvPr/>
          </p:nvSpPr>
          <p:spPr>
            <a:xfrm>
              <a:off x="5223953" y="4104823"/>
              <a:ext cx="3476539" cy="1615827"/>
            </a:xfrm>
            <a:prstGeom prst="rect">
              <a:avLst/>
            </a:prstGeom>
          </p:spPr>
          <p:txBody>
            <a:bodyPr wrap="square">
              <a:noAutofit/>
            </a:bodyPr>
            <a:lstStyle/>
            <a:p>
              <a:pPr>
                <a:lnSpc>
                  <a:spcPct val="150000"/>
                </a:lnSpc>
              </a:pPr>
              <a:r>
                <a:rPr lang="en-US" sz="1050">
                  <a:latin typeface="GOTHAM-BOOK" panose="02000504050000020004" pitchFamily="2" charset="0"/>
                </a:rPr>
                <a:t>In 2011 FLS (Vietnam) Ltd. was established, followed by</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(Australia) Pty Ltd. in 2013</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(Singapore) Pte Ltd.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PT. Federal Logistik Sistem (Indonesia) in 2014</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(USA) Inc.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(Taiwan) Ltd. in 2016</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Projects (Malaysia) Sdn. Bhd, in 2018</a:t>
              </a:r>
            </a:p>
            <a:p>
              <a:pPr marL="171450" indent="-171450">
                <a:lnSpc>
                  <a:spcPct val="150000"/>
                </a:lnSpc>
                <a:buClr>
                  <a:schemeClr val="accent2"/>
                </a:buClr>
                <a:buSzPct val="80000"/>
                <a:buFont typeface="Arial" panose="020B0604020202020204" pitchFamily="34" charset="0"/>
                <a:buChar char="•"/>
              </a:pPr>
              <a:r>
                <a:rPr lang="en-US" sz="1050">
                  <a:latin typeface="GOTHAM-BOOK" panose="02000504050000020004" pitchFamily="2" charset="0"/>
                </a:rPr>
                <a:t>FLS 1993 (India) Pvt Ltd. </a:t>
              </a:r>
            </a:p>
          </p:txBody>
        </p:sp>
        <p:sp>
          <p:nvSpPr>
            <p:cNvPr id="8" name="Rectangle 7">
              <a:extLst>
                <a:ext uri="{FF2B5EF4-FFF2-40B4-BE49-F238E27FC236}">
                  <a16:creationId xmlns:a16="http://schemas.microsoft.com/office/drawing/2014/main" id="{4FDE19B9-3D54-5E8C-17FB-7A78ABC9E901}"/>
                </a:ext>
              </a:extLst>
            </p:cNvPr>
            <p:cNvSpPr/>
            <p:nvPr/>
          </p:nvSpPr>
          <p:spPr>
            <a:xfrm>
              <a:off x="8268183" y="1148631"/>
              <a:ext cx="3098156" cy="1764725"/>
            </a:xfrm>
            <a:prstGeom prst="rect">
              <a:avLst/>
            </a:prstGeom>
          </p:spPr>
          <p:txBody>
            <a:bodyPr wrap="square" anchor="b">
              <a:noAutofit/>
            </a:bodyPr>
            <a:lstStyle/>
            <a:p>
              <a:pPr>
                <a:lnSpc>
                  <a:spcPct val="150000"/>
                </a:lnSpc>
                <a:buSzPct val="70000"/>
              </a:pPr>
              <a:r>
                <a:rPr lang="en-US" sz="1050">
                  <a:latin typeface="GOTHAM-BOOK" panose="02000504050000020004" pitchFamily="2" charset="0"/>
                </a:rPr>
                <a:t>After almost three decades, we have expanded our services from project cargo into a wider portfolio include:</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Logistics</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Warehousing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FLS Trading</a:t>
              </a:r>
            </a:p>
            <a:p>
              <a:pPr marL="112713" indent="-112713">
                <a:lnSpc>
                  <a:spcPct val="150000"/>
                </a:lnSpc>
                <a:buClr>
                  <a:schemeClr val="accent2"/>
                </a:buClr>
                <a:buSzPct val="80000"/>
                <a:buFont typeface="GOTHAM-BOOK" pitchFamily="50" charset="0"/>
                <a:buChar char="•"/>
              </a:pPr>
              <a:r>
                <a:rPr lang="en-US" sz="1050">
                  <a:latin typeface="GOTHAM-BOOK" panose="02000504050000020004" pitchFamily="2" charset="0"/>
                </a:rPr>
                <a:t>Neon Orient acquisition</a:t>
              </a:r>
            </a:p>
            <a:p>
              <a:pPr marL="112713" indent="-112713">
                <a:lnSpc>
                  <a:spcPct val="150000"/>
                </a:lnSpc>
                <a:buClr>
                  <a:schemeClr val="accent2"/>
                </a:buClr>
                <a:buSzPct val="80000"/>
                <a:buFont typeface="GOTHAM-BOOK" pitchFamily="50" charset="0"/>
                <a:buChar char="•"/>
              </a:pPr>
              <a:r>
                <a:rPr lang="en-US" sz="1050"/>
                <a:t>FLS Supply Chain Center</a:t>
              </a:r>
              <a:r>
                <a:rPr lang="en-US" sz="1050">
                  <a:latin typeface="GOTHAM-BOOK" panose="02000504050000020004" pitchFamily="2" charset="0"/>
                </a:rPr>
                <a:t> establishment</a:t>
              </a:r>
            </a:p>
          </p:txBody>
        </p:sp>
        <p:cxnSp>
          <p:nvCxnSpPr>
            <p:cNvPr id="9" name="Straight Arrow Connector 8">
              <a:extLst>
                <a:ext uri="{FF2B5EF4-FFF2-40B4-BE49-F238E27FC236}">
                  <a16:creationId xmlns:a16="http://schemas.microsoft.com/office/drawing/2014/main" id="{4318400E-36BF-4AB9-6C0E-5A84AF2108A5}"/>
                </a:ext>
              </a:extLst>
            </p:cNvPr>
            <p:cNvCxnSpPr>
              <a:cxnSpLocks/>
            </p:cNvCxnSpPr>
            <p:nvPr/>
          </p:nvCxnSpPr>
          <p:spPr>
            <a:xfrm>
              <a:off x="0" y="3562347"/>
              <a:ext cx="11696700" cy="0"/>
            </a:xfrm>
            <a:prstGeom prst="straightConnector1">
              <a:avLst/>
            </a:prstGeom>
            <a:ln w="19050" cap="flat" cmpd="sng" algn="ctr">
              <a:solidFill>
                <a:schemeClr val="accent1"/>
              </a:solidFill>
              <a:prstDash val="dash"/>
              <a:round/>
              <a:headEnd type="none" w="med" len="med"/>
              <a:tailEnd type="triangle" w="lg" len="lg"/>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9CD46271-B68D-C698-E9BC-9C5570813A43}"/>
                </a:ext>
              </a:extLst>
            </p:cNvPr>
            <p:cNvSpPr/>
            <p:nvPr/>
          </p:nvSpPr>
          <p:spPr>
            <a:xfrm>
              <a:off x="320579" y="3432765"/>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1" name="Oval 10">
              <a:extLst>
                <a:ext uri="{FF2B5EF4-FFF2-40B4-BE49-F238E27FC236}">
                  <a16:creationId xmlns:a16="http://schemas.microsoft.com/office/drawing/2014/main" id="{949FB9E4-3517-F08E-61B8-F3787DA4B6A3}"/>
                </a:ext>
              </a:extLst>
            </p:cNvPr>
            <p:cNvSpPr/>
            <p:nvPr/>
          </p:nvSpPr>
          <p:spPr>
            <a:xfrm>
              <a:off x="2783614"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2" name="Oval 11">
              <a:extLst>
                <a:ext uri="{FF2B5EF4-FFF2-40B4-BE49-F238E27FC236}">
                  <a16:creationId xmlns:a16="http://schemas.microsoft.com/office/drawing/2014/main" id="{1065C20C-E594-909A-D1E4-1AAE2F7A54B6}"/>
                </a:ext>
              </a:extLst>
            </p:cNvPr>
            <p:cNvSpPr/>
            <p:nvPr/>
          </p:nvSpPr>
          <p:spPr>
            <a:xfrm>
              <a:off x="5526272" y="3422647"/>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3" name="Oval 12">
              <a:extLst>
                <a:ext uri="{FF2B5EF4-FFF2-40B4-BE49-F238E27FC236}">
                  <a16:creationId xmlns:a16="http://schemas.microsoft.com/office/drawing/2014/main" id="{FDC581B7-5D05-E408-5A44-3DAB69C52DB7}"/>
                </a:ext>
              </a:extLst>
            </p:cNvPr>
            <p:cNvSpPr/>
            <p:nvPr/>
          </p:nvSpPr>
          <p:spPr>
            <a:xfrm>
              <a:off x="8700492" y="3441684"/>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14" name="Rectangle 13">
              <a:extLst>
                <a:ext uri="{FF2B5EF4-FFF2-40B4-BE49-F238E27FC236}">
                  <a16:creationId xmlns:a16="http://schemas.microsoft.com/office/drawing/2014/main" id="{E5C2F2C2-5D11-3A78-C1FE-A12321A0C83E}"/>
                </a:ext>
              </a:extLst>
            </p:cNvPr>
            <p:cNvSpPr/>
            <p:nvPr/>
          </p:nvSpPr>
          <p:spPr>
            <a:xfrm>
              <a:off x="2550385" y="1211316"/>
              <a:ext cx="2911132" cy="1716245"/>
            </a:xfrm>
            <a:prstGeom prst="rect">
              <a:avLst/>
            </a:prstGeom>
          </p:spPr>
          <p:txBody>
            <a:bodyPr wrap="square" anchor="b">
              <a:noAutofit/>
            </a:bodyPr>
            <a:lstStyle/>
            <a:p>
              <a:pPr>
                <a:lnSpc>
                  <a:spcPct val="150000"/>
                </a:lnSpc>
              </a:pPr>
              <a:r>
                <a:rPr lang="en-US" sz="1050">
                  <a:latin typeface="GOTHAM-BOOK" panose="02000504050000020004" pitchFamily="2" charset="0"/>
                </a:rPr>
                <a:t>FLS ventured more and more into handling export projects from steel fabricators in Thailand, Korea, China, Vietnam, Malaysia and Indonesia to global destinations for major engineering companies in the Power, Petrochemical and Mining industries.</a:t>
              </a:r>
            </a:p>
          </p:txBody>
        </p:sp>
        <p:sp>
          <p:nvSpPr>
            <p:cNvPr id="15" name="Rectangle 14">
              <a:extLst>
                <a:ext uri="{FF2B5EF4-FFF2-40B4-BE49-F238E27FC236}">
                  <a16:creationId xmlns:a16="http://schemas.microsoft.com/office/drawing/2014/main" id="{B9866479-2FBD-4E97-263D-DAAEAF5709EC}"/>
                </a:ext>
              </a:extLst>
            </p:cNvPr>
            <p:cNvSpPr/>
            <p:nvPr/>
          </p:nvSpPr>
          <p:spPr>
            <a:xfrm>
              <a:off x="2540543" y="2987893"/>
              <a:ext cx="1938351" cy="369332"/>
            </a:xfrm>
            <a:prstGeom prst="rect">
              <a:avLst/>
            </a:prstGeom>
          </p:spPr>
          <p:txBody>
            <a:bodyPr wrap="none">
              <a:spAutoFit/>
            </a:bodyPr>
            <a:lstStyle/>
            <a:p>
              <a:r>
                <a:rPr lang="en-US" b="1" cap="all">
                  <a:solidFill>
                    <a:schemeClr val="accent2"/>
                  </a:solidFill>
                  <a:latin typeface="Conthrax Bold" panose="020B0807020201080204" pitchFamily="34" charset="0"/>
                </a:rPr>
                <a:t>2001 – 2010</a:t>
              </a:r>
            </a:p>
          </p:txBody>
        </p:sp>
        <p:sp>
          <p:nvSpPr>
            <p:cNvPr id="16" name="Rectangle 15">
              <a:extLst>
                <a:ext uri="{FF2B5EF4-FFF2-40B4-BE49-F238E27FC236}">
                  <a16:creationId xmlns:a16="http://schemas.microsoft.com/office/drawing/2014/main" id="{0DF1DFF9-17CD-66DF-3C54-B08551216635}"/>
                </a:ext>
              </a:extLst>
            </p:cNvPr>
            <p:cNvSpPr/>
            <p:nvPr/>
          </p:nvSpPr>
          <p:spPr>
            <a:xfrm>
              <a:off x="243325" y="3757300"/>
              <a:ext cx="1989647" cy="369332"/>
            </a:xfrm>
            <a:prstGeom prst="rect">
              <a:avLst/>
            </a:prstGeom>
          </p:spPr>
          <p:txBody>
            <a:bodyPr wrap="none">
              <a:spAutoFit/>
            </a:bodyPr>
            <a:lstStyle/>
            <a:p>
              <a:r>
                <a:rPr lang="en-US" b="1" cap="all">
                  <a:solidFill>
                    <a:schemeClr val="accent2"/>
                  </a:solidFill>
                  <a:latin typeface="Conthrax Bold" panose="020B0807020201080204" pitchFamily="34" charset="0"/>
                </a:rPr>
                <a:t>1993 - 2000</a:t>
              </a:r>
              <a:endParaRPr lang="en-VN"/>
            </a:p>
          </p:txBody>
        </p:sp>
        <p:sp>
          <p:nvSpPr>
            <p:cNvPr id="17" name="Rectangle 16">
              <a:extLst>
                <a:ext uri="{FF2B5EF4-FFF2-40B4-BE49-F238E27FC236}">
                  <a16:creationId xmlns:a16="http://schemas.microsoft.com/office/drawing/2014/main" id="{EBF58F07-EBE7-7585-49CF-3BD4A34037C2}"/>
                </a:ext>
              </a:extLst>
            </p:cNvPr>
            <p:cNvSpPr/>
            <p:nvPr/>
          </p:nvSpPr>
          <p:spPr>
            <a:xfrm>
              <a:off x="5223952" y="3754514"/>
              <a:ext cx="1928733" cy="369332"/>
            </a:xfrm>
            <a:prstGeom prst="rect">
              <a:avLst/>
            </a:prstGeom>
          </p:spPr>
          <p:txBody>
            <a:bodyPr wrap="none">
              <a:spAutoFit/>
            </a:bodyPr>
            <a:lstStyle/>
            <a:p>
              <a:r>
                <a:rPr lang="en-US" b="1" cap="all">
                  <a:solidFill>
                    <a:schemeClr val="accent2"/>
                  </a:solidFill>
                  <a:latin typeface="Conthrax Bold" panose="020B0807020201080204" pitchFamily="34" charset="0"/>
                </a:rPr>
                <a:t>2011 – 2020</a:t>
              </a:r>
            </a:p>
          </p:txBody>
        </p:sp>
        <p:sp>
          <p:nvSpPr>
            <p:cNvPr id="18" name="Rectangle 17">
              <a:extLst>
                <a:ext uri="{FF2B5EF4-FFF2-40B4-BE49-F238E27FC236}">
                  <a16:creationId xmlns:a16="http://schemas.microsoft.com/office/drawing/2014/main" id="{DC38E51F-1ABC-654D-170F-2A83300AB6A6}"/>
                </a:ext>
              </a:extLst>
            </p:cNvPr>
            <p:cNvSpPr/>
            <p:nvPr/>
          </p:nvSpPr>
          <p:spPr>
            <a:xfrm>
              <a:off x="8268183" y="2955883"/>
              <a:ext cx="2138727" cy="369332"/>
            </a:xfrm>
            <a:prstGeom prst="rect">
              <a:avLst/>
            </a:prstGeom>
          </p:spPr>
          <p:txBody>
            <a:bodyPr wrap="none">
              <a:spAutoFit/>
            </a:bodyPr>
            <a:lstStyle/>
            <a:p>
              <a:r>
                <a:rPr lang="en-US" b="1" cap="all">
                  <a:solidFill>
                    <a:schemeClr val="accent2"/>
                  </a:solidFill>
                  <a:latin typeface="Conthrax Bold" panose="020B0807020201080204" pitchFamily="34" charset="0"/>
                </a:rPr>
                <a:t>2020 – 2023</a:t>
              </a:r>
            </a:p>
          </p:txBody>
        </p:sp>
      </p:grpSp>
      <p:sp>
        <p:nvSpPr>
          <p:cNvPr id="20" name="Oval 19">
            <a:extLst>
              <a:ext uri="{FF2B5EF4-FFF2-40B4-BE49-F238E27FC236}">
                <a16:creationId xmlns:a16="http://schemas.microsoft.com/office/drawing/2014/main" id="{783F5AE8-B574-50D5-8414-C20ED702EF5C}"/>
              </a:ext>
            </a:extLst>
          </p:cNvPr>
          <p:cNvSpPr/>
          <p:nvPr/>
        </p:nvSpPr>
        <p:spPr>
          <a:xfrm>
            <a:off x="9987101" y="3422646"/>
            <a:ext cx="259165" cy="259165"/>
          </a:xfrm>
          <a:prstGeom prst="ellipse">
            <a:avLst/>
          </a:prstGeom>
          <a:solidFill>
            <a:schemeClr val="accent2"/>
          </a:solidFill>
          <a:ln w="9545" cap="flat">
            <a:noFill/>
            <a:prstDash val="solid"/>
            <a:miter/>
          </a:ln>
        </p:spPr>
        <p:txBody>
          <a:bodyPr rtlCol="0" anchor="ctr"/>
          <a:lstStyle/>
          <a:p>
            <a:pPr algn="l"/>
            <a:endParaRPr lang="en-VN"/>
          </a:p>
        </p:txBody>
      </p:sp>
      <p:sp>
        <p:nvSpPr>
          <p:cNvPr id="21" name="Rectangle 20">
            <a:extLst>
              <a:ext uri="{FF2B5EF4-FFF2-40B4-BE49-F238E27FC236}">
                <a16:creationId xmlns:a16="http://schemas.microsoft.com/office/drawing/2014/main" id="{DE328EA0-0F2F-333A-BB62-57FF204A02D9}"/>
              </a:ext>
            </a:extLst>
          </p:cNvPr>
          <p:cNvSpPr/>
          <p:nvPr/>
        </p:nvSpPr>
        <p:spPr>
          <a:xfrm>
            <a:off x="9642837" y="3758745"/>
            <a:ext cx="947695" cy="369332"/>
          </a:xfrm>
          <a:prstGeom prst="rect">
            <a:avLst/>
          </a:prstGeom>
        </p:spPr>
        <p:txBody>
          <a:bodyPr wrap="none">
            <a:spAutoFit/>
          </a:bodyPr>
          <a:lstStyle/>
          <a:p>
            <a:r>
              <a:rPr lang="en-US" b="1" cap="all">
                <a:solidFill>
                  <a:schemeClr val="accent2"/>
                </a:solidFill>
                <a:latin typeface="Conthrax Bold" panose="020B0807020201080204" pitchFamily="34" charset="0"/>
              </a:rPr>
              <a:t>NOW</a:t>
            </a:r>
          </a:p>
        </p:txBody>
      </p:sp>
      <p:sp>
        <p:nvSpPr>
          <p:cNvPr id="22" name="Rectangle 21">
            <a:extLst>
              <a:ext uri="{FF2B5EF4-FFF2-40B4-BE49-F238E27FC236}">
                <a16:creationId xmlns:a16="http://schemas.microsoft.com/office/drawing/2014/main" id="{578B28EC-CE19-C8AF-1CC9-7C7F19CEE590}"/>
              </a:ext>
            </a:extLst>
          </p:cNvPr>
          <p:cNvSpPr/>
          <p:nvPr/>
        </p:nvSpPr>
        <p:spPr>
          <a:xfrm>
            <a:off x="9642837" y="4188024"/>
            <a:ext cx="2333122" cy="2075102"/>
          </a:xfrm>
          <a:prstGeom prst="rect">
            <a:avLst/>
          </a:prstGeom>
        </p:spPr>
        <p:txBody>
          <a:bodyPr wrap="square" anchor="b">
            <a:noAutofit/>
          </a:bodyPr>
          <a:lstStyle/>
          <a:p>
            <a:pPr>
              <a:lnSpc>
                <a:spcPct val="150000"/>
              </a:lnSpc>
              <a:buSzPct val="70000"/>
            </a:pPr>
            <a:r>
              <a:rPr lang="en-US" sz="1050"/>
              <a:t>In 2024, we embarked on a new chapter, broadening our global reach with the establishment of</a:t>
            </a:r>
          </a:p>
          <a:p>
            <a:pPr marL="171450" indent="-171450">
              <a:lnSpc>
                <a:spcPct val="150000"/>
              </a:lnSpc>
              <a:buSzPct val="70000"/>
              <a:buFont typeface="Arial" panose="020B0604020202020204" pitchFamily="34" charset="0"/>
              <a:buChar char="•"/>
            </a:pPr>
            <a:r>
              <a:rPr lang="en-US" sz="1050"/>
              <a:t>FLS Scandinavia</a:t>
            </a:r>
          </a:p>
          <a:p>
            <a:pPr marL="171450" indent="-171450">
              <a:lnSpc>
                <a:spcPct val="150000"/>
              </a:lnSpc>
              <a:buSzPct val="70000"/>
              <a:buFont typeface="Arial" panose="020B0604020202020204" pitchFamily="34" charset="0"/>
              <a:buChar char="•"/>
            </a:pPr>
            <a:r>
              <a:rPr lang="en-US" sz="1050"/>
              <a:t>FLS Norfolk, USA</a:t>
            </a:r>
          </a:p>
          <a:p>
            <a:pPr marL="171450" indent="-171450">
              <a:lnSpc>
                <a:spcPct val="150000"/>
              </a:lnSpc>
              <a:buSzPct val="70000"/>
              <a:buFont typeface="Arial" panose="020B0604020202020204" pitchFamily="34" charset="0"/>
              <a:buChar char="•"/>
            </a:pPr>
            <a:r>
              <a:rPr lang="en-US" sz="1050"/>
              <a:t>FLS Group (Japan)</a:t>
            </a:r>
          </a:p>
          <a:p>
            <a:pPr marL="171450" indent="-171450">
              <a:lnSpc>
                <a:spcPct val="150000"/>
              </a:lnSpc>
              <a:buSzPct val="70000"/>
              <a:buFont typeface="Arial" panose="020B0604020202020204" pitchFamily="34" charset="0"/>
              <a:buChar char="•"/>
            </a:pPr>
            <a:r>
              <a:rPr lang="en-US" sz="1050"/>
              <a:t>ITL acquisition</a:t>
            </a:r>
          </a:p>
          <a:p>
            <a:pPr marL="171450" indent="-171450">
              <a:lnSpc>
                <a:spcPct val="150000"/>
              </a:lnSpc>
              <a:buSzPct val="70000"/>
              <a:buFont typeface="Arial" panose="020B0604020202020204" pitchFamily="34" charset="0"/>
              <a:buChar char="•"/>
            </a:pPr>
            <a:r>
              <a:rPr lang="en-US" sz="1050"/>
              <a:t>FLS Philippines</a:t>
            </a:r>
          </a:p>
          <a:p>
            <a:pPr marL="171450" indent="-171450">
              <a:lnSpc>
                <a:spcPct val="150000"/>
              </a:lnSpc>
              <a:buSzPct val="70000"/>
              <a:buFont typeface="Arial" panose="020B0604020202020204" pitchFamily="34" charset="0"/>
              <a:buChar char="•"/>
            </a:pPr>
            <a:r>
              <a:rPr lang="en-US" sz="1050"/>
              <a:t>FLS Italy</a:t>
            </a:r>
          </a:p>
        </p:txBody>
      </p:sp>
      <p:sp>
        <p:nvSpPr>
          <p:cNvPr id="2" name="Google Shape;393;p2">
            <a:extLst>
              <a:ext uri="{FF2B5EF4-FFF2-40B4-BE49-F238E27FC236}">
                <a16:creationId xmlns:a16="http://schemas.microsoft.com/office/drawing/2014/main" id="{7E3E0C43-2E0B-44C7-F1B7-53DED6594E1A}"/>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5</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56240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E59F0-14FC-4D6B-D9ED-F29DAAA1CCE9}"/>
              </a:ext>
            </a:extLst>
          </p:cNvPr>
          <p:cNvSpPr>
            <a:spLocks noGrp="1"/>
          </p:cNvSpPr>
          <p:nvPr>
            <p:ph type="title"/>
          </p:nvPr>
        </p:nvSpPr>
        <p:spPr/>
        <p:txBody>
          <a:bodyPr/>
          <a:lstStyle/>
          <a:p>
            <a:r>
              <a:rPr lang="en-US"/>
              <a:t>OUR COMPETENCIES</a:t>
            </a:r>
          </a:p>
        </p:txBody>
      </p:sp>
      <p:grpSp>
        <p:nvGrpSpPr>
          <p:cNvPr id="36" name="Group 35">
            <a:extLst>
              <a:ext uri="{FF2B5EF4-FFF2-40B4-BE49-F238E27FC236}">
                <a16:creationId xmlns:a16="http://schemas.microsoft.com/office/drawing/2014/main" id="{A4D3DF9D-6D8C-1E9F-1EDE-EDC24DAD265B}"/>
              </a:ext>
            </a:extLst>
          </p:cNvPr>
          <p:cNvGrpSpPr/>
          <p:nvPr/>
        </p:nvGrpSpPr>
        <p:grpSpPr>
          <a:xfrm>
            <a:off x="604032" y="1537839"/>
            <a:ext cx="10978371" cy="4540462"/>
            <a:chOff x="604032" y="1537839"/>
            <a:chExt cx="10978371" cy="4540462"/>
          </a:xfrm>
        </p:grpSpPr>
        <p:grpSp>
          <p:nvGrpSpPr>
            <p:cNvPr id="5" name="Group 4">
              <a:extLst>
                <a:ext uri="{FF2B5EF4-FFF2-40B4-BE49-F238E27FC236}">
                  <a16:creationId xmlns:a16="http://schemas.microsoft.com/office/drawing/2014/main" id="{41EA15FE-C742-E632-1E05-F1B7C3833CCD}"/>
                </a:ext>
              </a:extLst>
            </p:cNvPr>
            <p:cNvGrpSpPr/>
            <p:nvPr/>
          </p:nvGrpSpPr>
          <p:grpSpPr>
            <a:xfrm>
              <a:off x="1233714" y="1537839"/>
              <a:ext cx="4397828" cy="627121"/>
              <a:chOff x="1333089" y="1589309"/>
              <a:chExt cx="4397828" cy="627121"/>
            </a:xfrm>
          </p:grpSpPr>
          <p:sp>
            <p:nvSpPr>
              <p:cNvPr id="6" name="Rectangle 5">
                <a:extLst>
                  <a:ext uri="{FF2B5EF4-FFF2-40B4-BE49-F238E27FC236}">
                    <a16:creationId xmlns:a16="http://schemas.microsoft.com/office/drawing/2014/main" id="{920559BA-E13A-54FC-B83C-7746A08645C2}"/>
                  </a:ext>
                </a:extLst>
              </p:cNvPr>
              <p:cNvSpPr/>
              <p:nvPr/>
            </p:nvSpPr>
            <p:spPr>
              <a:xfrm>
                <a:off x="1333089" y="1589309"/>
                <a:ext cx="152317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EXPERIENCED</a:t>
                </a:r>
              </a:p>
            </p:txBody>
          </p:sp>
          <p:sp>
            <p:nvSpPr>
              <p:cNvPr id="7" name="Rectangle 6">
                <a:extLst>
                  <a:ext uri="{FF2B5EF4-FFF2-40B4-BE49-F238E27FC236}">
                    <a16:creationId xmlns:a16="http://schemas.microsoft.com/office/drawing/2014/main" id="{1581C276-6AE9-E790-3B68-54F5DBEAE94F}"/>
                  </a:ext>
                </a:extLst>
              </p:cNvPr>
              <p:cNvSpPr/>
              <p:nvPr/>
            </p:nvSpPr>
            <p:spPr>
              <a:xfrm>
                <a:off x="1333089" y="1898971"/>
                <a:ext cx="4397828"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More than 30 years of experience</a:t>
                </a:r>
              </a:p>
            </p:txBody>
          </p:sp>
        </p:grpSp>
        <p:grpSp>
          <p:nvGrpSpPr>
            <p:cNvPr id="9" name="Group 8">
              <a:extLst>
                <a:ext uri="{FF2B5EF4-FFF2-40B4-BE49-F238E27FC236}">
                  <a16:creationId xmlns:a16="http://schemas.microsoft.com/office/drawing/2014/main" id="{1800CD72-BA8C-2B3C-424F-3DA830966855}"/>
                </a:ext>
              </a:extLst>
            </p:cNvPr>
            <p:cNvGrpSpPr/>
            <p:nvPr/>
          </p:nvGrpSpPr>
          <p:grpSpPr>
            <a:xfrm>
              <a:off x="1233713" y="2565321"/>
              <a:ext cx="4397829" cy="627121"/>
              <a:chOff x="1333088" y="1578799"/>
              <a:chExt cx="4397829" cy="627121"/>
            </a:xfrm>
          </p:grpSpPr>
          <p:sp>
            <p:nvSpPr>
              <p:cNvPr id="10" name="Rectangle 9">
                <a:extLst>
                  <a:ext uri="{FF2B5EF4-FFF2-40B4-BE49-F238E27FC236}">
                    <a16:creationId xmlns:a16="http://schemas.microsoft.com/office/drawing/2014/main" id="{7C34ABA2-AF28-57A1-2927-DBF07FBD45A2}"/>
                  </a:ext>
                </a:extLst>
              </p:cNvPr>
              <p:cNvSpPr/>
              <p:nvPr/>
            </p:nvSpPr>
            <p:spPr>
              <a:xfrm>
                <a:off x="1333089" y="1578799"/>
                <a:ext cx="108555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FLEXIBLE</a:t>
                </a:r>
              </a:p>
            </p:txBody>
          </p:sp>
          <p:sp>
            <p:nvSpPr>
              <p:cNvPr id="11" name="Rectangle 10">
                <a:extLst>
                  <a:ext uri="{FF2B5EF4-FFF2-40B4-BE49-F238E27FC236}">
                    <a16:creationId xmlns:a16="http://schemas.microsoft.com/office/drawing/2014/main" id="{E6DA6B1C-641B-1D9D-E52D-CD3735495CF0}"/>
                  </a:ext>
                </a:extLst>
              </p:cNvPr>
              <p:cNvSpPr/>
              <p:nvPr/>
            </p:nvSpPr>
            <p:spPr>
              <a:xfrm>
                <a:off x="1333088" y="1888461"/>
                <a:ext cx="4397829" cy="31745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Matching right partners for each project</a:t>
                </a:r>
              </a:p>
            </p:txBody>
          </p:sp>
        </p:grpSp>
        <p:grpSp>
          <p:nvGrpSpPr>
            <p:cNvPr id="12" name="Group 11">
              <a:extLst>
                <a:ext uri="{FF2B5EF4-FFF2-40B4-BE49-F238E27FC236}">
                  <a16:creationId xmlns:a16="http://schemas.microsoft.com/office/drawing/2014/main" id="{7973A595-4CF0-7D7B-A503-B53121E59264}"/>
                </a:ext>
              </a:extLst>
            </p:cNvPr>
            <p:cNvGrpSpPr/>
            <p:nvPr/>
          </p:nvGrpSpPr>
          <p:grpSpPr>
            <a:xfrm>
              <a:off x="1233714" y="3609080"/>
              <a:ext cx="4397830" cy="859813"/>
              <a:chOff x="1333089" y="1347579"/>
              <a:chExt cx="4397830" cy="859813"/>
            </a:xfrm>
          </p:grpSpPr>
          <p:sp>
            <p:nvSpPr>
              <p:cNvPr id="13" name="Rectangle 12">
                <a:extLst>
                  <a:ext uri="{FF2B5EF4-FFF2-40B4-BE49-F238E27FC236}">
                    <a16:creationId xmlns:a16="http://schemas.microsoft.com/office/drawing/2014/main" id="{8C623A8D-DA9F-F9E0-4BFE-8E772BAA32D4}"/>
                  </a:ext>
                </a:extLst>
              </p:cNvPr>
              <p:cNvSpPr/>
              <p:nvPr/>
            </p:nvSpPr>
            <p:spPr>
              <a:xfrm>
                <a:off x="1333089" y="1347579"/>
                <a:ext cx="1842749"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PRO-ACTIVENESS</a:t>
                </a:r>
              </a:p>
            </p:txBody>
          </p:sp>
          <p:sp>
            <p:nvSpPr>
              <p:cNvPr id="14" name="Rectangle 13">
                <a:extLst>
                  <a:ext uri="{FF2B5EF4-FFF2-40B4-BE49-F238E27FC236}">
                    <a16:creationId xmlns:a16="http://schemas.microsoft.com/office/drawing/2014/main" id="{C967A7BB-D9A9-05E2-C012-99507A8FA90E}"/>
                  </a:ext>
                </a:extLst>
              </p:cNvPr>
              <p:cNvSpPr/>
              <p:nvPr/>
            </p:nvSpPr>
            <p:spPr>
              <a:xfrm>
                <a:off x="1333089" y="1657241"/>
                <a:ext cx="4397830"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Eyes and ears always on the market and therefore can react to possible constraints early</a:t>
                </a:r>
              </a:p>
            </p:txBody>
          </p:sp>
        </p:grpSp>
        <p:grpSp>
          <p:nvGrpSpPr>
            <p:cNvPr id="17" name="Group 16">
              <a:extLst>
                <a:ext uri="{FF2B5EF4-FFF2-40B4-BE49-F238E27FC236}">
                  <a16:creationId xmlns:a16="http://schemas.microsoft.com/office/drawing/2014/main" id="{F948BBF3-AA38-CD54-3786-79591AA39CB6}"/>
                </a:ext>
              </a:extLst>
            </p:cNvPr>
            <p:cNvGrpSpPr/>
            <p:nvPr/>
          </p:nvGrpSpPr>
          <p:grpSpPr>
            <a:xfrm>
              <a:off x="1233714" y="4981500"/>
              <a:ext cx="4397830" cy="1096801"/>
              <a:chOff x="1333089" y="1505229"/>
              <a:chExt cx="4397830" cy="1096801"/>
            </a:xfrm>
          </p:grpSpPr>
          <p:sp>
            <p:nvSpPr>
              <p:cNvPr id="18" name="Rectangle 17">
                <a:extLst>
                  <a:ext uri="{FF2B5EF4-FFF2-40B4-BE49-F238E27FC236}">
                    <a16:creationId xmlns:a16="http://schemas.microsoft.com/office/drawing/2014/main" id="{FE674CDE-9271-F475-A11B-4372DDB01751}"/>
                  </a:ext>
                </a:extLst>
              </p:cNvPr>
              <p:cNvSpPr/>
              <p:nvPr/>
            </p:nvSpPr>
            <p:spPr>
              <a:xfrm>
                <a:off x="1333089" y="1505229"/>
                <a:ext cx="136890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CONTINUITY</a:t>
                </a:r>
              </a:p>
            </p:txBody>
          </p:sp>
          <p:sp>
            <p:nvSpPr>
              <p:cNvPr id="19" name="Rectangle 18">
                <a:extLst>
                  <a:ext uri="{FF2B5EF4-FFF2-40B4-BE49-F238E27FC236}">
                    <a16:creationId xmlns:a16="http://schemas.microsoft.com/office/drawing/2014/main" id="{1E240395-6227-6A56-8576-1DFC8EACB343}"/>
                  </a:ext>
                </a:extLst>
              </p:cNvPr>
              <p:cNvSpPr/>
              <p:nvPr/>
            </p:nvSpPr>
            <p:spPr>
              <a:xfrm>
                <a:off x="1333089" y="1814891"/>
                <a:ext cx="4397830"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High employee retention rate: average is 8.32 years. Some key staff have been with FLS for more than 15 years</a:t>
                </a:r>
              </a:p>
            </p:txBody>
          </p:sp>
        </p:grpSp>
        <p:grpSp>
          <p:nvGrpSpPr>
            <p:cNvPr id="20" name="Group 19">
              <a:extLst>
                <a:ext uri="{FF2B5EF4-FFF2-40B4-BE49-F238E27FC236}">
                  <a16:creationId xmlns:a16="http://schemas.microsoft.com/office/drawing/2014/main" id="{A1CA77D1-120C-332D-3E6A-3CEC9891F1FF}"/>
                </a:ext>
              </a:extLst>
            </p:cNvPr>
            <p:cNvGrpSpPr/>
            <p:nvPr/>
          </p:nvGrpSpPr>
          <p:grpSpPr>
            <a:xfrm>
              <a:off x="7184573" y="1537839"/>
              <a:ext cx="4397828" cy="859813"/>
              <a:chOff x="1333089" y="1589309"/>
              <a:chExt cx="4397828" cy="859813"/>
            </a:xfrm>
          </p:grpSpPr>
          <p:sp>
            <p:nvSpPr>
              <p:cNvPr id="21" name="Rectangle 20">
                <a:extLst>
                  <a:ext uri="{FF2B5EF4-FFF2-40B4-BE49-F238E27FC236}">
                    <a16:creationId xmlns:a16="http://schemas.microsoft.com/office/drawing/2014/main" id="{C93097E8-DDE7-5E1C-215C-5C12E5C2673C}"/>
                  </a:ext>
                </a:extLst>
              </p:cNvPr>
              <p:cNvSpPr/>
              <p:nvPr/>
            </p:nvSpPr>
            <p:spPr>
              <a:xfrm>
                <a:off x="1333089" y="1589309"/>
                <a:ext cx="1295163"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COMPETIVE</a:t>
                </a:r>
              </a:p>
            </p:txBody>
          </p:sp>
          <p:sp>
            <p:nvSpPr>
              <p:cNvPr id="22" name="Rectangle 21">
                <a:extLst>
                  <a:ext uri="{FF2B5EF4-FFF2-40B4-BE49-F238E27FC236}">
                    <a16:creationId xmlns:a16="http://schemas.microsoft.com/office/drawing/2014/main" id="{2EC02B34-9920-88FC-CD81-22A1A9E37A86}"/>
                  </a:ext>
                </a:extLst>
              </p:cNvPr>
              <p:cNvSpPr/>
              <p:nvPr/>
            </p:nvSpPr>
            <p:spPr>
              <a:xfrm>
                <a:off x="1333089" y="1898971"/>
                <a:ext cx="4397828" cy="550151"/>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Global access to carriers, local contract negotiations </a:t>
                </a:r>
              </a:p>
            </p:txBody>
          </p:sp>
        </p:grpSp>
        <p:grpSp>
          <p:nvGrpSpPr>
            <p:cNvPr id="23" name="Group 22">
              <a:extLst>
                <a:ext uri="{FF2B5EF4-FFF2-40B4-BE49-F238E27FC236}">
                  <a16:creationId xmlns:a16="http://schemas.microsoft.com/office/drawing/2014/main" id="{A301F8AD-19E7-3C25-A8F2-8B44532DC07D}"/>
                </a:ext>
              </a:extLst>
            </p:cNvPr>
            <p:cNvGrpSpPr/>
            <p:nvPr/>
          </p:nvGrpSpPr>
          <p:grpSpPr>
            <a:xfrm>
              <a:off x="7184572" y="2722971"/>
              <a:ext cx="4397829" cy="1096801"/>
              <a:chOff x="1333088" y="1736449"/>
              <a:chExt cx="4397829" cy="1096801"/>
            </a:xfrm>
          </p:grpSpPr>
          <p:sp>
            <p:nvSpPr>
              <p:cNvPr id="24" name="Rectangle 23">
                <a:extLst>
                  <a:ext uri="{FF2B5EF4-FFF2-40B4-BE49-F238E27FC236}">
                    <a16:creationId xmlns:a16="http://schemas.microsoft.com/office/drawing/2014/main" id="{1688380D-163B-45D0-15F0-B381E251DF51}"/>
                  </a:ext>
                </a:extLst>
              </p:cNvPr>
              <p:cNvSpPr/>
              <p:nvPr/>
            </p:nvSpPr>
            <p:spPr>
              <a:xfrm>
                <a:off x="1333089" y="1736449"/>
                <a:ext cx="1346331"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INNOVATIVE</a:t>
                </a:r>
              </a:p>
            </p:txBody>
          </p:sp>
          <p:sp>
            <p:nvSpPr>
              <p:cNvPr id="25" name="Rectangle 24">
                <a:extLst>
                  <a:ext uri="{FF2B5EF4-FFF2-40B4-BE49-F238E27FC236}">
                    <a16:creationId xmlns:a16="http://schemas.microsoft.com/office/drawing/2014/main" id="{5DA138EB-1C66-5858-0D98-C4F480E4AEE4}"/>
                  </a:ext>
                </a:extLst>
              </p:cNvPr>
              <p:cNvSpPr/>
              <p:nvPr/>
            </p:nvSpPr>
            <p:spPr>
              <a:xfrm>
                <a:off x="1333088" y="2046111"/>
                <a:ext cx="4397829" cy="787139"/>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We can solve problems with creative solutions and will adjust our operation to your requirements</a:t>
                </a:r>
              </a:p>
            </p:txBody>
          </p:sp>
        </p:grpSp>
        <p:grpSp>
          <p:nvGrpSpPr>
            <p:cNvPr id="26" name="Group 25">
              <a:extLst>
                <a:ext uri="{FF2B5EF4-FFF2-40B4-BE49-F238E27FC236}">
                  <a16:creationId xmlns:a16="http://schemas.microsoft.com/office/drawing/2014/main" id="{AD86878C-7904-83D5-3CEB-4FE04E084DB5}"/>
                </a:ext>
              </a:extLst>
            </p:cNvPr>
            <p:cNvGrpSpPr/>
            <p:nvPr/>
          </p:nvGrpSpPr>
          <p:grpSpPr>
            <a:xfrm>
              <a:off x="7184573" y="4124076"/>
              <a:ext cx="4397830" cy="1173745"/>
              <a:chOff x="1333089" y="1862575"/>
              <a:chExt cx="4397830" cy="1173745"/>
            </a:xfrm>
          </p:grpSpPr>
          <p:sp>
            <p:nvSpPr>
              <p:cNvPr id="27" name="Rectangle 26">
                <a:extLst>
                  <a:ext uri="{FF2B5EF4-FFF2-40B4-BE49-F238E27FC236}">
                    <a16:creationId xmlns:a16="http://schemas.microsoft.com/office/drawing/2014/main" id="{B39D234A-CB41-C5EC-621B-956A0D4B536F}"/>
                  </a:ext>
                </a:extLst>
              </p:cNvPr>
              <p:cNvSpPr/>
              <p:nvPr/>
            </p:nvSpPr>
            <p:spPr>
              <a:xfrm>
                <a:off x="1333089" y="1862575"/>
                <a:ext cx="1073884" cy="313163"/>
              </a:xfrm>
              <a:prstGeom prst="rect">
                <a:avLst/>
              </a:prstGeom>
            </p:spPr>
            <p:txBody>
              <a:bodyPr wrap="none">
                <a:spAutoFit/>
              </a:bodyPr>
              <a:lstStyle/>
              <a:p>
                <a:pPr>
                  <a:lnSpc>
                    <a:spcPct val="110000"/>
                  </a:lnSpc>
                  <a:spcAft>
                    <a:spcPts val="600"/>
                  </a:spcAft>
                </a:pPr>
                <a:r>
                  <a:rPr lang="en-US" sz="1400" b="1">
                    <a:solidFill>
                      <a:schemeClr val="accent2"/>
                    </a:solidFill>
                    <a:latin typeface="Gotham" pitchFamily="50" charset="0"/>
                    <a:cs typeface="Gotham" pitchFamily="50" charset="0"/>
                  </a:rPr>
                  <a:t>DYNAMIC</a:t>
                </a:r>
              </a:p>
            </p:txBody>
          </p:sp>
          <p:sp>
            <p:nvSpPr>
              <p:cNvPr id="28" name="Rectangle 27">
                <a:extLst>
                  <a:ext uri="{FF2B5EF4-FFF2-40B4-BE49-F238E27FC236}">
                    <a16:creationId xmlns:a16="http://schemas.microsoft.com/office/drawing/2014/main" id="{91088A36-E255-6CC9-F9F4-6C1BCCF915C4}"/>
                  </a:ext>
                </a:extLst>
              </p:cNvPr>
              <p:cNvSpPr/>
              <p:nvPr/>
            </p:nvSpPr>
            <p:spPr>
              <a:xfrm>
                <a:off x="1333089" y="2172237"/>
                <a:ext cx="4397830" cy="864083"/>
              </a:xfrm>
              <a:prstGeom prst="rect">
                <a:avLst/>
              </a:prstGeom>
            </p:spPr>
            <p:txBody>
              <a:bodyPr wrap="square">
                <a:spAutoFit/>
              </a:bodyPr>
              <a:lstStyle/>
              <a:p>
                <a:pPr>
                  <a:lnSpc>
                    <a:spcPct val="110000"/>
                  </a:lnSpc>
                  <a:spcAft>
                    <a:spcPts val="600"/>
                  </a:spcAft>
                  <a:buClr>
                    <a:schemeClr val="accent2"/>
                  </a:buClr>
                </a:pPr>
                <a:r>
                  <a:rPr lang="en-US" sz="1400">
                    <a:solidFill>
                      <a:schemeClr val="bg1"/>
                    </a:solidFill>
                    <a:latin typeface="GOTHAM-BOOK" panose="02000504050000020004" pitchFamily="2" charset="0"/>
                  </a:rPr>
                  <a:t>Growth through opportunity, where others see a problem, we see an opportunity</a:t>
                </a:r>
              </a:p>
              <a:p>
                <a:pPr>
                  <a:lnSpc>
                    <a:spcPct val="110000"/>
                  </a:lnSpc>
                  <a:spcAft>
                    <a:spcPts val="600"/>
                  </a:spcAft>
                  <a:buClr>
                    <a:schemeClr val="accent2"/>
                  </a:buClr>
                </a:pPr>
                <a:r>
                  <a:rPr lang="en-US" sz="1400">
                    <a:solidFill>
                      <a:schemeClr val="bg1"/>
                    </a:solidFill>
                    <a:latin typeface="GOTHAM-BOOK" panose="02000504050000020004" pitchFamily="2" charset="0"/>
                  </a:rPr>
                  <a:t>Fast decision-making process</a:t>
                </a:r>
              </a:p>
            </p:txBody>
          </p:sp>
        </p:grpSp>
        <p:pic>
          <p:nvPicPr>
            <p:cNvPr id="29" name="Graphic 28">
              <a:extLst>
                <a:ext uri="{FF2B5EF4-FFF2-40B4-BE49-F238E27FC236}">
                  <a16:creationId xmlns:a16="http://schemas.microsoft.com/office/drawing/2014/main" id="{9F6E133C-085E-56A4-5159-FABABCE28EE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3142" y="1597823"/>
              <a:ext cx="499358" cy="457745"/>
            </a:xfrm>
            <a:prstGeom prst="rect">
              <a:avLst/>
            </a:prstGeom>
          </p:spPr>
        </p:pic>
        <p:pic>
          <p:nvPicPr>
            <p:cNvPr id="30" name="Graphic 29">
              <a:extLst>
                <a:ext uri="{FF2B5EF4-FFF2-40B4-BE49-F238E27FC236}">
                  <a16:creationId xmlns:a16="http://schemas.microsoft.com/office/drawing/2014/main" id="{773FF4F5-887E-F512-0769-2822072A6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2316" y="3621327"/>
              <a:ext cx="361009" cy="467190"/>
            </a:xfrm>
            <a:prstGeom prst="rect">
              <a:avLst/>
            </a:prstGeom>
          </p:spPr>
        </p:pic>
        <p:pic>
          <p:nvPicPr>
            <p:cNvPr id="31" name="Graphic 30">
              <a:extLst>
                <a:ext uri="{FF2B5EF4-FFF2-40B4-BE49-F238E27FC236}">
                  <a16:creationId xmlns:a16="http://schemas.microsoft.com/office/drawing/2014/main" id="{B4F855D4-64D8-CCDC-9CB1-F899A6C4A47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364" y="2722971"/>
              <a:ext cx="550151" cy="550151"/>
            </a:xfrm>
            <a:prstGeom prst="rect">
              <a:avLst/>
            </a:prstGeom>
          </p:spPr>
        </p:pic>
        <p:pic>
          <p:nvPicPr>
            <p:cNvPr id="32" name="Graphic 31">
              <a:extLst>
                <a:ext uri="{FF2B5EF4-FFF2-40B4-BE49-F238E27FC236}">
                  <a16:creationId xmlns:a16="http://schemas.microsoft.com/office/drawing/2014/main" id="{C0E2617C-52CC-BBD2-8E31-D2BD5F29EA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90412" y="1597823"/>
              <a:ext cx="522053" cy="522053"/>
            </a:xfrm>
            <a:prstGeom prst="rect">
              <a:avLst/>
            </a:prstGeom>
          </p:spPr>
        </p:pic>
        <p:pic>
          <p:nvPicPr>
            <p:cNvPr id="33" name="Graphic 32">
              <a:extLst>
                <a:ext uri="{FF2B5EF4-FFF2-40B4-BE49-F238E27FC236}">
                  <a16:creationId xmlns:a16="http://schemas.microsoft.com/office/drawing/2014/main" id="{C90426C4-FB38-28D5-455A-B117A1FB94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3142" y="5030135"/>
              <a:ext cx="499358" cy="408565"/>
            </a:xfrm>
            <a:prstGeom prst="rect">
              <a:avLst/>
            </a:prstGeom>
          </p:spPr>
        </p:pic>
        <p:pic>
          <p:nvPicPr>
            <p:cNvPr id="34" name="Graphic 33">
              <a:extLst>
                <a:ext uri="{FF2B5EF4-FFF2-40B4-BE49-F238E27FC236}">
                  <a16:creationId xmlns:a16="http://schemas.microsoft.com/office/drawing/2014/main" id="{8973F148-8D6D-EFED-3AA5-1D16BC1A5C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4032" y="2575869"/>
              <a:ext cx="544754" cy="408565"/>
            </a:xfrm>
            <a:prstGeom prst="rect">
              <a:avLst/>
            </a:prstGeom>
          </p:spPr>
        </p:pic>
        <p:pic>
          <p:nvPicPr>
            <p:cNvPr id="35" name="Graphic 34">
              <a:extLst>
                <a:ext uri="{FF2B5EF4-FFF2-40B4-BE49-F238E27FC236}">
                  <a16:creationId xmlns:a16="http://schemas.microsoft.com/office/drawing/2014/main" id="{BF2BA7DF-B8C5-4165-BA96-4AA4364F9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648934" y="4124076"/>
              <a:ext cx="405007" cy="405007"/>
            </a:xfrm>
            <a:prstGeom prst="rect">
              <a:avLst/>
            </a:prstGeom>
          </p:spPr>
        </p:pic>
      </p:grpSp>
      <p:sp>
        <p:nvSpPr>
          <p:cNvPr id="4" name="Google Shape;393;p2">
            <a:extLst>
              <a:ext uri="{FF2B5EF4-FFF2-40B4-BE49-F238E27FC236}">
                <a16:creationId xmlns:a16="http://schemas.microsoft.com/office/drawing/2014/main" id="{35D0BB88-0924-0157-B471-215D17A9CA1D}"/>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solidFill>
                  <a:schemeClr val="bg1"/>
                </a:solidFill>
                <a:latin typeface="Calibri"/>
                <a:ea typeface="Calibri"/>
                <a:cs typeface="Calibri"/>
                <a:sym typeface="Calibri"/>
              </a:rPr>
              <a:t>6</a:t>
            </a:fld>
            <a:endParaRPr sz="1200" b="0" i="0" u="none" strike="noStrike" cap="none">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3770372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77C4F-94DA-C4DD-C71F-CAAE72ACA307}"/>
              </a:ext>
            </a:extLst>
          </p:cNvPr>
          <p:cNvSpPr>
            <a:spLocks noGrp="1"/>
          </p:cNvSpPr>
          <p:nvPr>
            <p:ph type="title"/>
          </p:nvPr>
        </p:nvSpPr>
        <p:spPr>
          <a:xfrm>
            <a:off x="609600" y="527941"/>
            <a:ext cx="10972800" cy="604253"/>
          </a:xfrm>
        </p:spPr>
        <p:txBody>
          <a:bodyPr>
            <a:normAutofit/>
          </a:bodyPr>
          <a:lstStyle/>
          <a:p>
            <a:r>
              <a:rPr lang="en-US" dirty="0"/>
              <a:t>WE ARE A PROUD MEMBER OF:</a:t>
            </a:r>
          </a:p>
        </p:txBody>
      </p:sp>
      <p:pic>
        <p:nvPicPr>
          <p:cNvPr id="9" name="Picture 8">
            <a:extLst>
              <a:ext uri="{FF2B5EF4-FFF2-40B4-BE49-F238E27FC236}">
                <a16:creationId xmlns:a16="http://schemas.microsoft.com/office/drawing/2014/main" id="{CBD58D98-DC6B-D1F7-427F-5BD3207D0B19}"/>
              </a:ext>
            </a:extLst>
          </p:cNvPr>
          <p:cNvPicPr>
            <a:picLocks noChangeAspect="1"/>
          </p:cNvPicPr>
          <p:nvPr/>
        </p:nvPicPr>
        <p:blipFill>
          <a:blip r:embed="rId2"/>
          <a:srcRect/>
          <a:stretch/>
        </p:blipFill>
        <p:spPr>
          <a:xfrm>
            <a:off x="1342904" y="2287627"/>
            <a:ext cx="1709502" cy="560492"/>
          </a:xfrm>
          <a:prstGeom prst="rect">
            <a:avLst/>
          </a:prstGeom>
        </p:spPr>
      </p:pic>
      <p:pic>
        <p:nvPicPr>
          <p:cNvPr id="11" name="Picture 2">
            <a:extLst>
              <a:ext uri="{FF2B5EF4-FFF2-40B4-BE49-F238E27FC236}">
                <a16:creationId xmlns:a16="http://schemas.microsoft.com/office/drawing/2014/main" id="{35D1A028-1551-9798-BEB6-1B54F67AD2F3}"/>
              </a:ext>
            </a:extLst>
          </p:cNvPr>
          <p:cNvPicPr>
            <a:picLocks noChangeAspect="1" noChangeArrowheads="1"/>
          </p:cNvPicPr>
          <p:nvPr/>
        </p:nvPicPr>
        <p:blipFill>
          <a:blip r:embed="rId3"/>
          <a:srcRect/>
          <a:stretch/>
        </p:blipFill>
        <p:spPr bwMode="auto">
          <a:xfrm>
            <a:off x="3220727" y="2180468"/>
            <a:ext cx="799352" cy="774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BED5445-F3AB-39FA-4280-23897499D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4357" y="2218471"/>
            <a:ext cx="1532469" cy="698805"/>
          </a:xfrm>
          <a:prstGeom prst="rect">
            <a:avLst/>
          </a:prstGeom>
        </p:spPr>
      </p:pic>
      <p:pic>
        <p:nvPicPr>
          <p:cNvPr id="13" name="Picture 12">
            <a:extLst>
              <a:ext uri="{FF2B5EF4-FFF2-40B4-BE49-F238E27FC236}">
                <a16:creationId xmlns:a16="http://schemas.microsoft.com/office/drawing/2014/main" id="{FE96EDC8-E45C-9FDC-5B3C-C5EF6CA22A44}"/>
              </a:ext>
            </a:extLst>
          </p:cNvPr>
          <p:cNvPicPr>
            <a:picLocks noChangeAspect="1"/>
          </p:cNvPicPr>
          <p:nvPr/>
        </p:nvPicPr>
        <p:blipFill>
          <a:blip r:embed="rId5"/>
          <a:srcRect/>
          <a:stretch/>
        </p:blipFill>
        <p:spPr>
          <a:xfrm>
            <a:off x="5432049" y="2129428"/>
            <a:ext cx="898766" cy="876890"/>
          </a:xfrm>
          <a:prstGeom prst="rect">
            <a:avLst/>
          </a:prstGeom>
        </p:spPr>
      </p:pic>
      <p:pic>
        <p:nvPicPr>
          <p:cNvPr id="14" name="Picture 2">
            <a:extLst>
              <a:ext uri="{FF2B5EF4-FFF2-40B4-BE49-F238E27FC236}">
                <a16:creationId xmlns:a16="http://schemas.microsoft.com/office/drawing/2014/main" id="{1253F729-CDD5-27B7-1461-C2CC2B61A37B}"/>
              </a:ext>
            </a:extLst>
          </p:cNvPr>
          <p:cNvPicPr>
            <a:picLocks noChangeAspect="1" noChangeArrowheads="1"/>
          </p:cNvPicPr>
          <p:nvPr/>
        </p:nvPicPr>
        <p:blipFill>
          <a:blip r:embed="rId6"/>
          <a:srcRect/>
          <a:stretch/>
        </p:blipFill>
        <p:spPr bwMode="auto">
          <a:xfrm>
            <a:off x="8220384" y="2129428"/>
            <a:ext cx="1692399" cy="8768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5FB3BF79-39EC-7ADC-D34B-AFC0C7F86A8D}"/>
              </a:ext>
            </a:extLst>
          </p:cNvPr>
          <p:cNvPicPr>
            <a:picLocks noChangeAspect="1" noChangeArrowheads="1"/>
          </p:cNvPicPr>
          <p:nvPr/>
        </p:nvPicPr>
        <p:blipFill>
          <a:blip r:embed="rId7"/>
          <a:srcRect/>
          <a:stretch/>
        </p:blipFill>
        <p:spPr bwMode="auto">
          <a:xfrm>
            <a:off x="4245883" y="2151446"/>
            <a:ext cx="898766" cy="83285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93;p2">
            <a:extLst>
              <a:ext uri="{FF2B5EF4-FFF2-40B4-BE49-F238E27FC236}">
                <a16:creationId xmlns:a16="http://schemas.microsoft.com/office/drawing/2014/main" id="{AA42EFFD-36F0-466A-07BD-0B8697591738}"/>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7</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38209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6C872-1066-FB79-A600-5C63FF62CF3A}"/>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1DA56BE-ADAB-7E67-06A5-F35BBCF80542}"/>
              </a:ext>
            </a:extLst>
          </p:cNvPr>
          <p:cNvSpPr txBox="1">
            <a:spLocks noGrp="1" noRot="1" noMove="1" noResize="1" noEditPoints="1" noAdjustHandles="1" noChangeArrowheads="1" noChangeShapeType="1"/>
          </p:cNvSpPr>
          <p:nvPr/>
        </p:nvSpPr>
        <p:spPr>
          <a:xfrm>
            <a:off x="1219200" y="6165320"/>
            <a:ext cx="10972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00" b="1" i="1" u="none" strike="noStrike" kern="1200" cap="none" spc="0" normalizeH="0" baseline="0" noProof="0">
                <a:ln>
                  <a:noFill/>
                </a:ln>
                <a:solidFill>
                  <a:srgbClr val="0068B6"/>
                </a:solidFill>
                <a:effectLst/>
                <a:uLnTx/>
                <a:uFillTx/>
                <a:latin typeface="Gotham" pitchFamily="2" charset="0"/>
                <a:ea typeface="+mn-ea"/>
                <a:cs typeface="Gotham" pitchFamily="2" charset="0"/>
              </a:rPr>
              <a:t>Please note: </a:t>
            </a:r>
            <a:r>
              <a:rPr kumimoji="0" lang="en-US" sz="1000" b="0" i="1" u="none" strike="noStrike" kern="1200" cap="none" spc="0" normalizeH="0" baseline="0" noProof="0">
                <a:ln>
                  <a:noFill/>
                </a:ln>
                <a:solidFill>
                  <a:srgbClr val="000000"/>
                </a:solidFill>
                <a:effectLst/>
                <a:uLnTx/>
                <a:uFillTx/>
                <a:latin typeface="Gotham" pitchFamily="2" charset="0"/>
                <a:ea typeface="+mn-ea"/>
                <a:cs typeface="Gotham" pitchFamily="2" charset="0"/>
              </a:rPr>
              <a:t>Limits are flexible &amp; negotiable, and liabilities can be extended on request and a case-by-case basis. Marine cargo insurance can be provided. </a:t>
            </a:r>
            <a:r>
              <a:rPr kumimoji="0" lang="en-US" sz="1000" b="0" i="1" u="none" strike="noStrike" kern="1200" cap="none" spc="0" normalizeH="0" baseline="0" noProof="0">
                <a:ln>
                  <a:noFill/>
                </a:ln>
                <a:solidFill>
                  <a:srgbClr val="FFFFFF"/>
                </a:solidFill>
                <a:effectLst/>
                <a:uLnTx/>
                <a:uFillTx/>
                <a:latin typeface="Gotham" pitchFamily="2" charset="0"/>
                <a:ea typeface="+mn-ea"/>
                <a:cs typeface="Gotham" pitchFamily="2" charset="0"/>
              </a:rPr>
              <a:t>on request.</a:t>
            </a:r>
          </a:p>
        </p:txBody>
      </p:sp>
      <p:sp>
        <p:nvSpPr>
          <p:cNvPr id="14" name="TextBox 13">
            <a:extLst>
              <a:ext uri="{FF2B5EF4-FFF2-40B4-BE49-F238E27FC236}">
                <a16:creationId xmlns:a16="http://schemas.microsoft.com/office/drawing/2014/main" id="{3E587F80-229A-4E1F-6161-54060E9E1E83}"/>
              </a:ext>
            </a:extLst>
          </p:cNvPr>
          <p:cNvSpPr txBox="1">
            <a:spLocks noGrp="1" noRot="1" noMove="1" noResize="1" noEditPoints="1" noAdjustHandles="1" noChangeArrowheads="1" noChangeShapeType="1"/>
          </p:cNvSpPr>
          <p:nvPr/>
        </p:nvSpPr>
        <p:spPr>
          <a:xfrm>
            <a:off x="8973285" y="1853599"/>
            <a:ext cx="2037615" cy="2468753"/>
          </a:xfrm>
          <a:prstGeom prst="rect">
            <a:avLst/>
          </a:prstGeom>
          <a:noFill/>
        </p:spPr>
        <p:txBody>
          <a:bodyPr wrap="square" rtlCol="0">
            <a:spAutoFit/>
          </a:bodyPr>
          <a:lstStyle>
            <a:defPPr>
              <a:defRPr lang="en-US"/>
            </a:defPPr>
            <a:lvl1pPr>
              <a:defRPr sz="1200" b="1">
                <a:solidFill>
                  <a:schemeClr val="accent2">
                    <a:lumMod val="75000"/>
                  </a:schemeClr>
                </a:solidFill>
              </a:defRPr>
            </a:lvl1pPr>
            <a:lvl2pPr marL="461963" indent="-234950">
              <a:lnSpc>
                <a:spcPct val="90000"/>
              </a:lnSpc>
              <a:spcBef>
                <a:spcPts val="500"/>
              </a:spcBef>
              <a:buFont typeface="Arial" panose="020B0604020202020204" pitchFamily="34" charset="0"/>
              <a:buChar char="•"/>
              <a:defRPr sz="2400"/>
            </a:lvl2pPr>
            <a:lvl3pPr marL="744538" indent="-169863">
              <a:lnSpc>
                <a:spcPct val="90000"/>
              </a:lnSpc>
              <a:spcBef>
                <a:spcPts val="500"/>
              </a:spcBef>
              <a:buFont typeface="Arial" panose="020B0604020202020204" pitchFamily="34" charset="0"/>
              <a:buChar char="•"/>
              <a:defRPr sz="2000"/>
            </a:lvl3pPr>
            <a:lvl4pPr marL="1027113" indent="-169863">
              <a:lnSpc>
                <a:spcPct val="90000"/>
              </a:lnSpc>
              <a:spcBef>
                <a:spcPts val="500"/>
              </a:spcBef>
              <a:buFont typeface="Arial" panose="020B0604020202020204" pitchFamily="34" charset="0"/>
              <a:buChar char="•"/>
            </a:lvl4pPr>
            <a:lvl5pPr marL="1311275" indent="-169863">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0068B6"/>
                </a:solidFill>
                <a:effectLst/>
                <a:uLnTx/>
                <a:uFillTx/>
                <a:latin typeface="Gotham" pitchFamily="2" charset="0"/>
                <a:ea typeface="+mn-ea"/>
                <a:cs typeface="Gotham" pitchFamily="2" charset="0"/>
              </a:rPr>
              <a:t>Base coverage</a:t>
            </a:r>
            <a:r>
              <a:rPr kumimoji="0" lang="en-US" sz="1200" b="1" i="0" u="none" strike="noStrike" kern="1200" cap="all" spc="0" normalizeH="0" baseline="0" noProof="0" dirty="0">
                <a:ln>
                  <a:noFill/>
                </a:ln>
                <a:solidFill>
                  <a:srgbClr val="000000"/>
                </a:solidFill>
                <a:effectLst/>
                <a:uLnTx/>
                <a:uFillTx/>
                <a:latin typeface="Gotham" pitchFamily="2" charset="0"/>
                <a:ea typeface="+mn-ea"/>
                <a:cs typeface="Gotham" pitchFamily="2" charset="0"/>
              </a:rPr>
              <a:t>:</a:t>
            </a:r>
            <a:endParaRPr kumimoji="0" lang="en-US" sz="1200" b="1" i="0" u="none" strike="noStrike" kern="1200" cap="none" spc="0" normalizeH="0" baseline="0" noProof="0" dirty="0">
              <a:ln>
                <a:noFill/>
              </a:ln>
              <a:solidFill>
                <a:srgbClr val="000000"/>
              </a:solidFill>
              <a:effectLst/>
              <a:uLnTx/>
              <a:uFillTx/>
              <a:latin typeface="Gotham" pitchFamily="2" charset="0"/>
              <a:ea typeface="+mn-ea"/>
              <a:cs typeface="Gotham" pitchFamily="2" charset="0"/>
            </a:endParaRP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Cargo liability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3</a:t>
            </a:r>
            <a:r>
              <a:rPr kumimoji="0" lang="en-US" sz="900" b="1" i="0" u="none" strike="noStrike" kern="1200" cap="none" spc="0" normalizeH="0" baseline="30000" noProof="0" dirty="0">
                <a:ln>
                  <a:noFill/>
                </a:ln>
                <a:solidFill>
                  <a:srgbClr val="000000"/>
                </a:solidFill>
                <a:effectLst/>
                <a:uLnTx/>
                <a:uFillTx/>
                <a:latin typeface="Gotham" pitchFamily="2" charset="0"/>
                <a:ea typeface="+mn-ea"/>
                <a:cs typeface="Gotham" pitchFamily="2" charset="0"/>
              </a:rPr>
              <a:t>rd</a:t>
            </a: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 party legal liability </a:t>
            </a:r>
          </a:p>
          <a:p>
            <a:pPr marL="174625" marR="0" lvl="0" indent="0" algn="l" defTabSz="914400" rtl="0" eaLnBrk="1" fontAlgn="auto" latinLnBrk="0" hangingPunct="1">
              <a:lnSpc>
                <a:spcPct val="150000"/>
              </a:lnSpc>
              <a:spcBef>
                <a:spcPts val="0"/>
              </a:spcBef>
              <a:spcAft>
                <a:spcPts val="120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3,000,000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Professional indemnity </a:t>
            </a:r>
          </a:p>
          <a:p>
            <a:pPr marL="174625" marR="0" lvl="0" indent="0" algn="l" defTabSz="914400" rtl="0" eaLnBrk="1" fontAlgn="auto" latinLnBrk="0" hangingPunct="1">
              <a:lnSpc>
                <a:spcPct val="150000"/>
              </a:lnSpc>
              <a:spcBef>
                <a:spcPts val="0"/>
              </a:spcBef>
              <a:spcAft>
                <a:spcPts val="1200"/>
              </a:spcAft>
              <a:buClr>
                <a:srgbClr val="41B866"/>
              </a:buClr>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400,000 each claim </a:t>
            </a:r>
          </a:p>
          <a:p>
            <a:pPr marL="171450" marR="0" lvl="0" indent="-171450" algn="l" defTabSz="914400" rtl="0" eaLnBrk="1" fontAlgn="auto" latinLnBrk="0" hangingPunct="1">
              <a:lnSpc>
                <a:spcPct val="150000"/>
              </a:lnSpc>
              <a:spcBef>
                <a:spcPts val="0"/>
              </a:spcBef>
              <a:spcAft>
                <a:spcPts val="0"/>
              </a:spcAft>
              <a:buClr>
                <a:srgbClr val="41B866"/>
              </a:buClr>
              <a:buSzTx/>
              <a:buFont typeface="Arial" panose="020B0604020202020204" pitchFamily="34" charset="0"/>
              <a:buChar char="•"/>
              <a:tabLst/>
              <a:defRPr/>
            </a:pPr>
            <a:r>
              <a:rPr kumimoji="0" lang="en-US" sz="900" b="1" i="0" u="none" strike="noStrike" kern="1200" cap="none" spc="0" normalizeH="0" baseline="0" noProof="0" dirty="0">
                <a:ln>
                  <a:noFill/>
                </a:ln>
                <a:solidFill>
                  <a:srgbClr val="000000"/>
                </a:solidFill>
                <a:effectLst/>
                <a:uLnTx/>
                <a:uFillTx/>
                <a:latin typeface="Gotham" pitchFamily="2" charset="0"/>
                <a:ea typeface="+mn-ea"/>
                <a:cs typeface="Gotham" pitchFamily="2" charset="0"/>
              </a:rPr>
              <a:t>Fines and duties liability </a:t>
            </a:r>
          </a:p>
          <a:p>
            <a:pPr marL="174625"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otham" pitchFamily="2" charset="0"/>
                <a:ea typeface="+mn-ea"/>
                <a:cs typeface="Gotham" pitchFamily="2" charset="0"/>
              </a:rPr>
              <a:t>USD 100,000 each claim</a:t>
            </a:r>
          </a:p>
        </p:txBody>
      </p:sp>
      <p:sp>
        <p:nvSpPr>
          <p:cNvPr id="2" name="Google Shape;395;p44">
            <a:extLst>
              <a:ext uri="{FF2B5EF4-FFF2-40B4-BE49-F238E27FC236}">
                <a16:creationId xmlns:a16="http://schemas.microsoft.com/office/drawing/2014/main" id="{31042834-6114-B5B2-CF81-04CA99FD350F}"/>
              </a:ext>
            </a:extLst>
          </p:cNvPr>
          <p:cNvSpPr txBox="1">
            <a:spLocks noGrp="1" noRot="1" noMove="1" noResize="1" noEditPoints="1" noAdjustHandles="1" noChangeArrowheads="1" noChangeShapeType="1"/>
          </p:cNvSpPr>
          <p:nvPr/>
        </p:nvSpPr>
        <p:spPr>
          <a:xfrm>
            <a:off x="567508" y="380742"/>
            <a:ext cx="9077739" cy="656412"/>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968B1"/>
                </a:solidFill>
                <a:effectLst/>
                <a:uLnTx/>
                <a:uFillTx/>
                <a:latin typeface="CONTHRAX HEAVY" panose="020B0907020201080204" pitchFamily="34" charset="0"/>
                <a:ea typeface="Montserrat"/>
                <a:cs typeface="Montserrat"/>
                <a:sym typeface="Montserrat"/>
              </a:rPr>
              <a:t>INSURANCE POLICY</a:t>
            </a:r>
          </a:p>
        </p:txBody>
      </p:sp>
      <p:sp>
        <p:nvSpPr>
          <p:cNvPr id="3" name="Google Shape;393;p2">
            <a:extLst>
              <a:ext uri="{FF2B5EF4-FFF2-40B4-BE49-F238E27FC236}">
                <a16:creationId xmlns:a16="http://schemas.microsoft.com/office/drawing/2014/main" id="{D4E7454F-B68E-FF62-F1EE-DA6084C77413}"/>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3153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A60356D6-AD8B-3EE3-BCB1-DF483759CAE3}"/>
              </a:ext>
            </a:extLst>
          </p:cNvPr>
          <p:cNvPicPr>
            <a:picLocks noGrp="1" noRot="1" noChangeAspect="1" noMove="1" noResize="1" noEditPoints="1" noAdjustHandles="1" noChangeArrowheads="1" noChangeShapeType="1" noCrop="1"/>
          </p:cNvPicPr>
          <p:nvPr/>
        </p:nvPicPr>
        <p:blipFill>
          <a:blip r:embed="rId3"/>
          <a:stretch>
            <a:fillRect/>
          </a:stretch>
        </p:blipFill>
        <p:spPr>
          <a:xfrm>
            <a:off x="4552949" y="824630"/>
            <a:ext cx="4355157" cy="5310548"/>
          </a:xfrm>
          <a:prstGeom prst="rect">
            <a:avLst/>
          </a:prstGeom>
        </p:spPr>
      </p:pic>
    </p:spTree>
    <p:extLst>
      <p:ext uri="{BB962C8B-B14F-4D97-AF65-F5344CB8AC3E}">
        <p14:creationId xmlns:p14="http://schemas.microsoft.com/office/powerpoint/2010/main" val="15502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7A2E-6EEA-217D-41A8-59F1325A09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B3EE2D-3F0D-8655-4FFC-E7FB3677FE8D}"/>
              </a:ext>
            </a:extLst>
          </p:cNvPr>
          <p:cNvSpPr txBox="1">
            <a:spLocks noGrp="1" noRot="1" noMove="1" noResize="1" noEditPoints="1" noAdjustHandles="1" noChangeArrowheads="1" noChangeShapeType="1"/>
          </p:cNvSpPr>
          <p:nvPr/>
        </p:nvSpPr>
        <p:spPr>
          <a:xfrm>
            <a:off x="1134708" y="5943834"/>
            <a:ext cx="1011156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200" i="0" u="none" strike="noStrike" kern="1200" spc="0" normalizeH="0" noProof="0">
                <a:ln w="50800"/>
                <a:solidFill>
                  <a:srgbClr val="000000"/>
                </a:solidFill>
                <a:effectLst/>
                <a:uLnTx/>
                <a:uFillTx/>
                <a:latin typeface="Gotham" pitchFamily="2" charset="0"/>
                <a:cs typeface="Gotham" pitchFamily="2" charset="0"/>
              </a:rPr>
              <a:t>ISO-certified own operations in Thailand, Australia, Singapore, USA, Vietnam, Taiwan, Indonesia, Malaysia, India and Myanmar. </a:t>
            </a:r>
            <a:endParaRPr kumimoji="0" lang="en-US" sz="1200" i="0" u="none" strike="noStrike" kern="1200" spc="0" normalizeH="0" noProof="0">
              <a:ln>
                <a:noFill/>
              </a:ln>
              <a:solidFill>
                <a:srgbClr val="000000"/>
              </a:solidFill>
              <a:effectLst/>
              <a:uLnTx/>
              <a:uFillTx/>
              <a:latin typeface="Gotham" pitchFamily="2" charset="0"/>
              <a:cs typeface="Gotham" pitchFamily="2" charset="0"/>
              <a:sym typeface="Wingdings" panose="05000000000000000000" pitchFamily="2" charset="2"/>
            </a:endParaRPr>
          </a:p>
        </p:txBody>
      </p:sp>
      <p:pic>
        <p:nvPicPr>
          <p:cNvPr id="7" name="Picture 6" descr="A close-up of a certificate&#10;&#10;Description automatically generated">
            <a:extLst>
              <a:ext uri="{FF2B5EF4-FFF2-40B4-BE49-F238E27FC236}">
                <a16:creationId xmlns:a16="http://schemas.microsoft.com/office/drawing/2014/main" id="{6E1691AA-6912-D952-E7E9-4D28F0D47802}"/>
              </a:ext>
            </a:extLst>
          </p:cNvPr>
          <p:cNvPicPr>
            <a:picLocks noGrp="1" noRot="1" noChangeAspect="1" noMove="1" noResize="1" noEditPoints="1" noAdjustHandles="1" noChangeArrowheads="1" noChangeShapeType="1" noCrop="1"/>
          </p:cNvPicPr>
          <p:nvPr/>
        </p:nvPicPr>
        <p:blipFill>
          <a:blip r:embed="rId3"/>
          <a:stretch>
            <a:fillRect/>
          </a:stretch>
        </p:blipFill>
        <p:spPr>
          <a:xfrm>
            <a:off x="922303" y="1483242"/>
            <a:ext cx="2710063" cy="3891516"/>
          </a:xfrm>
          <a:prstGeom prst="rect">
            <a:avLst/>
          </a:prstGeom>
        </p:spPr>
      </p:pic>
      <p:pic>
        <p:nvPicPr>
          <p:cNvPr id="10" name="Picture 9" descr="A close-up of a certificate&#10;&#10;Description automatically generated">
            <a:extLst>
              <a:ext uri="{FF2B5EF4-FFF2-40B4-BE49-F238E27FC236}">
                <a16:creationId xmlns:a16="http://schemas.microsoft.com/office/drawing/2014/main" id="{8F71ED5E-A0C3-8356-D92E-AD247AEDAA5C}"/>
              </a:ext>
            </a:extLst>
          </p:cNvPr>
          <p:cNvPicPr>
            <a:picLocks noGrp="1" noRot="1" noChangeAspect="1" noMove="1" noResize="1" noEditPoints="1" noAdjustHandles="1" noChangeArrowheads="1" noChangeShapeType="1" noCrop="1"/>
          </p:cNvPicPr>
          <p:nvPr/>
        </p:nvPicPr>
        <p:blipFill>
          <a:blip r:embed="rId4"/>
          <a:stretch>
            <a:fillRect/>
          </a:stretch>
        </p:blipFill>
        <p:spPr>
          <a:xfrm>
            <a:off x="4666383" y="1427014"/>
            <a:ext cx="2722848" cy="4038121"/>
          </a:xfrm>
          <a:prstGeom prst="rect">
            <a:avLst/>
          </a:prstGeom>
        </p:spPr>
      </p:pic>
      <p:pic>
        <p:nvPicPr>
          <p:cNvPr id="15" name="Picture 14" descr="A certificate with a blue triangle and text&#10;&#10;Description automatically generated">
            <a:extLst>
              <a:ext uri="{FF2B5EF4-FFF2-40B4-BE49-F238E27FC236}">
                <a16:creationId xmlns:a16="http://schemas.microsoft.com/office/drawing/2014/main" id="{05151117-422E-AE71-B0DE-D16CCD8D623A}"/>
              </a:ext>
            </a:extLst>
          </p:cNvPr>
          <p:cNvPicPr>
            <a:picLocks noGrp="1" noRot="1" noChangeAspect="1" noMove="1" noResize="1" noEditPoints="1" noAdjustHandles="1" noChangeArrowheads="1" noChangeShapeType="1" noCrop="1"/>
          </p:cNvPicPr>
          <p:nvPr/>
        </p:nvPicPr>
        <p:blipFill>
          <a:blip r:embed="rId5"/>
          <a:stretch>
            <a:fillRect/>
          </a:stretch>
        </p:blipFill>
        <p:spPr>
          <a:xfrm>
            <a:off x="8277369" y="1427013"/>
            <a:ext cx="2665043" cy="4038121"/>
          </a:xfrm>
          <a:prstGeom prst="rect">
            <a:avLst/>
          </a:prstGeom>
        </p:spPr>
      </p:pic>
      <p:sp>
        <p:nvSpPr>
          <p:cNvPr id="16" name="Content Placeholder 2">
            <a:extLst>
              <a:ext uri="{FF2B5EF4-FFF2-40B4-BE49-F238E27FC236}">
                <a16:creationId xmlns:a16="http://schemas.microsoft.com/office/drawing/2014/main" id="{CABE84C2-BAE3-A015-B9E3-D53DF993E251}"/>
              </a:ext>
            </a:extLst>
          </p:cNvPr>
          <p:cNvSpPr txBox="1">
            <a:spLocks/>
          </p:cNvSpPr>
          <p:nvPr/>
        </p:nvSpPr>
        <p:spPr>
          <a:xfrm>
            <a:off x="888271" y="5471309"/>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45001:2018 CERTIFICATE</a:t>
            </a:r>
          </a:p>
        </p:txBody>
      </p:sp>
      <p:sp>
        <p:nvSpPr>
          <p:cNvPr id="21" name="Content Placeholder 2">
            <a:extLst>
              <a:ext uri="{FF2B5EF4-FFF2-40B4-BE49-F238E27FC236}">
                <a16:creationId xmlns:a16="http://schemas.microsoft.com/office/drawing/2014/main" id="{E48E2615-A10C-44D5-A03E-2962982D4F89}"/>
              </a:ext>
            </a:extLst>
          </p:cNvPr>
          <p:cNvSpPr txBox="1">
            <a:spLocks/>
          </p:cNvSpPr>
          <p:nvPr/>
        </p:nvSpPr>
        <p:spPr>
          <a:xfrm>
            <a:off x="8208736" y="5474852"/>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9001:2015 CERTIFICATE</a:t>
            </a:r>
          </a:p>
        </p:txBody>
      </p:sp>
      <p:sp>
        <p:nvSpPr>
          <p:cNvPr id="22" name="Content Placeholder 2">
            <a:extLst>
              <a:ext uri="{FF2B5EF4-FFF2-40B4-BE49-F238E27FC236}">
                <a16:creationId xmlns:a16="http://schemas.microsoft.com/office/drawing/2014/main" id="{11B7089E-3006-ED94-E897-3930BF801D3D}"/>
              </a:ext>
            </a:extLst>
          </p:cNvPr>
          <p:cNvSpPr txBox="1">
            <a:spLocks/>
          </p:cNvSpPr>
          <p:nvPr/>
        </p:nvSpPr>
        <p:spPr>
          <a:xfrm>
            <a:off x="4582820" y="5481081"/>
            <a:ext cx="2733676" cy="276999"/>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ln w="50800"/>
                <a:solidFill>
                  <a:schemeClr val="tx1"/>
                </a:solidFill>
                <a:latin typeface="+mn-lt"/>
                <a:ea typeface="Tahoma" pitchFamily="34" charset="0"/>
                <a:cs typeface="Tahoma" pitchFamily="34" charset="0"/>
              </a:defRPr>
            </a:lvl1pPr>
            <a:lvl2pPr marL="2286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400050" indent="-17145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57150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42950"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300"/>
              </a:spcAft>
              <a:defRPr/>
            </a:pPr>
            <a:r>
              <a:rPr lang="en-US" sz="1200" b="1">
                <a:solidFill>
                  <a:srgbClr val="000000"/>
                </a:solidFill>
                <a:latin typeface="Gotham" pitchFamily="2" charset="0"/>
                <a:ea typeface="+mn-ea"/>
              </a:rPr>
              <a:t>ISO 4001:2015 CERTIFICATE</a:t>
            </a:r>
          </a:p>
        </p:txBody>
      </p:sp>
      <p:sp>
        <p:nvSpPr>
          <p:cNvPr id="13" name="Text Placeholder 2">
            <a:extLst>
              <a:ext uri="{FF2B5EF4-FFF2-40B4-BE49-F238E27FC236}">
                <a16:creationId xmlns:a16="http://schemas.microsoft.com/office/drawing/2014/main" id="{5B5EA1AD-DB3B-330D-E60B-2ACF774121AE}"/>
              </a:ext>
            </a:extLst>
          </p:cNvPr>
          <p:cNvSpPr txBox="1">
            <a:spLocks/>
          </p:cNvSpPr>
          <p:nvPr/>
        </p:nvSpPr>
        <p:spPr>
          <a:xfrm>
            <a:off x="567508" y="759090"/>
            <a:ext cx="8928483" cy="724152"/>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2400"/>
              <a:t>SAFETY, QUALITY &amp; INTERNATIONAL COMPLIANCE</a:t>
            </a:r>
            <a:endParaRPr lang="en-US" sz="2400">
              <a:solidFill>
                <a:srgbClr val="3DB465"/>
              </a:solidFill>
              <a:latin typeface="Gotham" pitchFamily="2" charset="0"/>
              <a:cs typeface="Gotham" pitchFamily="2" charset="0"/>
            </a:endParaRPr>
          </a:p>
        </p:txBody>
      </p:sp>
      <p:sp>
        <p:nvSpPr>
          <p:cNvPr id="18" name="Google Shape;395;p44">
            <a:extLst>
              <a:ext uri="{FF2B5EF4-FFF2-40B4-BE49-F238E27FC236}">
                <a16:creationId xmlns:a16="http://schemas.microsoft.com/office/drawing/2014/main" id="{25E983D3-C2E1-714F-D830-F38169D92524}"/>
              </a:ext>
            </a:extLst>
          </p:cNvPr>
          <p:cNvSpPr txBox="1">
            <a:spLocks/>
          </p:cNvSpPr>
          <p:nvPr/>
        </p:nvSpPr>
        <p:spPr>
          <a:xfrm>
            <a:off x="567508" y="380742"/>
            <a:ext cx="9077739" cy="433147"/>
          </a:xfrm>
          <a:prstGeom prst="rect">
            <a:avLst/>
          </a:prstGeom>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2800" kern="1200">
                <a:solidFill>
                  <a:srgbClr val="0968B1"/>
                </a:solidFill>
                <a:latin typeface="Conthrax Bold" panose="020B0807020201080204" pitchFamily="34" charset="0"/>
                <a:ea typeface="+mj-ea"/>
                <a:cs typeface="+mj-cs"/>
              </a:defRPr>
            </a:lvl1pPr>
          </a:lstStyle>
          <a:p>
            <a:r>
              <a:rPr lang="en-US">
                <a:latin typeface="CONTHRAX HEAVY" panose="020B0907020201080204" pitchFamily="34" charset="0"/>
                <a:ea typeface="Montserrat"/>
                <a:cs typeface="Montserrat"/>
                <a:sym typeface="Montserrat"/>
              </a:rPr>
              <a:t>HSEQ Procedures</a:t>
            </a:r>
          </a:p>
          <a:p>
            <a:endParaRPr lang="en-US">
              <a:latin typeface="CONTHRAX HEAVY" panose="020B0907020201080204" pitchFamily="34" charset="0"/>
              <a:ea typeface="Montserrat"/>
              <a:cs typeface="Montserrat"/>
              <a:sym typeface="Montserrat"/>
            </a:endParaRPr>
          </a:p>
        </p:txBody>
      </p:sp>
      <p:sp>
        <p:nvSpPr>
          <p:cNvPr id="2" name="Google Shape;393;p2">
            <a:extLst>
              <a:ext uri="{FF2B5EF4-FFF2-40B4-BE49-F238E27FC236}">
                <a16:creationId xmlns:a16="http://schemas.microsoft.com/office/drawing/2014/main" id="{31C68AC3-CF0E-1FF2-5DFF-233868D2EFA9}"/>
              </a:ext>
            </a:extLst>
          </p:cNvPr>
          <p:cNvSpPr txBox="1"/>
          <p:nvPr/>
        </p:nvSpPr>
        <p:spPr>
          <a:xfrm>
            <a:off x="11319027" y="6223248"/>
            <a:ext cx="408372" cy="437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31530"/>
              </a:buClr>
              <a:buSzPts val="1200"/>
              <a:buFont typeface="Calibri"/>
              <a:buNone/>
            </a:pPr>
            <a:fld id="{00000000-1234-1234-1234-123412341234}" type="slidenum">
              <a:rPr lang="en-US" sz="1200" b="0" i="0" u="none" strike="noStrike" cap="none">
                <a:latin typeface="Calibri"/>
                <a:ea typeface="Calibri"/>
                <a:cs typeface="Calibri"/>
                <a:sym typeface="Calibri"/>
              </a:rPr>
              <a:t>9</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617183453"/>
      </p:ext>
    </p:extLst>
  </p:cSld>
  <p:clrMapOvr>
    <a:masterClrMapping/>
  </p:clrMapOvr>
</p:sld>
</file>

<file path=ppt/theme/theme1.xml><?xml version="1.0" encoding="utf-8"?>
<a:theme xmlns:a="http://schemas.openxmlformats.org/drawingml/2006/main" name="2_Office Theme">
  <a:themeElements>
    <a:clrScheme name="Custom 26">
      <a:dk1>
        <a:srgbClr val="000000"/>
      </a:dk1>
      <a:lt1>
        <a:srgbClr val="FFFFFF"/>
      </a:lt1>
      <a:dk2>
        <a:srgbClr val="44546A"/>
      </a:dk2>
      <a:lt2>
        <a:srgbClr val="E7E6E6"/>
      </a:lt2>
      <a:accent1>
        <a:srgbClr val="1467B1"/>
      </a:accent1>
      <a:accent2>
        <a:srgbClr val="41B866"/>
      </a:accent2>
      <a:accent3>
        <a:srgbClr val="2BABE1"/>
      </a:accent3>
      <a:accent4>
        <a:srgbClr val="0E8932"/>
      </a:accent4>
      <a:accent5>
        <a:srgbClr val="616266"/>
      </a:accent5>
      <a:accent6>
        <a:srgbClr val="C1C2C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45" cap="flat">
          <a:solidFill>
            <a:srgbClr val="0F1826"/>
          </a:solidFill>
          <a:prstDash val="solid"/>
          <a:miter/>
        </a:ln>
      </a:spPr>
      <a:bodyPr rtlCol="0" anchor="ctr"/>
      <a:lstStyle>
        <a:defPPr algn="l">
          <a:defRPr/>
        </a:defPPr>
      </a:lstStyle>
    </a:spDef>
    <a:txDef>
      <a:spPr>
        <a:noFill/>
      </a:spPr>
      <a:bodyPr wrap="square" rtlCol="0">
        <a:spAutoFit/>
      </a:bodyPr>
      <a:lstStyle>
        <a:defPPr algn="l">
          <a:defRPr dirty="0">
            <a:latin typeface="GOTHAM-BOOK" panose="0200050405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C527B4EBF4B84DA45EEF56660CDD64" ma:contentTypeVersion="11" ma:contentTypeDescription="Create a new document." ma:contentTypeScope="" ma:versionID="72ab6691adc551817d31fc213eb535ad">
  <xsd:schema xmlns:xsd="http://www.w3.org/2001/XMLSchema" xmlns:xs="http://www.w3.org/2001/XMLSchema" xmlns:p="http://schemas.microsoft.com/office/2006/metadata/properties" xmlns:ns2="76ce67ae-afa4-4852-b6d6-1eb4b294d6da" xmlns:ns3="736786cf-a169-4386-b844-8a64f6dcad06" targetNamespace="http://schemas.microsoft.com/office/2006/metadata/properties" ma:root="true" ma:fieldsID="ed0d3cca44a478887d07f575d2172a1f" ns2:_="" ns3:_="">
    <xsd:import namespace="76ce67ae-afa4-4852-b6d6-1eb4b294d6da"/>
    <xsd:import namespace="736786cf-a169-4386-b844-8a64f6dcad0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ce67ae-afa4-4852-b6d6-1eb4b294d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cab841e-66eb-4635-ad38-ce5f3431346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6786cf-a169-4386-b844-8a64f6dcad0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0ee21ff-a345-4835-9ce2-0ac5064c7f4e}" ma:internalName="TaxCatchAll" ma:showField="CatchAllData" ma:web="736786cf-a169-4386-b844-8a64f6dca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36786cf-a169-4386-b844-8a64f6dcad06" xsi:nil="true"/>
    <lcf76f155ced4ddcb4097134ff3c332f xmlns="76ce67ae-afa4-4852-b6d6-1eb4b294d6d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A9D5DF-7F81-4B09-A94C-E11C219DD628}">
  <ds:schemaRefs>
    <ds:schemaRef ds:uri="736786cf-a169-4386-b844-8a64f6dcad06"/>
    <ds:schemaRef ds:uri="76ce67ae-afa4-4852-b6d6-1eb4b294d6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198048A-1EA2-417B-9227-4A2484E2F3B0}">
  <ds:schemaRefs>
    <ds:schemaRef ds:uri="http://schemas.microsoft.com/sharepoint/v3/contenttype/forms"/>
  </ds:schemaRefs>
</ds:datastoreItem>
</file>

<file path=customXml/itemProps3.xml><?xml version="1.0" encoding="utf-8"?>
<ds:datastoreItem xmlns:ds="http://schemas.openxmlformats.org/officeDocument/2006/customXml" ds:itemID="{4E5958EF-C17E-4F1C-B342-898F8D3C33A9}">
  <ds:schemaRefs>
    <ds:schemaRef ds:uri="http://www.w3.org/XML/1998/namespace"/>
    <ds:schemaRef ds:uri="http://purl.org/dc/elements/1.1/"/>
    <ds:schemaRef ds:uri="http://purl.org/dc/dcmitype/"/>
    <ds:schemaRef ds:uri="736786cf-a169-4386-b844-8a64f6dcad06"/>
    <ds:schemaRef ds:uri="76ce67ae-afa4-4852-b6d6-1eb4b294d6da"/>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87</TotalTime>
  <Words>2108</Words>
  <Application>Microsoft Office PowerPoint</Application>
  <PresentationFormat>Widescreen</PresentationFormat>
  <Paragraphs>301</Paragraphs>
  <Slides>23</Slides>
  <Notes>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Aptos</vt:lpstr>
      <vt:lpstr>Arial</vt:lpstr>
      <vt:lpstr>Arial MT</vt:lpstr>
      <vt:lpstr>Calibri</vt:lpstr>
      <vt:lpstr>Conthrax Bold</vt:lpstr>
      <vt:lpstr>Conthrax Heavy</vt:lpstr>
      <vt:lpstr>Conthrax Heavy</vt:lpstr>
      <vt:lpstr>Conthrax Sb</vt:lpstr>
      <vt:lpstr>Gotham</vt:lpstr>
      <vt:lpstr>Gotham Bold</vt:lpstr>
      <vt:lpstr>Gotham Book</vt:lpstr>
      <vt:lpstr>Gotham Medium</vt:lpstr>
      <vt:lpstr>GOTHAM-BOOK</vt:lpstr>
      <vt:lpstr>GOTHAM-MEDIUM</vt:lpstr>
      <vt:lpstr>2_Office Theme</vt:lpstr>
      <vt:lpstr>MINING PROJECTS PRESENTATION</vt:lpstr>
      <vt:lpstr>PowerPoint Presentation</vt:lpstr>
      <vt:lpstr>WHAT ARE OUR CAPABILITIES</vt:lpstr>
      <vt:lpstr>PowerPoint Presentation</vt:lpstr>
      <vt:lpstr>FLS HISTORY</vt:lpstr>
      <vt:lpstr>OUR COMPETENCIES</vt:lpstr>
      <vt:lpstr>WE ARE A PROUD MEMBER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Mining Project References</vt:lpstr>
      <vt:lpstr>PROJECT REFERENCES</vt:lpstr>
      <vt:lpstr>PROJECT REFERENCES</vt:lpstr>
      <vt:lpstr>PROJECT REFERENCES</vt:lpstr>
      <vt:lpstr>PROJECT REFERENCES</vt:lpstr>
      <vt:lpstr>PROJECT 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Vi.Nguyen</dc:creator>
  <cp:lastModifiedBy>truc le</cp:lastModifiedBy>
  <cp:revision>11</cp:revision>
  <cp:lastPrinted>2025-04-21T07:20:46Z</cp:lastPrinted>
  <dcterms:created xsi:type="dcterms:W3CDTF">2021-12-01T06:55:06Z</dcterms:created>
  <dcterms:modified xsi:type="dcterms:W3CDTF">2026-04-08T03:43:46Z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0x01010021C527B4EBF4B84DA45EEF56660CDD64</vt:lpwstr>
  </property>
  <property fmtid="{D5CDD505-2E9C-101B-9397-08002B2CF9AE}" pid="3" name="MediaServiceImageTags">
    <vt:lpwstr/>
  </property>
</Properties>
</file>