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media/image133.jpg" ContentType="image/jpeg"/>
  <Override PartName="/ppt/media/image134.jpg" ContentType="image/jpeg"/>
  <Override PartName="/ppt/media/image135.JPG" ContentType="image/jpeg"/>
  <Override PartName="/ppt/media/image142.jpg" ContentType="image/jpeg"/>
  <Override PartName="/ppt/media/image143.jpg" ContentType="image/jpeg"/>
  <Override PartName="/ppt/media/image144.jpg" ContentType="image/jpeg"/>
  <Override PartName="/ppt/media/image145.jpg" ContentType="image/jpeg"/>
  <Override PartName="/ppt/media/image146.jpg" ContentType="image/jpeg"/>
  <Override PartName="/ppt/notesSlides/notesSlide13.xml" ContentType="application/vnd.openxmlformats-officedocument.presentationml.notesSlide+xml"/>
  <Override PartName="/ppt/media/image242.jpg" ContentType="image/jpeg"/>
  <Override PartName="/ppt/media/image243.jpg" ContentType="image/jpeg"/>
  <Override PartName="/ppt/media/image244.JPG" ContentType="image/jpeg"/>
  <Override PartName="/ppt/media/image245.jpg" ContentType="image/jpeg"/>
  <Override PartName="/ppt/media/image246.jpg" ContentType="image/jpeg"/>
  <Override PartName="/ppt/media/image268.jpg" ContentType="image/jpeg"/>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20" r:id="rId4"/>
  </p:sldMasterIdLst>
  <p:notesMasterIdLst>
    <p:notesMasterId r:id="rId74"/>
  </p:notesMasterIdLst>
  <p:handoutMasterIdLst>
    <p:handoutMasterId r:id="rId75"/>
  </p:handoutMasterIdLst>
  <p:sldIdLst>
    <p:sldId id="428" r:id="rId5"/>
    <p:sldId id="4259" r:id="rId6"/>
    <p:sldId id="4285" r:id="rId7"/>
    <p:sldId id="4227" r:id="rId8"/>
    <p:sldId id="1402" r:id="rId9"/>
    <p:sldId id="4263" r:id="rId10"/>
    <p:sldId id="4247" r:id="rId11"/>
    <p:sldId id="544" r:id="rId12"/>
    <p:sldId id="545" r:id="rId13"/>
    <p:sldId id="4284" r:id="rId14"/>
    <p:sldId id="4208" r:id="rId15"/>
    <p:sldId id="546" r:id="rId16"/>
    <p:sldId id="276" r:id="rId17"/>
    <p:sldId id="4211" r:id="rId18"/>
    <p:sldId id="4212" r:id="rId19"/>
    <p:sldId id="4213" r:id="rId20"/>
    <p:sldId id="4231" r:id="rId21"/>
    <p:sldId id="657" r:id="rId22"/>
    <p:sldId id="660" r:id="rId23"/>
    <p:sldId id="4228" r:id="rId24"/>
    <p:sldId id="4229" r:id="rId25"/>
    <p:sldId id="4230" r:id="rId26"/>
    <p:sldId id="663" r:id="rId27"/>
    <p:sldId id="4217" r:id="rId28"/>
    <p:sldId id="4255" r:id="rId29"/>
    <p:sldId id="4254" r:id="rId30"/>
    <p:sldId id="4235" r:id="rId31"/>
    <p:sldId id="559" r:id="rId32"/>
    <p:sldId id="4232" r:id="rId33"/>
    <p:sldId id="4233" r:id="rId34"/>
    <p:sldId id="4253" r:id="rId35"/>
    <p:sldId id="547" r:id="rId36"/>
    <p:sldId id="4264" r:id="rId37"/>
    <p:sldId id="4252" r:id="rId38"/>
    <p:sldId id="4250" r:id="rId39"/>
    <p:sldId id="4249" r:id="rId40"/>
    <p:sldId id="4246" r:id="rId41"/>
    <p:sldId id="4256" r:id="rId42"/>
    <p:sldId id="562" r:id="rId43"/>
    <p:sldId id="4243" r:id="rId44"/>
    <p:sldId id="4244" r:id="rId45"/>
    <p:sldId id="4245" r:id="rId46"/>
    <p:sldId id="548" r:id="rId47"/>
    <p:sldId id="4257" r:id="rId48"/>
    <p:sldId id="4242" r:id="rId49"/>
    <p:sldId id="666" r:id="rId50"/>
    <p:sldId id="4214" r:id="rId51"/>
    <p:sldId id="4240" r:id="rId52"/>
    <p:sldId id="4215" r:id="rId53"/>
    <p:sldId id="4216" r:id="rId54"/>
    <p:sldId id="549" r:id="rId55"/>
    <p:sldId id="4258" r:id="rId56"/>
    <p:sldId id="561" r:id="rId57"/>
    <p:sldId id="4236" r:id="rId58"/>
    <p:sldId id="4234" r:id="rId59"/>
    <p:sldId id="4219" r:id="rId60"/>
    <p:sldId id="4221" r:id="rId61"/>
    <p:sldId id="4286" r:id="rId62"/>
    <p:sldId id="4224" r:id="rId63"/>
    <p:sldId id="4283" r:id="rId64"/>
    <p:sldId id="4266" r:id="rId65"/>
    <p:sldId id="4268" r:id="rId66"/>
    <p:sldId id="4269" r:id="rId67"/>
    <p:sldId id="4273" r:id="rId68"/>
    <p:sldId id="4275" r:id="rId69"/>
    <p:sldId id="4276" r:id="rId70"/>
    <p:sldId id="4279" r:id="rId71"/>
    <p:sldId id="667" r:id="rId72"/>
    <p:sldId id="279" r:id="rId73"/>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EE3706-806F-DC8C-9389-5065AA15657C}" name="truc le" initials="tl" userId="448c790d1fa5c669"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68B1"/>
    <a:srgbClr val="46B868"/>
    <a:srgbClr val="0F8A32"/>
    <a:srgbClr val="3DB465"/>
    <a:srgbClr val="031530"/>
    <a:srgbClr val="F1F4F1"/>
    <a:srgbClr val="0E17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94626"/>
  </p:normalViewPr>
  <p:slideViewPr>
    <p:cSldViewPr snapToGrid="0">
      <p:cViewPr varScale="1">
        <p:scale>
          <a:sx n="102" d="100"/>
          <a:sy n="102" d="100"/>
        </p:scale>
        <p:origin x="156" y="1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heme" Target="theme/theme1.xml"/><Relationship Id="rId8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huong Nguyen" userId="87fc8580-bfbd-41d1-a531-188fd6d179f0" providerId="ADAL" clId="{9C360740-939B-4179-9471-E90DADDC1DD1}"/>
    <pc:docChg chg="undo custSel modSld">
      <pc:chgData name="Khuong Nguyen" userId="87fc8580-bfbd-41d1-a531-188fd6d179f0" providerId="ADAL" clId="{9C360740-939B-4179-9471-E90DADDC1DD1}" dt="2026-05-27T04:39:13.683" v="7" actId="108"/>
      <pc:docMkLst>
        <pc:docMk/>
      </pc:docMkLst>
      <pc:sldChg chg="modSp mod">
        <pc:chgData name="Khuong Nguyen" userId="87fc8580-bfbd-41d1-a531-188fd6d179f0" providerId="ADAL" clId="{9C360740-939B-4179-9471-E90DADDC1DD1}" dt="2026-05-27T04:39:13.683" v="7" actId="108"/>
        <pc:sldMkLst>
          <pc:docMk/>
          <pc:sldMk cId="2405807913" sldId="4269"/>
        </pc:sldMkLst>
        <pc:spChg chg="mod">
          <ac:chgData name="Khuong Nguyen" userId="87fc8580-bfbd-41d1-a531-188fd6d179f0" providerId="ADAL" clId="{9C360740-939B-4179-9471-E90DADDC1DD1}" dt="2026-05-27T04:39:13.683" v="7" actId="108"/>
          <ac:spMkLst>
            <pc:docMk/>
            <pc:sldMk cId="2405807913" sldId="4269"/>
            <ac:spMk id="6" creationId="{9E9DAACE-406F-7618-207B-3115564024EB}"/>
          </ac:spMkLst>
        </pc:spChg>
        <pc:spChg chg="mod">
          <ac:chgData name="Khuong Nguyen" userId="87fc8580-bfbd-41d1-a531-188fd6d179f0" providerId="ADAL" clId="{9C360740-939B-4179-9471-E90DADDC1DD1}" dt="2026-05-27T04:38:53.667" v="1" actId="108"/>
          <ac:spMkLst>
            <pc:docMk/>
            <pc:sldMk cId="2405807913" sldId="4269"/>
            <ac:spMk id="9" creationId="{25D91691-9D1E-984F-A785-1A88C84A3C9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71E952-4B5C-7AA9-C310-60A95691DB1E}"/>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11E460F-3105-7540-B27B-3F981D5BEF1C}"/>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073BA526-2113-4E77-B000-209ABA57028F}" type="datetimeFigureOut">
              <a:rPr lang="en-US" smtClean="0"/>
              <a:t>5/27/2026</a:t>
            </a:fld>
            <a:endParaRPr lang="en-US"/>
          </a:p>
        </p:txBody>
      </p:sp>
      <p:sp>
        <p:nvSpPr>
          <p:cNvPr id="4" name="Footer Placeholder 3">
            <a:extLst>
              <a:ext uri="{FF2B5EF4-FFF2-40B4-BE49-F238E27FC236}">
                <a16:creationId xmlns:a16="http://schemas.microsoft.com/office/drawing/2014/main" id="{0090B097-E388-8A8C-2FB7-F1C9BC46E884}"/>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E19904C-D771-07D1-293E-96B383B56542}"/>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E16692B4-0163-4D57-96FE-9A798BF4A680}" type="slidenum">
              <a:rPr lang="en-US" smtClean="0"/>
              <a:t>‹#›</a:t>
            </a:fld>
            <a:endParaRPr lang="en-US"/>
          </a:p>
        </p:txBody>
      </p:sp>
    </p:spTree>
    <p:extLst>
      <p:ext uri="{BB962C8B-B14F-4D97-AF65-F5344CB8AC3E}">
        <p14:creationId xmlns:p14="http://schemas.microsoft.com/office/powerpoint/2010/main" val="38701925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920" cy="481726"/>
          </a:xfrm>
          <a:prstGeom prst="rect">
            <a:avLst/>
          </a:prstGeom>
        </p:spPr>
        <p:txBody>
          <a:bodyPr vert="horz" lIns="96645" tIns="48323" rIns="96645" bIns="48323" rtlCol="0"/>
          <a:lstStyle>
            <a:lvl1pPr algn="l">
              <a:defRPr sz="1300"/>
            </a:lvl1pPr>
          </a:lstStyle>
          <a:p>
            <a:endParaRPr lang="en-GB"/>
          </a:p>
        </p:txBody>
      </p:sp>
      <p:sp>
        <p:nvSpPr>
          <p:cNvPr id="3" name="Date Placeholder 2"/>
          <p:cNvSpPr>
            <a:spLocks noGrp="1"/>
          </p:cNvSpPr>
          <p:nvPr>
            <p:ph type="dt" idx="1"/>
          </p:nvPr>
        </p:nvSpPr>
        <p:spPr>
          <a:xfrm>
            <a:off x="4143588" y="1"/>
            <a:ext cx="3169920" cy="481726"/>
          </a:xfrm>
          <a:prstGeom prst="rect">
            <a:avLst/>
          </a:prstGeom>
        </p:spPr>
        <p:txBody>
          <a:bodyPr vert="horz" lIns="96645" tIns="48323" rIns="96645" bIns="48323" rtlCol="0"/>
          <a:lstStyle>
            <a:lvl1pPr algn="r">
              <a:defRPr sz="1300"/>
            </a:lvl1pPr>
          </a:lstStyle>
          <a:p>
            <a:fld id="{4BA44265-3AFC-7A48-AC65-7E0CE2F0D7E3}" type="datetimeFigureOut">
              <a:rPr lang="en-GB" smtClean="0"/>
              <a:t>27/05/2026</a:t>
            </a:fld>
            <a:endParaRPr lang="en-GB"/>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45" tIns="48323" rIns="96645" bIns="48323" rtlCol="0" anchor="ctr"/>
          <a:lstStyle/>
          <a:p>
            <a:endParaRPr lang="en-GB"/>
          </a:p>
        </p:txBody>
      </p:sp>
      <p:sp>
        <p:nvSpPr>
          <p:cNvPr id="5" name="Notes Placeholder 4"/>
          <p:cNvSpPr>
            <a:spLocks noGrp="1"/>
          </p:cNvSpPr>
          <p:nvPr>
            <p:ph type="body" sz="quarter" idx="3"/>
          </p:nvPr>
        </p:nvSpPr>
        <p:spPr>
          <a:xfrm>
            <a:off x="731520" y="4620578"/>
            <a:ext cx="5852160" cy="3780473"/>
          </a:xfrm>
          <a:prstGeom prst="rect">
            <a:avLst/>
          </a:prstGeom>
        </p:spPr>
        <p:txBody>
          <a:bodyPr vert="horz" lIns="96645" tIns="48323" rIns="96645" bIns="483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2" y="9119475"/>
            <a:ext cx="3169920" cy="481726"/>
          </a:xfrm>
          <a:prstGeom prst="rect">
            <a:avLst/>
          </a:prstGeom>
        </p:spPr>
        <p:txBody>
          <a:bodyPr vert="horz" lIns="96645" tIns="48323" rIns="96645" bIns="48323" rtlCol="0" anchor="b"/>
          <a:lstStyle>
            <a:lvl1pPr algn="l">
              <a:defRPr sz="1300"/>
            </a:lvl1pPr>
          </a:lstStyle>
          <a:p>
            <a:endParaRPr lang="en-GB"/>
          </a:p>
        </p:txBody>
      </p:sp>
      <p:sp>
        <p:nvSpPr>
          <p:cNvPr id="7" name="Slide Number Placeholder 6"/>
          <p:cNvSpPr>
            <a:spLocks noGrp="1"/>
          </p:cNvSpPr>
          <p:nvPr>
            <p:ph type="sldNum" sz="quarter" idx="5"/>
          </p:nvPr>
        </p:nvSpPr>
        <p:spPr>
          <a:xfrm>
            <a:off x="4143588" y="9119475"/>
            <a:ext cx="3169920" cy="481726"/>
          </a:xfrm>
          <a:prstGeom prst="rect">
            <a:avLst/>
          </a:prstGeom>
        </p:spPr>
        <p:txBody>
          <a:bodyPr vert="horz" lIns="96645" tIns="48323" rIns="96645" bIns="48323" rtlCol="0" anchor="b"/>
          <a:lstStyle>
            <a:lvl1pPr algn="r">
              <a:defRPr sz="1300"/>
            </a:lvl1pPr>
          </a:lstStyle>
          <a:p>
            <a:fld id="{26913EED-A0A0-7A4D-B097-3E4FE9FB0385}" type="slidenum">
              <a:rPr lang="en-GB" smtClean="0"/>
              <a:t>‹#›</a:t>
            </a:fld>
            <a:endParaRPr lang="en-GB"/>
          </a:p>
        </p:txBody>
      </p:sp>
    </p:spTree>
    <p:extLst>
      <p:ext uri="{BB962C8B-B14F-4D97-AF65-F5344CB8AC3E}">
        <p14:creationId xmlns:p14="http://schemas.microsoft.com/office/powerpoint/2010/main" val="989126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913EED-A0A0-7A4D-B097-3E4FE9FB0385}" type="slidenum">
              <a:rPr lang="en-GB" smtClean="0"/>
              <a:t>1</a:t>
            </a:fld>
            <a:endParaRPr lang="en-GB"/>
          </a:p>
        </p:txBody>
      </p:sp>
    </p:spTree>
    <p:extLst>
      <p:ext uri="{BB962C8B-B14F-4D97-AF65-F5344CB8AC3E}">
        <p14:creationId xmlns:p14="http://schemas.microsoft.com/office/powerpoint/2010/main" val="1957674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6913EED-A0A0-7A4D-B097-3E4FE9FB0385}" type="slidenum">
              <a:rPr lang="en-GB" smtClean="0"/>
              <a:t>15</a:t>
            </a:fld>
            <a:endParaRPr lang="en-GB"/>
          </a:p>
        </p:txBody>
      </p:sp>
    </p:spTree>
    <p:extLst>
      <p:ext uri="{BB962C8B-B14F-4D97-AF65-F5344CB8AC3E}">
        <p14:creationId xmlns:p14="http://schemas.microsoft.com/office/powerpoint/2010/main" val="1388615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913EED-A0A0-7A4D-B097-3E4FE9FB0385}" type="slidenum">
              <a:rPr lang="en-GB" smtClean="0"/>
              <a:t>17</a:t>
            </a:fld>
            <a:endParaRPr lang="en-GB"/>
          </a:p>
        </p:txBody>
      </p:sp>
    </p:spTree>
    <p:extLst>
      <p:ext uri="{BB962C8B-B14F-4D97-AF65-F5344CB8AC3E}">
        <p14:creationId xmlns:p14="http://schemas.microsoft.com/office/powerpoint/2010/main" val="1718808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82B2DC-AB57-4171-AAA7-CA70D69F6485}" type="slidenum">
              <a:rPr lang="en-US" smtClean="0"/>
              <a:t>19</a:t>
            </a:fld>
            <a:endParaRPr lang="en-US"/>
          </a:p>
        </p:txBody>
      </p:sp>
    </p:spTree>
    <p:extLst>
      <p:ext uri="{BB962C8B-B14F-4D97-AF65-F5344CB8AC3E}">
        <p14:creationId xmlns:p14="http://schemas.microsoft.com/office/powerpoint/2010/main" val="24056129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913EED-A0A0-7A4D-B097-3E4FE9FB038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0309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26913EED-A0A0-7A4D-B097-3E4FE9FB0385}" type="slidenum">
              <a:rPr lang="en-GB" smtClean="0"/>
              <a:t>2</a:t>
            </a:fld>
            <a:endParaRPr lang="en-GB" dirty="0"/>
          </a:p>
        </p:txBody>
      </p:sp>
    </p:spTree>
    <p:extLst>
      <p:ext uri="{BB962C8B-B14F-4D97-AF65-F5344CB8AC3E}">
        <p14:creationId xmlns:p14="http://schemas.microsoft.com/office/powerpoint/2010/main" val="941783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913EED-A0A0-7A4D-B097-3E4FE9FB0385}" type="slidenum">
              <a:rPr lang="en-GB" smtClean="0"/>
              <a:t>3</a:t>
            </a:fld>
            <a:endParaRPr lang="en-GB"/>
          </a:p>
        </p:txBody>
      </p:sp>
    </p:spTree>
    <p:extLst>
      <p:ext uri="{BB962C8B-B14F-4D97-AF65-F5344CB8AC3E}">
        <p14:creationId xmlns:p14="http://schemas.microsoft.com/office/powerpoint/2010/main" val="500538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26913EED-A0A0-7A4D-B097-3E4FE9FB0385}" type="slidenum">
              <a:rPr lang="en-GB" smtClean="0"/>
              <a:t>4</a:t>
            </a:fld>
            <a:endParaRPr lang="en-GB"/>
          </a:p>
        </p:txBody>
      </p:sp>
    </p:spTree>
    <p:extLst>
      <p:ext uri="{BB962C8B-B14F-4D97-AF65-F5344CB8AC3E}">
        <p14:creationId xmlns:p14="http://schemas.microsoft.com/office/powerpoint/2010/main" val="447252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17B7B-E4FD-3C06-68ED-B62E4FFB99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9C8213-E58A-21CF-4AD5-27C5CE9DAC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D2C87D-FFA3-3600-81EF-DD528E7C44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D3C31E-645E-C120-560E-59DEA9F4D064}"/>
              </a:ext>
            </a:extLst>
          </p:cNvPr>
          <p:cNvSpPr>
            <a:spLocks noGrp="1"/>
          </p:cNvSpPr>
          <p:nvPr>
            <p:ph type="sldNum" sz="quarter" idx="5"/>
          </p:nvPr>
        </p:nvSpPr>
        <p:spPr/>
        <p:txBody>
          <a:bodyPr/>
          <a:lstStyle/>
          <a:p>
            <a:fld id="{26913EED-A0A0-7A4D-B097-3E4FE9FB0385}" type="slidenum">
              <a:rPr lang="en-GB" smtClean="0"/>
              <a:t>7</a:t>
            </a:fld>
            <a:endParaRPr lang="en-GB"/>
          </a:p>
        </p:txBody>
      </p:sp>
    </p:spTree>
    <p:extLst>
      <p:ext uri="{BB962C8B-B14F-4D97-AF65-F5344CB8AC3E}">
        <p14:creationId xmlns:p14="http://schemas.microsoft.com/office/powerpoint/2010/main" val="146678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83DE1-B679-257D-7580-67B839D34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4188DE-BD82-2832-8E3A-DB309AAE44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FC8C80-BA66-6621-48BE-2A25DD166C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EC68DC-ACCD-554E-6BDE-3F57E64AD5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913EED-A0A0-7A4D-B097-3E4FE9FB0385}"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7692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EB37B-9B89-93F4-EFE8-A18BEF7CD3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82BEC4-19AF-2966-D8B7-6CBC0B4E1B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9828C2-B052-2EED-995F-444EFA6E1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77974A-D196-51FB-6FDB-F4E914ED61CB}"/>
              </a:ext>
            </a:extLst>
          </p:cNvPr>
          <p:cNvSpPr>
            <a:spLocks noGrp="1"/>
          </p:cNvSpPr>
          <p:nvPr>
            <p:ph type="sldNum" sz="quarter" idx="5"/>
          </p:nvPr>
        </p:nvSpPr>
        <p:spPr/>
        <p:txBody>
          <a:bodyPr/>
          <a:lstStyle/>
          <a:p>
            <a:fld id="{26913EED-A0A0-7A4D-B097-3E4FE9FB0385}" type="slidenum">
              <a:rPr lang="en-GB" smtClean="0"/>
              <a:t>9</a:t>
            </a:fld>
            <a:endParaRPr lang="en-GB"/>
          </a:p>
        </p:txBody>
      </p:sp>
    </p:spTree>
    <p:extLst>
      <p:ext uri="{BB962C8B-B14F-4D97-AF65-F5344CB8AC3E}">
        <p14:creationId xmlns:p14="http://schemas.microsoft.com/office/powerpoint/2010/main" val="4251079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C9E60-951D-EEE9-B822-E788F5FAFB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CD031D-891F-115B-B56F-B2F2A3109E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797F58-841B-605C-BDC2-F1EC268B2DD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399AFB-5DC5-262D-F99C-CE924834B294}"/>
              </a:ext>
            </a:extLst>
          </p:cNvPr>
          <p:cNvSpPr>
            <a:spLocks noGrp="1"/>
          </p:cNvSpPr>
          <p:nvPr>
            <p:ph type="sldNum" sz="quarter" idx="5"/>
          </p:nvPr>
        </p:nvSpPr>
        <p:spPr/>
        <p:txBody>
          <a:bodyPr/>
          <a:lstStyle/>
          <a:p>
            <a:fld id="{26913EED-A0A0-7A4D-B097-3E4FE9FB0385}" type="slidenum">
              <a:rPr lang="en-GB" smtClean="0"/>
              <a:t>10</a:t>
            </a:fld>
            <a:endParaRPr lang="en-GB"/>
          </a:p>
        </p:txBody>
      </p:sp>
    </p:spTree>
    <p:extLst>
      <p:ext uri="{BB962C8B-B14F-4D97-AF65-F5344CB8AC3E}">
        <p14:creationId xmlns:p14="http://schemas.microsoft.com/office/powerpoint/2010/main" val="3417866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6913EED-A0A0-7A4D-B097-3E4FE9FB0385}" type="slidenum">
              <a:rPr lang="en-GB" smtClean="0"/>
              <a:t>11</a:t>
            </a:fld>
            <a:endParaRPr lang="en-GB"/>
          </a:p>
        </p:txBody>
      </p:sp>
    </p:spTree>
    <p:extLst>
      <p:ext uri="{BB962C8B-B14F-4D97-AF65-F5344CB8AC3E}">
        <p14:creationId xmlns:p14="http://schemas.microsoft.com/office/powerpoint/2010/main" val="54724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descr="A picture containing text, dishware, tableware, plate&#10;&#10;Description automatically generated">
            <a:extLst>
              <a:ext uri="{FF2B5EF4-FFF2-40B4-BE49-F238E27FC236}">
                <a16:creationId xmlns:a16="http://schemas.microsoft.com/office/drawing/2014/main" id="{D309D1E9-664A-0C40-B8FF-F7A6D0862C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1925" y="5532909"/>
            <a:ext cx="1899362" cy="842643"/>
          </a:xfrm>
          <a:prstGeom prst="rect">
            <a:avLst/>
          </a:prstGeom>
        </p:spPr>
      </p:pic>
      <p:sp>
        <p:nvSpPr>
          <p:cNvPr id="10" name="Title 1">
            <a:extLst>
              <a:ext uri="{FF2B5EF4-FFF2-40B4-BE49-F238E27FC236}">
                <a16:creationId xmlns:a16="http://schemas.microsoft.com/office/drawing/2014/main" id="{DCD93D70-C896-C449-8C1B-D4C2B1F21E77}"/>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566434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s only">
    <p:bg>
      <p:bgPr>
        <a:solidFill>
          <a:schemeClr val="bg1"/>
        </a:solidFill>
        <a:effectLst/>
      </p:bgPr>
    </p:bg>
    <p:spTree>
      <p:nvGrpSpPr>
        <p:cNvPr id="1" name=""/>
        <p:cNvGrpSpPr/>
        <p:nvPr/>
      </p:nvGrpSpPr>
      <p:grpSpPr>
        <a:xfrm>
          <a:off x="0" y="0"/>
          <a:ext cx="0" cy="0"/>
          <a:chOff x="0" y="0"/>
          <a:chExt cx="0" cy="0"/>
        </a:xfrm>
      </p:grpSpPr>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Content Placeholder 11">
            <a:extLst>
              <a:ext uri="{FF2B5EF4-FFF2-40B4-BE49-F238E27FC236}">
                <a16:creationId xmlns:a16="http://schemas.microsoft.com/office/drawing/2014/main" id="{65F5FE0B-0E8A-9349-A4AF-44254DBDDB50}"/>
              </a:ext>
            </a:extLst>
          </p:cNvPr>
          <p:cNvSpPr>
            <a:spLocks noGrp="1"/>
          </p:cNvSpPr>
          <p:nvPr>
            <p:ph sz="quarter" idx="16" hasCustomPrompt="1"/>
          </p:nvPr>
        </p:nvSpPr>
        <p:spPr>
          <a:xfrm>
            <a:off x="838200" y="5759450"/>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4" name="Content Placeholder 11">
            <a:extLst>
              <a:ext uri="{FF2B5EF4-FFF2-40B4-BE49-F238E27FC236}">
                <a16:creationId xmlns:a16="http://schemas.microsoft.com/office/drawing/2014/main" id="{E99F2EA1-C512-114B-AE20-E8EED9BFADFA}"/>
              </a:ext>
            </a:extLst>
          </p:cNvPr>
          <p:cNvSpPr>
            <a:spLocks noGrp="1"/>
          </p:cNvSpPr>
          <p:nvPr>
            <p:ph sz="quarter" idx="17" hasCustomPrompt="1"/>
          </p:nvPr>
        </p:nvSpPr>
        <p:spPr>
          <a:xfrm>
            <a:off x="5938345" y="5759450"/>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5" name="Content Placeholder 11">
            <a:extLst>
              <a:ext uri="{FF2B5EF4-FFF2-40B4-BE49-F238E27FC236}">
                <a16:creationId xmlns:a16="http://schemas.microsoft.com/office/drawing/2014/main" id="{370F812B-614F-5346-86D4-B03715FB337E}"/>
              </a:ext>
            </a:extLst>
          </p:cNvPr>
          <p:cNvSpPr>
            <a:spLocks noGrp="1"/>
          </p:cNvSpPr>
          <p:nvPr>
            <p:ph sz="quarter" idx="18" hasCustomPrompt="1"/>
          </p:nvPr>
        </p:nvSpPr>
        <p:spPr>
          <a:xfrm>
            <a:off x="5938345" y="3457508"/>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6" name="Title 10">
            <a:extLst>
              <a:ext uri="{FF2B5EF4-FFF2-40B4-BE49-F238E27FC236}">
                <a16:creationId xmlns:a16="http://schemas.microsoft.com/office/drawing/2014/main" id="{9BF023BB-8AC6-FA4F-A1F2-32E3F9279CEE}"/>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7" name="Date Placeholder 3">
            <a:extLst>
              <a:ext uri="{FF2B5EF4-FFF2-40B4-BE49-F238E27FC236}">
                <a16:creationId xmlns:a16="http://schemas.microsoft.com/office/drawing/2014/main" id="{8F357019-D2C4-3B4A-9F5E-D181AD3A755E}"/>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8" name="Footer Placeholder 4">
            <a:extLst>
              <a:ext uri="{FF2B5EF4-FFF2-40B4-BE49-F238E27FC236}">
                <a16:creationId xmlns:a16="http://schemas.microsoft.com/office/drawing/2014/main" id="{05E61234-69CC-624C-9251-A60D28902293}"/>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9" name="Slide Number Placeholder 5">
            <a:extLst>
              <a:ext uri="{FF2B5EF4-FFF2-40B4-BE49-F238E27FC236}">
                <a16:creationId xmlns:a16="http://schemas.microsoft.com/office/drawing/2014/main" id="{D137EFD0-1D22-1B43-8601-7A19AB569192}"/>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20" name="Picture 19" descr="Logo&#10;&#10;Description automatically generated">
            <a:extLst>
              <a:ext uri="{FF2B5EF4-FFF2-40B4-BE49-F238E27FC236}">
                <a16:creationId xmlns:a16="http://schemas.microsoft.com/office/drawing/2014/main" id="{B77011D0-0BC1-3D40-AB6E-50D32D7173B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23" name="Picture Placeholder 8">
            <a:extLst>
              <a:ext uri="{FF2B5EF4-FFF2-40B4-BE49-F238E27FC236}">
                <a16:creationId xmlns:a16="http://schemas.microsoft.com/office/drawing/2014/main" id="{0D7B81DA-0530-6B4D-A6B6-325208FC2AAB}"/>
              </a:ext>
            </a:extLst>
          </p:cNvPr>
          <p:cNvSpPr>
            <a:spLocks noGrp="1"/>
          </p:cNvSpPr>
          <p:nvPr>
            <p:ph type="pic" sz="quarter" idx="19"/>
          </p:nvPr>
        </p:nvSpPr>
        <p:spPr>
          <a:xfrm>
            <a:off x="5938343" y="1608138"/>
            <a:ext cx="5415455" cy="1663633"/>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sp>
        <p:nvSpPr>
          <p:cNvPr id="24" name="Picture Placeholder 8">
            <a:extLst>
              <a:ext uri="{FF2B5EF4-FFF2-40B4-BE49-F238E27FC236}">
                <a16:creationId xmlns:a16="http://schemas.microsoft.com/office/drawing/2014/main" id="{113FF26E-73CE-924B-AF93-F9F98902DA73}"/>
              </a:ext>
            </a:extLst>
          </p:cNvPr>
          <p:cNvSpPr>
            <a:spLocks noGrp="1"/>
          </p:cNvSpPr>
          <p:nvPr>
            <p:ph type="pic" sz="quarter" idx="20"/>
          </p:nvPr>
        </p:nvSpPr>
        <p:spPr>
          <a:xfrm>
            <a:off x="5938343" y="3906770"/>
            <a:ext cx="5415455" cy="1663633"/>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26" name="Picture 25" descr="A picture containing icon&#10;&#10;Description automatically generated">
            <a:extLst>
              <a:ext uri="{FF2B5EF4-FFF2-40B4-BE49-F238E27FC236}">
                <a16:creationId xmlns:a16="http://schemas.microsoft.com/office/drawing/2014/main" id="{8218A9F9-C453-B045-B7C3-62DD40654765}"/>
              </a:ext>
            </a:extLst>
          </p:cNvPr>
          <p:cNvPicPr>
            <a:picLocks noChangeAspect="1"/>
          </p:cNvPicPr>
          <p:nvPr userDrawn="1"/>
        </p:nvPicPr>
        <p:blipFill>
          <a:blip r:embed="rId4"/>
          <a:stretch>
            <a:fillRect/>
          </a:stretch>
        </p:blipFill>
        <p:spPr>
          <a:xfrm>
            <a:off x="5719311" y="1458110"/>
            <a:ext cx="1590633" cy="1632937"/>
          </a:xfrm>
          <a:prstGeom prst="rect">
            <a:avLst/>
          </a:prstGeom>
          <a:effectLst/>
        </p:spPr>
      </p:pic>
      <p:pic>
        <p:nvPicPr>
          <p:cNvPr id="27" name="Picture 26" descr="A picture containing icon&#10;&#10;Description automatically generated">
            <a:extLst>
              <a:ext uri="{FF2B5EF4-FFF2-40B4-BE49-F238E27FC236}">
                <a16:creationId xmlns:a16="http://schemas.microsoft.com/office/drawing/2014/main" id="{6BBECE96-1175-2F46-97AD-70A6D35DA025}"/>
              </a:ext>
            </a:extLst>
          </p:cNvPr>
          <p:cNvPicPr>
            <a:picLocks noChangeAspect="1"/>
          </p:cNvPicPr>
          <p:nvPr userDrawn="1"/>
        </p:nvPicPr>
        <p:blipFill>
          <a:blip r:embed="rId4"/>
          <a:stretch>
            <a:fillRect/>
          </a:stretch>
        </p:blipFill>
        <p:spPr>
          <a:xfrm>
            <a:off x="5719311" y="3762410"/>
            <a:ext cx="1590633" cy="1632937"/>
          </a:xfrm>
          <a:prstGeom prst="rect">
            <a:avLst/>
          </a:prstGeom>
          <a:effectLst/>
        </p:spPr>
      </p:pic>
      <p:sp>
        <p:nvSpPr>
          <p:cNvPr id="66" name="Picture Placeholder 8">
            <a:extLst>
              <a:ext uri="{FF2B5EF4-FFF2-40B4-BE49-F238E27FC236}">
                <a16:creationId xmlns:a16="http://schemas.microsoft.com/office/drawing/2014/main" id="{B38A001B-6B75-9D4B-8FA1-D4EFBAC20747}"/>
              </a:ext>
            </a:extLst>
          </p:cNvPr>
          <p:cNvSpPr>
            <a:spLocks noGrp="1"/>
          </p:cNvSpPr>
          <p:nvPr>
            <p:ph type="pic" sz="quarter" idx="13"/>
          </p:nvPr>
        </p:nvSpPr>
        <p:spPr>
          <a:xfrm>
            <a:off x="838199" y="1608138"/>
            <a:ext cx="4881109" cy="3965575"/>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67" name="Picture 66" descr="A picture containing icon&#10;&#10;Description automatically generated">
            <a:extLst>
              <a:ext uri="{FF2B5EF4-FFF2-40B4-BE49-F238E27FC236}">
                <a16:creationId xmlns:a16="http://schemas.microsoft.com/office/drawing/2014/main" id="{BF59F4F8-3AF2-5E46-BF38-8404D3A1FA03}"/>
              </a:ext>
            </a:extLst>
          </p:cNvPr>
          <p:cNvPicPr>
            <a:picLocks noChangeAspect="1"/>
          </p:cNvPicPr>
          <p:nvPr userDrawn="1"/>
        </p:nvPicPr>
        <p:blipFill>
          <a:blip r:embed="rId4"/>
          <a:stretch>
            <a:fillRect/>
          </a:stretch>
        </p:blipFill>
        <p:spPr>
          <a:xfrm>
            <a:off x="578439" y="1422401"/>
            <a:ext cx="1590633" cy="1632937"/>
          </a:xfrm>
          <a:prstGeom prst="rect">
            <a:avLst/>
          </a:prstGeom>
          <a:effectLst/>
        </p:spPr>
      </p:pic>
    </p:spTree>
    <p:extLst>
      <p:ext uri="{BB962C8B-B14F-4D97-AF65-F5344CB8AC3E}">
        <p14:creationId xmlns:p14="http://schemas.microsoft.com/office/powerpoint/2010/main" val="1695455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pic>
        <p:nvPicPr>
          <p:cNvPr id="5" name="Picture 4" descr="Shape, circle&#10;&#10;Description automatically generated">
            <a:extLst>
              <a:ext uri="{FF2B5EF4-FFF2-40B4-BE49-F238E27FC236}">
                <a16:creationId xmlns:a16="http://schemas.microsoft.com/office/drawing/2014/main" id="{27883A8E-EF0A-1743-976A-27FC7F2299D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0" name="Slide Number Placeholder 5">
            <a:extLst>
              <a:ext uri="{FF2B5EF4-FFF2-40B4-BE49-F238E27FC236}">
                <a16:creationId xmlns:a16="http://schemas.microsoft.com/office/drawing/2014/main" id="{D3940DB0-40AD-F64A-98A9-4DE1E726E221}"/>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1" name="Picture 10" descr="Logo&#10;&#10;Description automatically generated">
            <a:extLst>
              <a:ext uri="{FF2B5EF4-FFF2-40B4-BE49-F238E27FC236}">
                <a16:creationId xmlns:a16="http://schemas.microsoft.com/office/drawing/2014/main" id="{BB69755D-3364-A94C-8BC0-BAB39D0239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800482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ABB997-DED6-0441-BC7C-151BBB09F29A}"/>
              </a:ext>
            </a:extLst>
          </p:cNvPr>
          <p:cNvSpPr>
            <a:spLocks noGrp="1"/>
          </p:cNvSpPr>
          <p:nvPr>
            <p:ph idx="1"/>
          </p:nvPr>
        </p:nvSpPr>
        <p:spPr>
          <a:xfrm>
            <a:off x="5183188" y="2057400"/>
            <a:ext cx="6172200" cy="3803650"/>
          </a:xfrm>
        </p:spPr>
        <p:txBody>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E6247F7-D1D6-E346-A30C-99B3C1201BF1}"/>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7" name="Picture 6" descr="Shape, circle&#10;&#10;Description automatically generated">
            <a:extLst>
              <a:ext uri="{FF2B5EF4-FFF2-40B4-BE49-F238E27FC236}">
                <a16:creationId xmlns:a16="http://schemas.microsoft.com/office/drawing/2014/main" id="{DEBC6BBD-67C1-BB43-9C23-A8D92246606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9" name="Title 10">
            <a:extLst>
              <a:ext uri="{FF2B5EF4-FFF2-40B4-BE49-F238E27FC236}">
                <a16:creationId xmlns:a16="http://schemas.microsoft.com/office/drawing/2014/main" id="{069D8C73-31AE-FE43-B9D1-6C1CFBDA2059}"/>
              </a:ext>
            </a:extLst>
          </p:cNvPr>
          <p:cNvSpPr>
            <a:spLocks noGrp="1"/>
          </p:cNvSpPr>
          <p:nvPr>
            <p:ph type="title" hasCustomPrompt="1"/>
          </p:nvPr>
        </p:nvSpPr>
        <p:spPr>
          <a:xfrm>
            <a:off x="838200" y="365125"/>
            <a:ext cx="10515600" cy="1325563"/>
          </a:xfrm>
        </p:spPr>
        <p:txBody>
          <a:bodyPr/>
          <a:lstStyle>
            <a:lvl1pPr>
              <a:defRPr>
                <a:solidFill>
                  <a:srgbClr val="0968B1"/>
                </a:solidFill>
              </a:defRPr>
            </a:lvl1pPr>
          </a:lstStyle>
          <a:p>
            <a:r>
              <a:rPr lang="en-US"/>
              <a:t>CLICK TO EDIT TITLE</a:t>
            </a:r>
            <a:endParaRPr lang="en-VN"/>
          </a:p>
        </p:txBody>
      </p:sp>
      <p:sp>
        <p:nvSpPr>
          <p:cNvPr id="14" name="Slide Number Placeholder 5">
            <a:extLst>
              <a:ext uri="{FF2B5EF4-FFF2-40B4-BE49-F238E27FC236}">
                <a16:creationId xmlns:a16="http://schemas.microsoft.com/office/drawing/2014/main" id="{C9B741D4-1AE8-4445-BD61-C8417305E303}"/>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5" name="Picture 14" descr="Logo&#10;&#10;Description automatically generated">
            <a:extLst>
              <a:ext uri="{FF2B5EF4-FFF2-40B4-BE49-F238E27FC236}">
                <a16:creationId xmlns:a16="http://schemas.microsoft.com/office/drawing/2014/main" id="{5441B401-A745-494B-9C7D-2C76B118A4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3806989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F88BD8-569A-1942-B91E-E010EB464F09}"/>
              </a:ext>
            </a:extLst>
          </p:cNvPr>
          <p:cNvSpPr>
            <a:spLocks noGrp="1"/>
          </p:cNvSpPr>
          <p:nvPr>
            <p:ph type="body" sz="half" idx="2"/>
          </p:nvPr>
        </p:nvSpPr>
        <p:spPr>
          <a:xfrm>
            <a:off x="839788" y="2057400"/>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11">
            <a:extLst>
              <a:ext uri="{FF2B5EF4-FFF2-40B4-BE49-F238E27FC236}">
                <a16:creationId xmlns:a16="http://schemas.microsoft.com/office/drawing/2014/main" id="{3059DDD3-7AAD-484C-9D10-DFAAA4B12FCD}"/>
              </a:ext>
            </a:extLst>
          </p:cNvPr>
          <p:cNvSpPr>
            <a:spLocks noGrp="1"/>
          </p:cNvSpPr>
          <p:nvPr>
            <p:ph sz="quarter" idx="18" hasCustomPrompt="1"/>
          </p:nvPr>
        </p:nvSpPr>
        <p:spPr>
          <a:xfrm>
            <a:off x="5181598" y="5605463"/>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10">
            <a:extLst>
              <a:ext uri="{FF2B5EF4-FFF2-40B4-BE49-F238E27FC236}">
                <a16:creationId xmlns:a16="http://schemas.microsoft.com/office/drawing/2014/main" id="{07826DD4-8E9D-9F46-B2EE-C9B01E34DB3B}"/>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EBD14763-FA8B-EC43-B16D-DF6B408050F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8" name="Slide Number Placeholder 5">
            <a:extLst>
              <a:ext uri="{FF2B5EF4-FFF2-40B4-BE49-F238E27FC236}">
                <a16:creationId xmlns:a16="http://schemas.microsoft.com/office/drawing/2014/main" id="{BB281BE2-105A-FC45-BABA-0E6357800331}"/>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9" name="Picture 18" descr="Logo&#10;&#10;Description automatically generated">
            <a:extLst>
              <a:ext uri="{FF2B5EF4-FFF2-40B4-BE49-F238E27FC236}">
                <a16:creationId xmlns:a16="http://schemas.microsoft.com/office/drawing/2014/main" id="{3F2021AD-2047-3844-8739-2DE32803BE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21" name="Picture Placeholder 8">
            <a:extLst>
              <a:ext uri="{FF2B5EF4-FFF2-40B4-BE49-F238E27FC236}">
                <a16:creationId xmlns:a16="http://schemas.microsoft.com/office/drawing/2014/main" id="{761128CF-C985-9840-9087-77B9E787A071}"/>
              </a:ext>
            </a:extLst>
          </p:cNvPr>
          <p:cNvSpPr>
            <a:spLocks noGrp="1"/>
          </p:cNvSpPr>
          <p:nvPr>
            <p:ph type="pic" sz="quarter" idx="13"/>
          </p:nvPr>
        </p:nvSpPr>
        <p:spPr>
          <a:xfrm>
            <a:off x="5181598" y="1307087"/>
            <a:ext cx="6170614" cy="4041090"/>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pic>
        <p:nvPicPr>
          <p:cNvPr id="3" name="Picture 2" descr="A picture containing icon&#10;&#10;Description automatically generated">
            <a:extLst>
              <a:ext uri="{FF2B5EF4-FFF2-40B4-BE49-F238E27FC236}">
                <a16:creationId xmlns:a16="http://schemas.microsoft.com/office/drawing/2014/main" id="{5E06894C-86E6-E447-A8DE-FDE0068729FD}"/>
              </a:ext>
            </a:extLst>
          </p:cNvPr>
          <p:cNvPicPr>
            <a:picLocks noChangeAspect="1"/>
          </p:cNvPicPr>
          <p:nvPr userDrawn="1"/>
        </p:nvPicPr>
        <p:blipFill>
          <a:blip r:embed="rId4"/>
          <a:stretch>
            <a:fillRect/>
          </a:stretch>
        </p:blipFill>
        <p:spPr>
          <a:xfrm>
            <a:off x="4899619" y="1118449"/>
            <a:ext cx="2043441" cy="2097788"/>
          </a:xfrm>
          <a:prstGeom prst="rect">
            <a:avLst/>
          </a:prstGeom>
          <a:effectLst/>
        </p:spPr>
      </p:pic>
    </p:spTree>
    <p:extLst>
      <p:ext uri="{BB962C8B-B14F-4D97-AF65-F5344CB8AC3E}">
        <p14:creationId xmlns:p14="http://schemas.microsoft.com/office/powerpoint/2010/main" val="1387937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9EB75758-DFBE-1249-9D9F-215466ECADBE}"/>
              </a:ext>
            </a:extLst>
          </p:cNvPr>
          <p:cNvSpPr>
            <a:spLocks noGrp="1"/>
          </p:cNvSpPr>
          <p:nvPr>
            <p:ph type="body" orient="vert" idx="1"/>
          </p:nvPr>
        </p:nvSpPr>
        <p:spPr>
          <a:xfrm>
            <a:off x="9272205" y="1177761"/>
            <a:ext cx="2081595" cy="4705954"/>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itle 10">
            <a:extLst>
              <a:ext uri="{FF2B5EF4-FFF2-40B4-BE49-F238E27FC236}">
                <a16:creationId xmlns:a16="http://schemas.microsoft.com/office/drawing/2014/main" id="{C510F334-BFD2-A449-8544-53F0F877CFA1}"/>
              </a:ext>
            </a:extLst>
          </p:cNvPr>
          <p:cNvSpPr>
            <a:spLocks noGrp="1"/>
          </p:cNvSpPr>
          <p:nvPr>
            <p:ph type="title" hasCustomPrompt="1"/>
          </p:nvPr>
        </p:nvSpPr>
        <p:spPr>
          <a:xfrm>
            <a:off x="838200" y="365126"/>
            <a:ext cx="10515600" cy="609160"/>
          </a:xfrm>
        </p:spPr>
        <p:txBody>
          <a:bodyPr/>
          <a:lstStyle>
            <a:lvl1pPr>
              <a:defRPr>
                <a:solidFill>
                  <a:srgbClr val="0968B1"/>
                </a:solidFill>
              </a:defRPr>
            </a:lvl1pPr>
          </a:lstStyle>
          <a:p>
            <a:r>
              <a:rPr lang="en-US"/>
              <a:t>CLICK TO EDIT TITLE</a:t>
            </a:r>
            <a:endParaRPr lang="en-VN"/>
          </a:p>
        </p:txBody>
      </p:sp>
      <p:pic>
        <p:nvPicPr>
          <p:cNvPr id="9" name="Picture 8" descr="Shape, circle&#10;&#10;Description automatically generated">
            <a:extLst>
              <a:ext uri="{FF2B5EF4-FFF2-40B4-BE49-F238E27FC236}">
                <a16:creationId xmlns:a16="http://schemas.microsoft.com/office/drawing/2014/main" id="{868B514B-C316-974F-B572-EAB8E87E61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A489F0F9-DF42-2D4D-928D-490640AA2117}"/>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D65B10F8-F63F-BE4C-9C0F-EF3721B56D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93884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solidFill>
          <a:schemeClr val="bg1"/>
        </a:solidFill>
        <a:effectLst/>
      </p:bgPr>
    </p:bg>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FF63E647-6F01-6A47-A551-CFC44B30D4DB}"/>
              </a:ext>
            </a:extLst>
          </p:cNvPr>
          <p:cNvSpPr>
            <a:spLocks noGrp="1"/>
          </p:cNvSpPr>
          <p:nvPr>
            <p:ph type="body" orient="vert" idx="1"/>
          </p:nvPr>
        </p:nvSpPr>
        <p:spPr>
          <a:xfrm>
            <a:off x="7797338" y="365125"/>
            <a:ext cx="1749197" cy="5518589"/>
          </a:xfrm>
        </p:spPr>
        <p:txBody>
          <a:bodyPr vert="eaVert">
            <a:sp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itle 9">
            <a:extLst>
              <a:ext uri="{FF2B5EF4-FFF2-40B4-BE49-F238E27FC236}">
                <a16:creationId xmlns:a16="http://schemas.microsoft.com/office/drawing/2014/main" id="{5D5B1E73-E807-BC4C-B860-3DD6D19481CE}"/>
              </a:ext>
            </a:extLst>
          </p:cNvPr>
          <p:cNvSpPr>
            <a:spLocks noGrp="1"/>
          </p:cNvSpPr>
          <p:nvPr>
            <p:ph type="title" hasCustomPrompt="1"/>
          </p:nvPr>
        </p:nvSpPr>
        <p:spPr>
          <a:xfrm rot="5400000">
            <a:off x="7931723" y="2425482"/>
            <a:ext cx="5518590" cy="1325563"/>
          </a:xfrm>
        </p:spPr>
        <p:txBody>
          <a:bodyPr/>
          <a:lstStyle>
            <a:lvl1pPr>
              <a:defRPr>
                <a:solidFill>
                  <a:srgbClr val="0968B1"/>
                </a:solidFill>
              </a:defRPr>
            </a:lvl1pPr>
          </a:lstStyle>
          <a:p>
            <a:r>
              <a:rPr lang="en-US"/>
              <a:t>CLICK TO EDIT TITLE</a:t>
            </a:r>
            <a:endParaRPr lang="en-VN"/>
          </a:p>
        </p:txBody>
      </p:sp>
      <p:pic>
        <p:nvPicPr>
          <p:cNvPr id="6" name="Picture 5" descr="Shape, circle&#10;&#10;Description automatically generated">
            <a:extLst>
              <a:ext uri="{FF2B5EF4-FFF2-40B4-BE49-F238E27FC236}">
                <a16:creationId xmlns:a16="http://schemas.microsoft.com/office/drawing/2014/main" id="{5D06A463-571C-EF4E-874F-97FCF7AE1D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2" name="Slide Number Placeholder 5">
            <a:extLst>
              <a:ext uri="{FF2B5EF4-FFF2-40B4-BE49-F238E27FC236}">
                <a16:creationId xmlns:a16="http://schemas.microsoft.com/office/drawing/2014/main" id="{91A43765-50B9-F346-81EF-078E9F78BBB9}"/>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3" name="Picture 12" descr="Logo&#10;&#10;Description automatically generated">
            <a:extLst>
              <a:ext uri="{FF2B5EF4-FFF2-40B4-BE49-F238E27FC236}">
                <a16:creationId xmlns:a16="http://schemas.microsoft.com/office/drawing/2014/main" id="{6723D5A0-FED1-9E42-A985-FAFDA41B8FC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21262592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text, dishware, tableware, plate&#10;&#10;Description automatically generated">
            <a:extLst>
              <a:ext uri="{FF2B5EF4-FFF2-40B4-BE49-F238E27FC236}">
                <a16:creationId xmlns:a16="http://schemas.microsoft.com/office/drawing/2014/main" id="{718398DE-CAD1-8040-8D1F-0D1A848C4B8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1925" y="5532909"/>
            <a:ext cx="1899362" cy="842643"/>
          </a:xfrm>
          <a:prstGeom prst="rect">
            <a:avLst/>
          </a:prstGeom>
        </p:spPr>
      </p:pic>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4"/>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5"/>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6"/>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sp>
        <p:nvSpPr>
          <p:cNvPr id="3" name="Text Placeholder 2">
            <a:extLst>
              <a:ext uri="{FF2B5EF4-FFF2-40B4-BE49-F238E27FC236}">
                <a16:creationId xmlns:a16="http://schemas.microsoft.com/office/drawing/2014/main" id="{2524D28C-32F4-4C42-84A8-4AD961ABDDA2}"/>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1" name="Text Placeholder 2">
            <a:extLst>
              <a:ext uri="{FF2B5EF4-FFF2-40B4-BE49-F238E27FC236}">
                <a16:creationId xmlns:a16="http://schemas.microsoft.com/office/drawing/2014/main" id="{9C90204A-DB0E-8E40-92B3-63E567E9936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966642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24353266-9B7C-C948-AADD-E6E191C202EC}"/>
              </a:ext>
            </a:extLst>
          </p:cNvPr>
          <p:cNvPicPr>
            <a:picLocks noChangeAspect="1"/>
          </p:cNvPicPr>
          <p:nvPr userDrawn="1"/>
        </p:nvPicPr>
        <p:blipFill>
          <a:blip r:embed="rId6"/>
          <a:srcRect/>
          <a:stretch/>
        </p:blipFill>
        <p:spPr>
          <a:xfrm>
            <a:off x="679655" y="5382569"/>
            <a:ext cx="2283920" cy="1143324"/>
          </a:xfrm>
          <a:prstGeom prst="rect">
            <a:avLst/>
          </a:prstGeom>
        </p:spPr>
      </p:pic>
      <p:sp>
        <p:nvSpPr>
          <p:cNvPr id="12" name="Text Placeholder 2">
            <a:extLst>
              <a:ext uri="{FF2B5EF4-FFF2-40B4-BE49-F238E27FC236}">
                <a16:creationId xmlns:a16="http://schemas.microsoft.com/office/drawing/2014/main" id="{84E52019-5CF9-7540-86E2-4BC41E4095E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A0156634-B4A6-7044-83CB-DCA55429B798}"/>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27227383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3702F6F2-E604-524F-A8A7-B46298A844A9}"/>
              </a:ext>
            </a:extLst>
          </p:cNvPr>
          <p:cNvPicPr>
            <a:picLocks noChangeAspect="1"/>
          </p:cNvPicPr>
          <p:nvPr userDrawn="1"/>
        </p:nvPicPr>
        <p:blipFill>
          <a:blip r:embed="rId6"/>
          <a:srcRect/>
          <a:stretch/>
        </p:blipFill>
        <p:spPr>
          <a:xfrm>
            <a:off x="664202" y="5382569"/>
            <a:ext cx="2291676" cy="1143324"/>
          </a:xfrm>
          <a:prstGeom prst="rect">
            <a:avLst/>
          </a:prstGeom>
        </p:spPr>
      </p:pic>
      <p:sp>
        <p:nvSpPr>
          <p:cNvPr id="12" name="Text Placeholder 2">
            <a:extLst>
              <a:ext uri="{FF2B5EF4-FFF2-40B4-BE49-F238E27FC236}">
                <a16:creationId xmlns:a16="http://schemas.microsoft.com/office/drawing/2014/main" id="{EE0AA592-263A-6543-A2FA-DB0B39C35E3E}"/>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04A27AE-4738-7441-80DE-31F894CCC346}"/>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426997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E2264819-B8F5-3A47-B582-6CF270D0399D}"/>
              </a:ext>
            </a:extLst>
          </p:cNvPr>
          <p:cNvPicPr>
            <a:picLocks noChangeAspect="1"/>
          </p:cNvPicPr>
          <p:nvPr userDrawn="1"/>
        </p:nvPicPr>
        <p:blipFill>
          <a:blip r:embed="rId6"/>
          <a:srcRect/>
          <a:stretch/>
        </p:blipFill>
        <p:spPr>
          <a:xfrm>
            <a:off x="620545" y="5317078"/>
            <a:ext cx="2322122" cy="1180520"/>
          </a:xfrm>
          <a:prstGeom prst="rect">
            <a:avLst/>
          </a:prstGeom>
        </p:spPr>
      </p:pic>
      <p:sp>
        <p:nvSpPr>
          <p:cNvPr id="12" name="Text Placeholder 2">
            <a:extLst>
              <a:ext uri="{FF2B5EF4-FFF2-40B4-BE49-F238E27FC236}">
                <a16:creationId xmlns:a16="http://schemas.microsoft.com/office/drawing/2014/main" id="{59EE23AA-A491-5346-AFA3-D256BEC9AB4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B15DDE8E-DB44-9144-8346-85D27C628E1D}"/>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245263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9" name="Picture 8">
            <a:extLst>
              <a:ext uri="{FF2B5EF4-FFF2-40B4-BE49-F238E27FC236}">
                <a16:creationId xmlns:a16="http://schemas.microsoft.com/office/drawing/2014/main" id="{AB0F496D-1AC1-A740-A19D-5BE2D1810111}"/>
              </a:ext>
            </a:extLst>
          </p:cNvPr>
          <p:cNvPicPr>
            <a:picLocks noChangeAspect="1"/>
          </p:cNvPicPr>
          <p:nvPr userDrawn="1"/>
        </p:nvPicPr>
        <p:blipFill>
          <a:blip r:embed="rId3"/>
          <a:srcRect/>
          <a:stretch/>
        </p:blipFill>
        <p:spPr>
          <a:xfrm>
            <a:off x="679655" y="5382569"/>
            <a:ext cx="2283920" cy="1143324"/>
          </a:xfrm>
          <a:prstGeom prst="rect">
            <a:avLst/>
          </a:prstGeom>
        </p:spPr>
      </p:pic>
      <p:sp>
        <p:nvSpPr>
          <p:cNvPr id="10" name="Title 1">
            <a:extLst>
              <a:ext uri="{FF2B5EF4-FFF2-40B4-BE49-F238E27FC236}">
                <a16:creationId xmlns:a16="http://schemas.microsoft.com/office/drawing/2014/main" id="{7E9CE9F6-B5D2-8D4B-9BC7-192528E93E2A}"/>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14772620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A21CB3CB-769D-E440-BC4A-776946D85802}"/>
              </a:ext>
            </a:extLst>
          </p:cNvPr>
          <p:cNvPicPr>
            <a:picLocks noChangeAspect="1"/>
          </p:cNvPicPr>
          <p:nvPr userDrawn="1"/>
        </p:nvPicPr>
        <p:blipFill>
          <a:blip r:embed="rId3"/>
          <a:stretch>
            <a:fillRect/>
          </a:stretch>
        </p:blipFill>
        <p:spPr>
          <a:xfrm>
            <a:off x="9116375" y="5805409"/>
            <a:ext cx="246971" cy="246971"/>
          </a:xfrm>
          <a:prstGeom prst="rect">
            <a:avLst/>
          </a:prstGeom>
        </p:spPr>
      </p:pic>
      <p:pic>
        <p:nvPicPr>
          <p:cNvPr id="6" name="Picture 5" descr="A picture containing text, clipart&#10;&#10;Description automatically generated">
            <a:extLst>
              <a:ext uri="{FF2B5EF4-FFF2-40B4-BE49-F238E27FC236}">
                <a16:creationId xmlns:a16="http://schemas.microsoft.com/office/drawing/2014/main" id="{149B280F-785B-CD45-85AD-5AE638202CF1}"/>
              </a:ext>
            </a:extLst>
          </p:cNvPr>
          <p:cNvPicPr>
            <a:picLocks noChangeAspect="1"/>
          </p:cNvPicPr>
          <p:nvPr userDrawn="1"/>
        </p:nvPicPr>
        <p:blipFill>
          <a:blip r:embed="rId4"/>
          <a:stretch>
            <a:fillRect/>
          </a:stretch>
        </p:blipFill>
        <p:spPr>
          <a:xfrm>
            <a:off x="6598714" y="5800533"/>
            <a:ext cx="258197" cy="258197"/>
          </a:xfrm>
          <a:prstGeom prst="rect">
            <a:avLst/>
          </a:prstGeom>
        </p:spPr>
      </p:pic>
      <p:pic>
        <p:nvPicPr>
          <p:cNvPr id="7" name="Picture 6" descr="Icon&#10;&#10;Description automatically generated">
            <a:extLst>
              <a:ext uri="{FF2B5EF4-FFF2-40B4-BE49-F238E27FC236}">
                <a16:creationId xmlns:a16="http://schemas.microsoft.com/office/drawing/2014/main" id="{3C235EF4-F456-E644-BFD6-11EEBEDACBBB}"/>
              </a:ext>
            </a:extLst>
          </p:cNvPr>
          <p:cNvPicPr>
            <a:picLocks noChangeAspect="1"/>
          </p:cNvPicPr>
          <p:nvPr userDrawn="1"/>
        </p:nvPicPr>
        <p:blipFill>
          <a:blip r:embed="rId5"/>
          <a:stretch>
            <a:fillRect/>
          </a:stretch>
        </p:blipFill>
        <p:spPr>
          <a:xfrm>
            <a:off x="4220753" y="5834665"/>
            <a:ext cx="269423" cy="179615"/>
          </a:xfrm>
          <a:prstGeom prst="rect">
            <a:avLst/>
          </a:prstGeom>
        </p:spPr>
      </p:pic>
      <p:sp>
        <p:nvSpPr>
          <p:cNvPr id="10" name="TextBox 9">
            <a:extLst>
              <a:ext uri="{FF2B5EF4-FFF2-40B4-BE49-F238E27FC236}">
                <a16:creationId xmlns:a16="http://schemas.microsoft.com/office/drawing/2014/main" id="{0A6B0260-E217-FE4A-AD24-C8E0FB066665}"/>
              </a:ext>
            </a:extLst>
          </p:cNvPr>
          <p:cNvSpPr txBox="1"/>
          <p:nvPr userDrawn="1"/>
        </p:nvSpPr>
        <p:spPr>
          <a:xfrm>
            <a:off x="9442792" y="5770583"/>
            <a:ext cx="1467838" cy="307777"/>
          </a:xfrm>
          <a:prstGeom prst="rect">
            <a:avLst/>
          </a:prstGeom>
          <a:noFill/>
        </p:spPr>
        <p:txBody>
          <a:bodyPr wrap="none" rtlCol="0">
            <a:spAutoFit/>
          </a:bodyPr>
          <a:lstStyle/>
          <a:p>
            <a:pPr algn="l"/>
            <a:r>
              <a:rPr lang="en-GB" sz="1400" err="1">
                <a:solidFill>
                  <a:schemeClr val="bg1"/>
                </a:solidFill>
                <a:latin typeface="GOTHAM-BOOK" panose="02000504050000020004" pitchFamily="2" charset="0"/>
              </a:rPr>
              <a:t>fls-group.com</a:t>
            </a:r>
            <a:endParaRPr lang="en-GB" sz="1400">
              <a:solidFill>
                <a:schemeClr val="bg1"/>
              </a:solidFill>
              <a:latin typeface="GOTHAM-BOOK" panose="02000504050000020004" pitchFamily="2" charset="0"/>
            </a:endParaRPr>
          </a:p>
        </p:txBody>
      </p:sp>
      <p:pic>
        <p:nvPicPr>
          <p:cNvPr id="11" name="Picture 10">
            <a:extLst>
              <a:ext uri="{FF2B5EF4-FFF2-40B4-BE49-F238E27FC236}">
                <a16:creationId xmlns:a16="http://schemas.microsoft.com/office/drawing/2014/main" id="{6143888D-9813-F94A-A978-D60F591D9DD2}"/>
              </a:ext>
            </a:extLst>
          </p:cNvPr>
          <p:cNvPicPr>
            <a:picLocks noChangeAspect="1"/>
          </p:cNvPicPr>
          <p:nvPr userDrawn="1"/>
        </p:nvPicPr>
        <p:blipFill>
          <a:blip r:embed="rId6"/>
          <a:srcRect/>
          <a:stretch/>
        </p:blipFill>
        <p:spPr>
          <a:xfrm>
            <a:off x="660203" y="5382569"/>
            <a:ext cx="2345974" cy="1143324"/>
          </a:xfrm>
          <a:prstGeom prst="rect">
            <a:avLst/>
          </a:prstGeom>
        </p:spPr>
      </p:pic>
      <p:sp>
        <p:nvSpPr>
          <p:cNvPr id="12" name="Text Placeholder 2">
            <a:extLst>
              <a:ext uri="{FF2B5EF4-FFF2-40B4-BE49-F238E27FC236}">
                <a16:creationId xmlns:a16="http://schemas.microsoft.com/office/drawing/2014/main" id="{D25E8CC0-AC41-3942-A903-DFA284483B0B}"/>
              </a:ext>
            </a:extLst>
          </p:cNvPr>
          <p:cNvSpPr>
            <a:spLocks noGrp="1"/>
          </p:cNvSpPr>
          <p:nvPr>
            <p:ph type="body" sz="quarter" idx="10"/>
          </p:nvPr>
        </p:nvSpPr>
        <p:spPr>
          <a:xfrm>
            <a:off x="4637657" y="5800533"/>
            <a:ext cx="1724946"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
        <p:nvSpPr>
          <p:cNvPr id="13" name="Text Placeholder 2">
            <a:extLst>
              <a:ext uri="{FF2B5EF4-FFF2-40B4-BE49-F238E27FC236}">
                <a16:creationId xmlns:a16="http://schemas.microsoft.com/office/drawing/2014/main" id="{2D5FAE48-EB5C-914E-9E73-98B6FED5D544}"/>
              </a:ext>
            </a:extLst>
          </p:cNvPr>
          <p:cNvSpPr>
            <a:spLocks noGrp="1"/>
          </p:cNvSpPr>
          <p:nvPr>
            <p:ph type="body" sz="quarter" idx="11"/>
          </p:nvPr>
        </p:nvSpPr>
        <p:spPr>
          <a:xfrm>
            <a:off x="6989366" y="5800533"/>
            <a:ext cx="1826663" cy="268095"/>
          </a:xfrm>
        </p:spPr>
        <p:txBody>
          <a:bodyPr>
            <a:noAutofit/>
          </a:bodyPr>
          <a:lstStyle>
            <a:lvl1pPr marL="0" indent="0">
              <a:buNone/>
              <a:defRPr sz="1400"/>
            </a:lvl1pPr>
            <a:lvl2pPr>
              <a:defRPr sz="1800"/>
            </a:lvl2pPr>
            <a:lvl3pPr>
              <a:defRPr sz="1600"/>
            </a:lvl3pPr>
            <a:lvl4pPr>
              <a:defRPr sz="1400"/>
            </a:lvl4pPr>
            <a:lvl5pPr>
              <a:defRPr sz="1400"/>
            </a:lvl5pPr>
          </a:lstStyle>
          <a:p>
            <a:pPr lvl="0"/>
            <a:endParaRPr lang="en-VN"/>
          </a:p>
        </p:txBody>
      </p:sp>
    </p:spTree>
    <p:extLst>
      <p:ext uri="{BB962C8B-B14F-4D97-AF65-F5344CB8AC3E}">
        <p14:creationId xmlns:p14="http://schemas.microsoft.com/office/powerpoint/2010/main" val="13827109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6_Custom Layout">
    <p:bg>
      <p:bgPr>
        <a:solidFill>
          <a:srgbClr val="0E172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4A6F618-25E7-F84C-8F27-6DDB76244471}"/>
              </a:ext>
            </a:extLst>
          </p:cNvPr>
          <p:cNvSpPr>
            <a:spLocks noGrp="1"/>
          </p:cNvSpPr>
          <p:nvPr>
            <p:ph type="sldNum" sz="quarter" idx="12"/>
          </p:nvPr>
        </p:nvSpPr>
        <p:spPr>
          <a:xfrm>
            <a:off x="11033234" y="6263126"/>
            <a:ext cx="549166" cy="365125"/>
          </a:xfrm>
        </p:spPr>
        <p:txBody>
          <a:bodyPr/>
          <a:lstStyle>
            <a:lvl1pPr>
              <a:defRPr sz="1100" b="1">
                <a:solidFill>
                  <a:schemeClr val="bg1"/>
                </a:solidFill>
              </a:defRPr>
            </a:lvl1pPr>
          </a:lstStyle>
          <a:p>
            <a:fld id="{D59C6C06-AE23-5E4F-9A17-3EC4411F23ED}" type="slidenum">
              <a:rPr lang="en-GB" smtClean="0"/>
              <a:pPr/>
              <a:t>‹#›</a:t>
            </a:fld>
            <a:endParaRPr lang="en-GB"/>
          </a:p>
        </p:txBody>
      </p:sp>
      <p:sp>
        <p:nvSpPr>
          <p:cNvPr id="8" name="Vertical Text Placeholder 2">
            <a:extLst>
              <a:ext uri="{FF2B5EF4-FFF2-40B4-BE49-F238E27FC236}">
                <a16:creationId xmlns:a16="http://schemas.microsoft.com/office/drawing/2014/main" id="{15FF75EF-FCD7-9346-9407-B581F73E5830}"/>
              </a:ext>
            </a:extLst>
          </p:cNvPr>
          <p:cNvSpPr>
            <a:spLocks noGrp="1"/>
          </p:cNvSpPr>
          <p:nvPr>
            <p:ph type="body" orient="vert" idx="1"/>
          </p:nvPr>
        </p:nvSpPr>
        <p:spPr>
          <a:xfrm rot="16200000">
            <a:off x="5541016" y="-1862591"/>
            <a:ext cx="627864" cy="9637891"/>
          </a:xfrm>
        </p:spPr>
        <p:txBody>
          <a:bodyPr vert="eaVert" wrap="square">
            <a:spAutoFit/>
          </a:bodyPr>
          <a:lstStyle>
            <a:lvl1pPr marL="0" indent="0">
              <a:buNone/>
              <a:defRPr sz="3200" b="1">
                <a:solidFill>
                  <a:schemeClr val="bg1"/>
                </a:solidFill>
                <a:latin typeface="GOTHAM-BOOK" panose="02000504050000020004" pitchFamily="2" charset="0"/>
              </a:defRPr>
            </a:lvl1pPr>
            <a:lvl2pPr>
              <a:defRPr sz="2800">
                <a:solidFill>
                  <a:schemeClr val="bg1"/>
                </a:solidFill>
                <a:latin typeface="Conthrax Sb" panose="020B0707020201080204" pitchFamily="34" charset="0"/>
              </a:defRPr>
            </a:lvl2pPr>
            <a:lvl3pPr>
              <a:defRPr sz="2400">
                <a:solidFill>
                  <a:schemeClr val="bg1"/>
                </a:solidFill>
                <a:latin typeface="Conthrax Sb" panose="020B0707020201080204" pitchFamily="34" charset="0"/>
              </a:defRPr>
            </a:lvl3pPr>
            <a:lvl4pPr>
              <a:defRPr sz="2000">
                <a:solidFill>
                  <a:schemeClr val="bg1"/>
                </a:solidFill>
                <a:latin typeface="Conthrax Sb" panose="020B0707020201080204" pitchFamily="34" charset="0"/>
              </a:defRPr>
            </a:lvl4pPr>
            <a:lvl5pPr>
              <a:defRPr sz="2000">
                <a:solidFill>
                  <a:schemeClr val="bg1"/>
                </a:solidFill>
                <a:latin typeface="Conthrax Sb" panose="020B0707020201080204" pitchFamily="34" charset="0"/>
              </a:defRPr>
            </a:lvl5pPr>
          </a:lstStyle>
          <a:p>
            <a:pPr lvl="0"/>
            <a:r>
              <a:rPr lang="en-US"/>
              <a:t>Click to edit Master text styles</a:t>
            </a:r>
          </a:p>
        </p:txBody>
      </p:sp>
      <p:pic>
        <p:nvPicPr>
          <p:cNvPr id="11" name="Picture 10" descr="Logo&#10;&#10;Description automatically generated">
            <a:extLst>
              <a:ext uri="{FF2B5EF4-FFF2-40B4-BE49-F238E27FC236}">
                <a16:creationId xmlns:a16="http://schemas.microsoft.com/office/drawing/2014/main" id="{510AB182-0021-2C74-7DCB-9065B3AD4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pic>
        <p:nvPicPr>
          <p:cNvPr id="12" name="Content Placeholder 2" descr="Shape, circle&#10;&#10;Description automatically generated">
            <a:extLst>
              <a:ext uri="{FF2B5EF4-FFF2-40B4-BE49-F238E27FC236}">
                <a16:creationId xmlns:a16="http://schemas.microsoft.com/office/drawing/2014/main" id="{40CB29AF-9610-3E74-C682-1AE25ABE6C1C}"/>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27865003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6562182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2842579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33730638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a:t>Click icon to add picture</a:t>
            </a:r>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1941990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Content Placeholder 2" descr="Shape, circle&#10;&#10;Description automatically generated">
            <a:extLst>
              <a:ext uri="{FF2B5EF4-FFF2-40B4-BE49-F238E27FC236}">
                <a16:creationId xmlns:a16="http://schemas.microsoft.com/office/drawing/2014/main" id="{90BE0BC0-946B-A570-42CA-D42D7C8EDD78}"/>
              </a:ext>
            </a:extLst>
          </p:cNvPr>
          <p:cNvPicPr>
            <a:picLocks noChangeAspect="1"/>
          </p:cNvPicPr>
          <p:nvPr userDrawn="1"/>
        </p:nvPicPr>
        <p:blipFill>
          <a:blip r:embed="rId3"/>
          <a:stretch>
            <a:fillRect/>
          </a:stretch>
        </p:blipFill>
        <p:spPr>
          <a:xfrm>
            <a:off x="0" y="0"/>
            <a:ext cx="1132485" cy="1133618"/>
          </a:xfrm>
          <a:prstGeom prst="rect">
            <a:avLst/>
          </a:prstGeom>
        </p:spPr>
      </p:pic>
    </p:spTree>
    <p:extLst>
      <p:ext uri="{BB962C8B-B14F-4D97-AF65-F5344CB8AC3E}">
        <p14:creationId xmlns:p14="http://schemas.microsoft.com/office/powerpoint/2010/main" val="492917574"/>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7F675-1DB7-98D0-F625-0346B0E66D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760A81-1F45-CD54-D17F-783A850FE2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7973D6-5B64-C3A9-9075-C1D95B17B8F9}"/>
              </a:ext>
            </a:extLst>
          </p:cNvPr>
          <p:cNvSpPr>
            <a:spLocks noGrp="1"/>
          </p:cNvSpPr>
          <p:nvPr>
            <p:ph type="dt" sz="half" idx="10"/>
          </p:nvPr>
        </p:nvSpPr>
        <p:spPr/>
        <p:txBody>
          <a:bodyPr/>
          <a:lstStyle/>
          <a:p>
            <a:fld id="{B8716AF7-B455-4D1E-A80D-2CE9980F335B}" type="datetimeFigureOut">
              <a:rPr lang="en-US" smtClean="0"/>
              <a:t>5/27/2026</a:t>
            </a:fld>
            <a:endParaRPr lang="en-US"/>
          </a:p>
        </p:txBody>
      </p:sp>
      <p:sp>
        <p:nvSpPr>
          <p:cNvPr id="5" name="Footer Placeholder 4">
            <a:extLst>
              <a:ext uri="{FF2B5EF4-FFF2-40B4-BE49-F238E27FC236}">
                <a16:creationId xmlns:a16="http://schemas.microsoft.com/office/drawing/2014/main" id="{37F228CF-7197-68CE-E2B7-26277FC663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7A5E69-D66D-AB58-1874-D5176CD4B18F}"/>
              </a:ext>
            </a:extLst>
          </p:cNvPr>
          <p:cNvSpPr>
            <a:spLocks noGrp="1"/>
          </p:cNvSpPr>
          <p:nvPr>
            <p:ph type="sldNum" sz="quarter" idx="12"/>
          </p:nvPr>
        </p:nvSpPr>
        <p:spPr/>
        <p:txBody>
          <a:bodyPr/>
          <a:lstStyle/>
          <a:p>
            <a:fld id="{123F3EE8-FDFE-46A7-908C-10524DA575DE}" type="slidenum">
              <a:rPr lang="en-US" smtClean="0"/>
              <a:t>‹#›</a:t>
            </a:fld>
            <a:endParaRPr lang="en-US"/>
          </a:p>
        </p:txBody>
      </p:sp>
    </p:spTree>
    <p:extLst>
      <p:ext uri="{BB962C8B-B14F-4D97-AF65-F5344CB8AC3E}">
        <p14:creationId xmlns:p14="http://schemas.microsoft.com/office/powerpoint/2010/main" val="34296359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Picture with Captio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FF88BD8-569A-1942-B91E-E010EB464F09}"/>
              </a:ext>
            </a:extLst>
          </p:cNvPr>
          <p:cNvSpPr>
            <a:spLocks noGrp="1"/>
          </p:cNvSpPr>
          <p:nvPr>
            <p:ph type="body" sz="half" idx="2"/>
          </p:nvPr>
        </p:nvSpPr>
        <p:spPr>
          <a:xfrm>
            <a:off x="609600" y="1690134"/>
            <a:ext cx="3932237" cy="313932"/>
          </a:xfrm>
        </p:spPr>
        <p:txBody>
          <a:bodyPr>
            <a:spAutoFit/>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Content Placeholder 11">
            <a:extLst>
              <a:ext uri="{FF2B5EF4-FFF2-40B4-BE49-F238E27FC236}">
                <a16:creationId xmlns:a16="http://schemas.microsoft.com/office/drawing/2014/main" id="{3059DDD3-7AAD-484C-9D10-DFAAA4B12FCD}"/>
              </a:ext>
            </a:extLst>
          </p:cNvPr>
          <p:cNvSpPr>
            <a:spLocks noGrp="1"/>
          </p:cNvSpPr>
          <p:nvPr>
            <p:ph sz="quarter" idx="18" hasCustomPrompt="1"/>
          </p:nvPr>
        </p:nvSpPr>
        <p:spPr>
          <a:xfrm>
            <a:off x="5411786" y="5890273"/>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8" name="Slide Number Placeholder 5">
            <a:extLst>
              <a:ext uri="{FF2B5EF4-FFF2-40B4-BE49-F238E27FC236}">
                <a16:creationId xmlns:a16="http://schemas.microsoft.com/office/drawing/2014/main" id="{BB281BE2-105A-FC45-BABA-0E6357800331}"/>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FEA5DA3C-575A-CF42-BD85-E3A94EE6EC19}" type="slidenum">
              <a:rPr lang="en-GB" smtClean="0"/>
              <a:pPr/>
              <a:t>‹#›</a:t>
            </a:fld>
            <a:endParaRPr lang="en-GB" dirty="0"/>
          </a:p>
        </p:txBody>
      </p:sp>
      <p:sp>
        <p:nvSpPr>
          <p:cNvPr id="26" name="Picture Placeholder 25">
            <a:extLst>
              <a:ext uri="{FF2B5EF4-FFF2-40B4-BE49-F238E27FC236}">
                <a16:creationId xmlns:a16="http://schemas.microsoft.com/office/drawing/2014/main" id="{64F80DAD-A2EC-C95A-67BE-C3490E92E4C2}"/>
              </a:ext>
            </a:extLst>
          </p:cNvPr>
          <p:cNvSpPr>
            <a:spLocks noGrp="1"/>
          </p:cNvSpPr>
          <p:nvPr>
            <p:ph type="pic" sz="quarter" idx="13"/>
          </p:nvPr>
        </p:nvSpPr>
        <p:spPr>
          <a:xfrm>
            <a:off x="5411786" y="1693265"/>
            <a:ext cx="6170614" cy="4041090"/>
          </a:xfrm>
          <a:custGeom>
            <a:avLst/>
            <a:gdLst>
              <a:gd name="connsiteX0" fmla="*/ 1470637 w 6170614"/>
              <a:gd name="connsiteY0" fmla="*/ 0 h 4041090"/>
              <a:gd name="connsiteX1" fmla="*/ 3709443 w 6170614"/>
              <a:gd name="connsiteY1" fmla="*/ 0 h 4041090"/>
              <a:gd name="connsiteX2" fmla="*/ 4303488 w 6170614"/>
              <a:gd name="connsiteY2" fmla="*/ 318 h 4041090"/>
              <a:gd name="connsiteX3" fmla="*/ 4303488 w 6170614"/>
              <a:gd name="connsiteY3" fmla="*/ 0 h 4041090"/>
              <a:gd name="connsiteX4" fmla="*/ 6170614 w 6170614"/>
              <a:gd name="connsiteY4" fmla="*/ 0 h 4041090"/>
              <a:gd name="connsiteX5" fmla="*/ 6170614 w 6170614"/>
              <a:gd name="connsiteY5" fmla="*/ 3119770 h 4041090"/>
              <a:gd name="connsiteX6" fmla="*/ 6170614 w 6170614"/>
              <a:gd name="connsiteY6" fmla="*/ 4041090 h 4041090"/>
              <a:gd name="connsiteX7" fmla="*/ 4303488 w 6170614"/>
              <a:gd name="connsiteY7" fmla="*/ 4041090 h 4041090"/>
              <a:gd name="connsiteX8" fmla="*/ 0 w 6170614"/>
              <a:gd name="connsiteY8" fmla="*/ 4041090 h 4041090"/>
              <a:gd name="connsiteX9" fmla="*/ 0 w 6170614"/>
              <a:gd name="connsiteY9" fmla="*/ 3966306 h 4041090"/>
              <a:gd name="connsiteX10" fmla="*/ 0 w 6170614"/>
              <a:gd name="connsiteY10" fmla="*/ 3119770 h 4041090"/>
              <a:gd name="connsiteX11" fmla="*/ 74 w 6170614"/>
              <a:gd name="connsiteY11" fmla="*/ 3119770 h 4041090"/>
              <a:gd name="connsiteX12" fmla="*/ 215 w 6170614"/>
              <a:gd name="connsiteY12" fmla="*/ 1509712 h 4041090"/>
              <a:gd name="connsiteX13" fmla="*/ 1351274 w 6170614"/>
              <a:gd name="connsiteY13" fmla="*/ 9949 h 4041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70614" h="4041090">
                <a:moveTo>
                  <a:pt x="1470637" y="0"/>
                </a:moveTo>
                <a:lnTo>
                  <a:pt x="3709443" y="0"/>
                </a:lnTo>
                <a:lnTo>
                  <a:pt x="4303488" y="318"/>
                </a:lnTo>
                <a:lnTo>
                  <a:pt x="4303488" y="0"/>
                </a:lnTo>
                <a:lnTo>
                  <a:pt x="6170614" y="0"/>
                </a:lnTo>
                <a:lnTo>
                  <a:pt x="6170614" y="3119770"/>
                </a:lnTo>
                <a:lnTo>
                  <a:pt x="6170614" y="4041090"/>
                </a:lnTo>
                <a:lnTo>
                  <a:pt x="4303488" y="4041090"/>
                </a:lnTo>
                <a:lnTo>
                  <a:pt x="0" y="4041090"/>
                </a:lnTo>
                <a:lnTo>
                  <a:pt x="0" y="3966306"/>
                </a:lnTo>
                <a:lnTo>
                  <a:pt x="0" y="3119770"/>
                </a:lnTo>
                <a:lnTo>
                  <a:pt x="74" y="3119770"/>
                </a:lnTo>
                <a:lnTo>
                  <a:pt x="215" y="1509712"/>
                </a:lnTo>
                <a:cubicBezTo>
                  <a:pt x="28913" y="623903"/>
                  <a:pt x="683050" y="95324"/>
                  <a:pt x="1351274" y="9949"/>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dirty="0"/>
              <a:t>Click icon to add picture</a:t>
            </a:r>
            <a:endParaRPr lang="en-GB" dirty="0"/>
          </a:p>
        </p:txBody>
      </p:sp>
      <p:pic>
        <p:nvPicPr>
          <p:cNvPr id="14" name="Picture 13" descr="Shape, circle&#10;&#10;Description automatically generated">
            <a:extLst>
              <a:ext uri="{FF2B5EF4-FFF2-40B4-BE49-F238E27FC236}">
                <a16:creationId xmlns:a16="http://schemas.microsoft.com/office/drawing/2014/main" id="{AA689A9D-B97D-E5CE-CA1F-CE5B6F2E85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27" name="Title 10">
            <a:extLst>
              <a:ext uri="{FF2B5EF4-FFF2-40B4-BE49-F238E27FC236}">
                <a16:creationId xmlns:a16="http://schemas.microsoft.com/office/drawing/2014/main" id="{8EFA1087-255D-56EE-4F1E-F7F40E519EB1}"/>
              </a:ext>
            </a:extLst>
          </p:cNvPr>
          <p:cNvSpPr>
            <a:spLocks noGrp="1"/>
          </p:cNvSpPr>
          <p:nvPr>
            <p:ph type="title" hasCustomPrompt="1"/>
          </p:nvPr>
        </p:nvSpPr>
        <p:spPr>
          <a:xfrm>
            <a:off x="609600" y="527941"/>
            <a:ext cx="10972800" cy="550527"/>
          </a:xfrm>
        </p:spPr>
        <p:txBody>
          <a:bodyPr/>
          <a:lstStyle>
            <a:lvl1pPr>
              <a:defRPr>
                <a:solidFill>
                  <a:srgbClr val="0968B1"/>
                </a:solidFill>
              </a:defRPr>
            </a:lvl1pPr>
          </a:lstStyle>
          <a:p>
            <a:r>
              <a:rPr lang="en-US"/>
              <a:t>CLICK TO EDIT TITLE</a:t>
            </a:r>
            <a:endParaRPr lang="en-VN"/>
          </a:p>
        </p:txBody>
      </p:sp>
      <p:sp>
        <p:nvSpPr>
          <p:cNvPr id="28" name="Subtitle 2">
            <a:extLst>
              <a:ext uri="{FF2B5EF4-FFF2-40B4-BE49-F238E27FC236}">
                <a16:creationId xmlns:a16="http://schemas.microsoft.com/office/drawing/2014/main" id="{DFE3BABB-279C-4C47-2EE7-AD12D9AA5B48}"/>
              </a:ext>
            </a:extLst>
          </p:cNvPr>
          <p:cNvSpPr>
            <a:spLocks noGrp="1"/>
          </p:cNvSpPr>
          <p:nvPr>
            <p:ph type="subTitle" idx="22"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0" name="Picture 9" descr="Logo&#10;&#10;Description automatically generated">
            <a:extLst>
              <a:ext uri="{FF2B5EF4-FFF2-40B4-BE49-F238E27FC236}">
                <a16:creationId xmlns:a16="http://schemas.microsoft.com/office/drawing/2014/main" id="{02C9D087-693E-321B-63BB-29791BF8E8A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2848435767"/>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6736"/>
            <a:ext cx="5633545" cy="1650708"/>
          </a:xfrm>
        </p:spPr>
        <p:txBody>
          <a:bodyPr wrap="square">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dirty="0"/>
              <a:t>01/12/2021</a:t>
            </a:r>
            <a:endParaRPr lang="en-GB" dirty="0"/>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dirty="0"/>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dirty="0"/>
          </a:p>
        </p:txBody>
      </p:sp>
      <p:sp>
        <p:nvSpPr>
          <p:cNvPr id="34" name="Picture Placeholder 33">
            <a:extLst>
              <a:ext uri="{FF2B5EF4-FFF2-40B4-BE49-F238E27FC236}">
                <a16:creationId xmlns:a16="http://schemas.microsoft.com/office/drawing/2014/main" id="{4E1A645B-7ACE-CCB8-1240-C63C3368A06B}"/>
              </a:ext>
            </a:extLst>
          </p:cNvPr>
          <p:cNvSpPr>
            <a:spLocks noGrp="1"/>
          </p:cNvSpPr>
          <p:nvPr>
            <p:ph type="pic" sz="quarter" idx="13"/>
          </p:nvPr>
        </p:nvSpPr>
        <p:spPr>
          <a:xfrm>
            <a:off x="7070724" y="1696736"/>
            <a:ext cx="4511676" cy="3965575"/>
          </a:xfrm>
          <a:custGeom>
            <a:avLst/>
            <a:gdLst>
              <a:gd name="connsiteX0" fmla="*/ 1461866 w 4511676"/>
              <a:gd name="connsiteY0" fmla="*/ 0 h 3965575"/>
              <a:gd name="connsiteX1" fmla="*/ 4511676 w 4511676"/>
              <a:gd name="connsiteY1" fmla="*/ 0 h 3965575"/>
              <a:gd name="connsiteX2" fmla="*/ 4511676 w 4511676"/>
              <a:gd name="connsiteY2" fmla="*/ 3965575 h 3965575"/>
              <a:gd name="connsiteX3" fmla="*/ 0 w 4511676"/>
              <a:gd name="connsiteY3" fmla="*/ 3965575 h 3965575"/>
              <a:gd name="connsiteX4" fmla="*/ 215 w 4511676"/>
              <a:gd name="connsiteY4" fmla="*/ 1508981 h 3965575"/>
              <a:gd name="connsiteX5" fmla="*/ 1351274 w 4511676"/>
              <a:gd name="connsiteY5" fmla="*/ 9218 h 3965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1676" h="3965575">
                <a:moveTo>
                  <a:pt x="1461866" y="0"/>
                </a:moveTo>
                <a:lnTo>
                  <a:pt x="4511676" y="0"/>
                </a:lnTo>
                <a:lnTo>
                  <a:pt x="4511676" y="3965575"/>
                </a:lnTo>
                <a:lnTo>
                  <a:pt x="0" y="3965575"/>
                </a:lnTo>
                <a:cubicBezTo>
                  <a:pt x="72" y="3146710"/>
                  <a:pt x="143" y="2327846"/>
                  <a:pt x="215" y="1508981"/>
                </a:cubicBezTo>
                <a:cubicBezTo>
                  <a:pt x="28913" y="623172"/>
                  <a:pt x="683050" y="94593"/>
                  <a:pt x="1351274" y="9218"/>
                </a:cubicBezTo>
                <a:close/>
              </a:path>
            </a:pathLst>
          </a:custGeom>
          <a:effectLst>
            <a:outerShdw blurRad="254000" dist="165100" dir="2700000" algn="tl" rotWithShape="0">
              <a:prstClr val="black">
                <a:alpha val="20000"/>
              </a:prstClr>
            </a:outerShdw>
          </a:effectLst>
        </p:spPr>
        <p:txBody>
          <a:bodyPr wrap="square">
            <a:noAutofit/>
          </a:bodyPr>
          <a:lstStyle>
            <a:lvl1pPr>
              <a:defRPr>
                <a:solidFill>
                  <a:srgbClr val="031530"/>
                </a:solidFill>
              </a:defRPr>
            </a:lvl1pPr>
          </a:lstStyle>
          <a:p>
            <a:r>
              <a:rPr lang="en-US" dirty="0"/>
              <a:t>Click icon to add picture</a:t>
            </a:r>
            <a:endParaRPr lang="en-GB" dirty="0"/>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7070724" y="58150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8" name="Picture 17" descr="Shape, circle&#10;&#10;Description automatically generated">
            <a:extLst>
              <a:ext uri="{FF2B5EF4-FFF2-40B4-BE49-F238E27FC236}">
                <a16:creationId xmlns:a16="http://schemas.microsoft.com/office/drawing/2014/main" id="{DB5BE8D0-B46B-3F68-64D0-5E168B04B3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7" name="Subtitle 2">
            <a:extLst>
              <a:ext uri="{FF2B5EF4-FFF2-40B4-BE49-F238E27FC236}">
                <a16:creationId xmlns:a16="http://schemas.microsoft.com/office/drawing/2014/main" id="{D1486804-EBCF-E104-D0C1-FD3EAEF29994}"/>
              </a:ext>
            </a:extLst>
          </p:cNvPr>
          <p:cNvSpPr>
            <a:spLocks noGrp="1"/>
          </p:cNvSpPr>
          <p:nvPr>
            <p:ph type="subTitle" idx="19"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12" name="Picture 11" descr="Logo&#10;&#10;Description automatically generated">
            <a:extLst>
              <a:ext uri="{FF2B5EF4-FFF2-40B4-BE49-F238E27FC236}">
                <a16:creationId xmlns:a16="http://schemas.microsoft.com/office/drawing/2014/main" id="{C760D07F-DEC2-506A-AD3F-FA5C367626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spTree>
    <p:extLst>
      <p:ext uri="{BB962C8B-B14F-4D97-AF65-F5344CB8AC3E}">
        <p14:creationId xmlns:p14="http://schemas.microsoft.com/office/powerpoint/2010/main" val="2357888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041BD0FD-AF22-DC4A-B9FA-48B667EEDEAE}"/>
              </a:ext>
            </a:extLst>
          </p:cNvPr>
          <p:cNvPicPr>
            <a:picLocks noChangeAspect="1"/>
          </p:cNvPicPr>
          <p:nvPr userDrawn="1"/>
        </p:nvPicPr>
        <p:blipFill>
          <a:blip r:embed="rId3"/>
          <a:srcRect/>
          <a:stretch/>
        </p:blipFill>
        <p:spPr>
          <a:xfrm>
            <a:off x="664202" y="5382569"/>
            <a:ext cx="2291676" cy="1143324"/>
          </a:xfrm>
          <a:prstGeom prst="rect">
            <a:avLst/>
          </a:prstGeom>
        </p:spPr>
      </p:pic>
    </p:spTree>
    <p:extLst>
      <p:ext uri="{BB962C8B-B14F-4D97-AF65-F5344CB8AC3E}">
        <p14:creationId xmlns:p14="http://schemas.microsoft.com/office/powerpoint/2010/main" val="3046114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609600" y="1690134"/>
            <a:ext cx="10972800" cy="1650708"/>
          </a:xfrm>
        </p:spPr>
        <p:txBody>
          <a:bodyPr wrap="square">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a:xfrm>
            <a:off x="609600" y="527941"/>
            <a:ext cx="10972800" cy="550527"/>
          </a:xfrm>
        </p:spPr>
        <p:txBody>
          <a:bodyPr/>
          <a:lstStyle>
            <a:lvl1pPr>
              <a:defRPr>
                <a:solidFill>
                  <a:srgbClr val="0968B1"/>
                </a:solidFill>
              </a:defRPr>
            </a:lvl1pPr>
          </a:lstStyle>
          <a:p>
            <a:r>
              <a:rPr lang="en-US"/>
              <a:t>CLICK TO EDIT TITLE</a:t>
            </a:r>
            <a:endParaRPr lang="en-VN"/>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1033234" y="6263126"/>
            <a:ext cx="549166" cy="365125"/>
          </a:xfrm>
        </p:spPr>
        <p:txBody>
          <a:bodyPr/>
          <a:lstStyle>
            <a:lvl1pPr>
              <a:defRPr sz="1100" b="1">
                <a:solidFill>
                  <a:schemeClr val="tx1">
                    <a:lumMod val="50000"/>
                    <a:lumOff val="50000"/>
                  </a:schemeClr>
                </a:solidFill>
              </a:defRPr>
            </a:lvl1pPr>
          </a:lstStyle>
          <a:p>
            <a:fld id="{D59C6C06-AE23-5E4F-9A17-3EC4411F23ED}" type="slidenum">
              <a:rPr lang="en-GB" smtClean="0"/>
              <a:pPr/>
              <a:t>‹#›</a:t>
            </a:fld>
            <a:endParaRPr lang="en-GB"/>
          </a:p>
        </p:txBody>
      </p:sp>
      <p:pic>
        <p:nvPicPr>
          <p:cNvPr id="15" name="Picture 14" descr="Logo&#10;&#10;Description automatically generated">
            <a:extLst>
              <a:ext uri="{FF2B5EF4-FFF2-40B4-BE49-F238E27FC236}">
                <a16:creationId xmlns:a16="http://schemas.microsoft.com/office/drawing/2014/main" id="{C27FE77A-773E-0CCD-B24A-20D9E2C0A3C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9657" y="6102788"/>
            <a:ext cx="685800" cy="685800"/>
          </a:xfrm>
          <a:prstGeom prst="rect">
            <a:avLst/>
          </a:prstGeom>
        </p:spPr>
      </p:pic>
      <p:pic>
        <p:nvPicPr>
          <p:cNvPr id="25" name="Picture 24" descr="Shape, circle&#10;&#10;Description automatically generated">
            <a:extLst>
              <a:ext uri="{FF2B5EF4-FFF2-40B4-BE49-F238E27FC236}">
                <a16:creationId xmlns:a16="http://schemas.microsoft.com/office/drawing/2014/main" id="{0ACC422F-7972-8A04-77AB-E6C74DB8A9B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058465" cy="1133618"/>
          </a:xfrm>
          <a:prstGeom prst="rect">
            <a:avLst/>
          </a:prstGeom>
        </p:spPr>
      </p:pic>
      <p:sp>
        <p:nvSpPr>
          <p:cNvPr id="30" name="Subtitle 2">
            <a:extLst>
              <a:ext uri="{FF2B5EF4-FFF2-40B4-BE49-F238E27FC236}">
                <a16:creationId xmlns:a16="http://schemas.microsoft.com/office/drawing/2014/main" id="{B917DC28-BDA2-094A-B8BB-962D0F617F39}"/>
              </a:ext>
            </a:extLst>
          </p:cNvPr>
          <p:cNvSpPr>
            <a:spLocks noGrp="1"/>
          </p:cNvSpPr>
          <p:nvPr>
            <p:ph type="subTitle" idx="13" hasCustomPrompt="1"/>
          </p:nvPr>
        </p:nvSpPr>
        <p:spPr>
          <a:xfrm>
            <a:off x="609600" y="1022037"/>
            <a:ext cx="10972800" cy="369332"/>
          </a:xfrm>
        </p:spPr>
        <p:txBody>
          <a:bodyPr anchor="t">
            <a:spAutoFit/>
          </a:bodyPr>
          <a:lstStyle>
            <a:lvl1pPr marL="0" indent="0" algn="l">
              <a:buNone/>
              <a:defRPr sz="2000" b="1" i="0">
                <a:solidFill>
                  <a:schemeClr val="accent2"/>
                </a:solidFill>
                <a:latin typeface="Gotham" pitchFamily="50" charset="0"/>
                <a:cs typeface="Gotham"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3" name="Date Placeholder 3">
            <a:extLst>
              <a:ext uri="{FF2B5EF4-FFF2-40B4-BE49-F238E27FC236}">
                <a16:creationId xmlns:a16="http://schemas.microsoft.com/office/drawing/2014/main" id="{76B92A6A-3B42-E3A1-F0D1-26BCB47C9BFE}"/>
              </a:ext>
            </a:extLst>
          </p:cNvPr>
          <p:cNvSpPr>
            <a:spLocks noGrp="1"/>
          </p:cNvSpPr>
          <p:nvPr>
            <p:ph type="dt" sz="half" idx="10"/>
          </p:nvPr>
        </p:nvSpPr>
        <p:spPr>
          <a:xfrm>
            <a:off x="914400" y="6263126"/>
            <a:ext cx="2743200" cy="365125"/>
          </a:xfrm>
        </p:spPr>
        <p:txBody>
          <a:bodyPr/>
          <a:lstStyle>
            <a:lvl1pPr>
              <a:defRPr>
                <a:solidFill>
                  <a:schemeClr val="tx1"/>
                </a:solidFill>
              </a:defRPr>
            </a:lvl1pPr>
          </a:lstStyle>
          <a:p>
            <a:r>
              <a:rPr lang="en-US"/>
              <a:t>01/12/2021</a:t>
            </a:r>
            <a:endParaRPr lang="en-GB"/>
          </a:p>
        </p:txBody>
      </p:sp>
      <p:sp>
        <p:nvSpPr>
          <p:cNvPr id="14" name="Footer Placeholder 4">
            <a:extLst>
              <a:ext uri="{FF2B5EF4-FFF2-40B4-BE49-F238E27FC236}">
                <a16:creationId xmlns:a16="http://schemas.microsoft.com/office/drawing/2014/main" id="{91D7D915-90F3-9B53-E0D2-9C7B55CB8878}"/>
              </a:ext>
            </a:extLst>
          </p:cNvPr>
          <p:cNvSpPr>
            <a:spLocks noGrp="1"/>
          </p:cNvSpPr>
          <p:nvPr>
            <p:ph type="ftr" sz="quarter" idx="11"/>
          </p:nvPr>
        </p:nvSpPr>
        <p:spPr>
          <a:xfrm>
            <a:off x="6010603" y="6263126"/>
            <a:ext cx="2669628" cy="365125"/>
          </a:xfrm>
        </p:spPr>
        <p:txBody>
          <a:bodyPr/>
          <a:lstStyle>
            <a:lvl1pPr algn="ctr">
              <a:defRPr>
                <a:solidFill>
                  <a:schemeClr val="tx1"/>
                </a:solidFill>
              </a:defRPr>
            </a:lvl1pPr>
          </a:lstStyle>
          <a:p>
            <a:endParaRPr lang="en-GB"/>
          </a:p>
        </p:txBody>
      </p:sp>
    </p:spTree>
    <p:extLst>
      <p:ext uri="{BB962C8B-B14F-4D97-AF65-F5344CB8AC3E}">
        <p14:creationId xmlns:p14="http://schemas.microsoft.com/office/powerpoint/2010/main" val="1086029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719A96-636A-5E48-B24C-0625A8EB49EB}"/>
              </a:ext>
            </a:extLst>
          </p:cNvPr>
          <p:cNvPicPr>
            <a:picLocks noChangeAspect="1"/>
          </p:cNvPicPr>
          <p:nvPr userDrawn="1"/>
        </p:nvPicPr>
        <p:blipFill>
          <a:blip r:embed="rId3"/>
          <a:srcRect/>
          <a:stretch/>
        </p:blipFill>
        <p:spPr>
          <a:xfrm>
            <a:off x="620545" y="5317078"/>
            <a:ext cx="2322122" cy="1180520"/>
          </a:xfrm>
          <a:prstGeom prst="rect">
            <a:avLst/>
          </a:prstGeom>
        </p:spPr>
      </p:pic>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spTree>
    <p:extLst>
      <p:ext uri="{BB962C8B-B14F-4D97-AF65-F5344CB8AC3E}">
        <p14:creationId xmlns:p14="http://schemas.microsoft.com/office/powerpoint/2010/main" val="2236627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0BFE1FA-D29B-6E40-AFA0-6F9E061E597C}"/>
              </a:ext>
            </a:extLst>
          </p:cNvPr>
          <p:cNvSpPr>
            <a:spLocks noGrp="1"/>
          </p:cNvSpPr>
          <p:nvPr>
            <p:ph type="ctrTitle" hasCustomPrompt="1"/>
          </p:nvPr>
        </p:nvSpPr>
        <p:spPr>
          <a:xfrm>
            <a:off x="831925" y="1615872"/>
            <a:ext cx="5264075" cy="1754326"/>
          </a:xfrm>
        </p:spPr>
        <p:txBody>
          <a:bodyPr wrap="square" anchor="b">
            <a:spAutoFit/>
          </a:bodyPr>
          <a:lstStyle>
            <a:lvl1pPr algn="l">
              <a:defRPr sz="4000">
                <a:solidFill>
                  <a:schemeClr val="bg1"/>
                </a:solidFill>
                <a:latin typeface="CONTHRAX HEAVY" panose="020B0907020201080204" pitchFamily="34" charset="0"/>
              </a:defRPr>
            </a:lvl1pPr>
          </a:lstStyle>
          <a:p>
            <a:r>
              <a:rPr lang="en-US"/>
              <a:t>CLICK TO EDIT MASTER TITLE STYLE</a:t>
            </a:r>
            <a:endParaRPr lang="en-GB"/>
          </a:p>
        </p:txBody>
      </p:sp>
      <p:sp>
        <p:nvSpPr>
          <p:cNvPr id="4" name="Subtitle 2">
            <a:extLst>
              <a:ext uri="{FF2B5EF4-FFF2-40B4-BE49-F238E27FC236}">
                <a16:creationId xmlns:a16="http://schemas.microsoft.com/office/drawing/2014/main" id="{641B987D-C373-694A-891D-379081EF46D7}"/>
              </a:ext>
            </a:extLst>
          </p:cNvPr>
          <p:cNvSpPr>
            <a:spLocks noGrp="1"/>
          </p:cNvSpPr>
          <p:nvPr>
            <p:ph type="subTitle" idx="1"/>
          </p:nvPr>
        </p:nvSpPr>
        <p:spPr>
          <a:xfrm>
            <a:off x="831925" y="3724729"/>
            <a:ext cx="5264075" cy="369332"/>
          </a:xfrm>
        </p:spPr>
        <p:txBody>
          <a:bodyPr wrap="square" anchor="t">
            <a:spAutoFit/>
          </a:bodyPr>
          <a:lstStyle>
            <a:lvl1pPr marL="0" indent="0" algn="l">
              <a:buNone/>
              <a:defRPr sz="2000" b="0" i="0">
                <a:solidFill>
                  <a:schemeClr val="bg1"/>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21239518-E82F-D54F-AD9A-A645C1EC4BED}"/>
              </a:ext>
            </a:extLst>
          </p:cNvPr>
          <p:cNvCxnSpPr>
            <a:cxnSpLocks/>
          </p:cNvCxnSpPr>
          <p:nvPr userDrawn="1"/>
        </p:nvCxnSpPr>
        <p:spPr>
          <a:xfrm>
            <a:off x="831925" y="3513074"/>
            <a:ext cx="5264075" cy="0"/>
          </a:xfrm>
          <a:prstGeom prst="line">
            <a:avLst/>
          </a:prstGeom>
          <a:ln w="22225">
            <a:solidFill>
              <a:schemeClr val="bg1"/>
            </a:solidFill>
          </a:ln>
        </p:spPr>
        <p:style>
          <a:lnRef idx="2">
            <a:schemeClr val="accent6"/>
          </a:lnRef>
          <a:fillRef idx="0">
            <a:schemeClr val="accent6"/>
          </a:fillRef>
          <a:effectRef idx="1">
            <a:schemeClr val="accent6"/>
          </a:effectRef>
          <a:fontRef idx="minor">
            <a:schemeClr val="tx1"/>
          </a:fontRef>
        </p:style>
      </p:cxnSp>
      <p:sp>
        <p:nvSpPr>
          <p:cNvPr id="8" name="Rectangle 7">
            <a:extLst>
              <a:ext uri="{FF2B5EF4-FFF2-40B4-BE49-F238E27FC236}">
                <a16:creationId xmlns:a16="http://schemas.microsoft.com/office/drawing/2014/main" id="{F48AFDAC-F377-C946-B76E-B8EFA672E96A}"/>
              </a:ext>
            </a:extLst>
          </p:cNvPr>
          <p:cNvSpPr/>
          <p:nvPr userDrawn="1"/>
        </p:nvSpPr>
        <p:spPr>
          <a:xfrm>
            <a:off x="821986" y="4513003"/>
            <a:ext cx="1513490" cy="29842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29">
            <a:extLst>
              <a:ext uri="{FF2B5EF4-FFF2-40B4-BE49-F238E27FC236}">
                <a16:creationId xmlns:a16="http://schemas.microsoft.com/office/drawing/2014/main" id="{9D0D107F-9BBA-E04E-B6C6-ABD5A8EA623E}"/>
              </a:ext>
            </a:extLst>
          </p:cNvPr>
          <p:cNvSpPr>
            <a:spLocks noGrp="1"/>
          </p:cNvSpPr>
          <p:nvPr>
            <p:ph type="body" sz="quarter" idx="13" hasCustomPrompt="1"/>
          </p:nvPr>
        </p:nvSpPr>
        <p:spPr>
          <a:xfrm>
            <a:off x="831925" y="4513004"/>
            <a:ext cx="1513490" cy="298423"/>
          </a:xfrm>
        </p:spPr>
        <p:txBody>
          <a:bodyPr anchor="ctr">
            <a:normAutofit/>
          </a:bodyPr>
          <a:lstStyle>
            <a:lvl1pPr marL="0" indent="0">
              <a:buNone/>
              <a:defRPr sz="1800">
                <a:solidFill>
                  <a:schemeClr val="bg1"/>
                </a:solidFill>
              </a:defRPr>
            </a:lvl1pPr>
          </a:lstStyle>
          <a:p>
            <a:pPr lvl="0"/>
            <a:r>
              <a:rPr lang="en-US"/>
              <a:t>Date</a:t>
            </a:r>
            <a:endParaRPr lang="en-GB"/>
          </a:p>
        </p:txBody>
      </p:sp>
      <p:pic>
        <p:nvPicPr>
          <p:cNvPr id="10" name="Picture 9">
            <a:extLst>
              <a:ext uri="{FF2B5EF4-FFF2-40B4-BE49-F238E27FC236}">
                <a16:creationId xmlns:a16="http://schemas.microsoft.com/office/drawing/2014/main" id="{EA46A373-6FA9-E246-84D6-440A18D9212F}"/>
              </a:ext>
            </a:extLst>
          </p:cNvPr>
          <p:cNvPicPr>
            <a:picLocks noChangeAspect="1"/>
          </p:cNvPicPr>
          <p:nvPr userDrawn="1"/>
        </p:nvPicPr>
        <p:blipFill>
          <a:blip r:embed="rId3"/>
          <a:srcRect/>
          <a:stretch/>
        </p:blipFill>
        <p:spPr>
          <a:xfrm>
            <a:off x="660203" y="5382569"/>
            <a:ext cx="2345974" cy="1143324"/>
          </a:xfrm>
          <a:prstGeom prst="rect">
            <a:avLst/>
          </a:prstGeom>
        </p:spPr>
      </p:pic>
    </p:spTree>
    <p:extLst>
      <p:ext uri="{BB962C8B-B14F-4D97-AF65-F5344CB8AC3E}">
        <p14:creationId xmlns:p14="http://schemas.microsoft.com/office/powerpoint/2010/main" val="1059914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864243" y="2948869"/>
            <a:ext cx="8630830" cy="480131"/>
          </a:xfrm>
        </p:spPr>
        <p:txBody>
          <a:bodyPr wrap="square" anchor="b">
            <a:spAutoFit/>
          </a:bodyPr>
          <a:lstStyle>
            <a:lvl1pPr algn="l">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864243" y="3783531"/>
            <a:ext cx="8630830" cy="313932"/>
          </a:xfrm>
        </p:spPr>
        <p:txBody>
          <a:bodyPr wrap="square" anchor="t">
            <a:spAutoFit/>
          </a:bodyPr>
          <a:lstStyle>
            <a:lvl1pPr marL="0" indent="0" algn="l">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864243"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015123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E9E9D03-51E4-0441-8F0E-996361252063}"/>
              </a:ext>
            </a:extLst>
          </p:cNvPr>
          <p:cNvSpPr>
            <a:spLocks noGrp="1"/>
          </p:cNvSpPr>
          <p:nvPr>
            <p:ph type="ctrTitle" hasCustomPrompt="1"/>
          </p:nvPr>
        </p:nvSpPr>
        <p:spPr>
          <a:xfrm>
            <a:off x="2982410" y="2948869"/>
            <a:ext cx="8630830" cy="480131"/>
          </a:xfrm>
        </p:spPr>
        <p:txBody>
          <a:bodyPr wrap="square" anchor="b">
            <a:spAutoFit/>
          </a:bodyPr>
          <a:lstStyle>
            <a:lvl1pPr algn="r">
              <a:defRPr sz="2800">
                <a:solidFill>
                  <a:schemeClr val="bg1"/>
                </a:solidFill>
                <a:latin typeface="CONTHRAX HEAVY" panose="020B0907020201080204" pitchFamily="34" charset="0"/>
              </a:defRPr>
            </a:lvl1pPr>
          </a:lstStyle>
          <a:p>
            <a:r>
              <a:rPr lang="en-US"/>
              <a:t>CHAPTER DIVIDER</a:t>
            </a:r>
            <a:endParaRPr lang="en-GB"/>
          </a:p>
        </p:txBody>
      </p:sp>
      <p:sp>
        <p:nvSpPr>
          <p:cNvPr id="4" name="Subtitle 2">
            <a:extLst>
              <a:ext uri="{FF2B5EF4-FFF2-40B4-BE49-F238E27FC236}">
                <a16:creationId xmlns:a16="http://schemas.microsoft.com/office/drawing/2014/main" id="{BC18B265-9B92-D848-ACCE-89900A062AB8}"/>
              </a:ext>
            </a:extLst>
          </p:cNvPr>
          <p:cNvSpPr>
            <a:spLocks noGrp="1"/>
          </p:cNvSpPr>
          <p:nvPr>
            <p:ph type="subTitle" idx="1"/>
          </p:nvPr>
        </p:nvSpPr>
        <p:spPr>
          <a:xfrm>
            <a:off x="2982410" y="3783531"/>
            <a:ext cx="8630830" cy="313932"/>
          </a:xfrm>
        </p:spPr>
        <p:txBody>
          <a:bodyPr wrap="square" anchor="t">
            <a:spAutoFit/>
          </a:bodyPr>
          <a:lstStyle>
            <a:lvl1pPr marL="0" indent="0" algn="r">
              <a:buNone/>
              <a:defRPr sz="1600" b="0" i="0">
                <a:solidFill>
                  <a:schemeClr val="accent2"/>
                </a:solidFill>
                <a:latin typeface="GOTHAM-MEDIUM" panose="0200050405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A535C82D-F63E-7F44-8023-805C363361C1}"/>
              </a:ext>
            </a:extLst>
          </p:cNvPr>
          <p:cNvCxnSpPr>
            <a:cxnSpLocks/>
          </p:cNvCxnSpPr>
          <p:nvPr userDrawn="1"/>
        </p:nvCxnSpPr>
        <p:spPr>
          <a:xfrm>
            <a:off x="2982410" y="3571876"/>
            <a:ext cx="8630830" cy="0"/>
          </a:xfrm>
          <a:prstGeom prst="line">
            <a:avLst/>
          </a:prstGeom>
          <a:ln w="22225">
            <a:solidFill>
              <a:srgbClr val="0968B1"/>
            </a:solidFill>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43298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10515600" cy="1650708"/>
          </a:xfrm>
        </p:spPr>
        <p:txBody>
          <a:bodyPr>
            <a:sp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sp>
        <p:nvSpPr>
          <p:cNvPr id="11" name="Title 10">
            <a:extLst>
              <a:ext uri="{FF2B5EF4-FFF2-40B4-BE49-F238E27FC236}">
                <a16:creationId xmlns:a16="http://schemas.microsoft.com/office/drawing/2014/main" id="{C18C0B4F-84D4-F34D-977E-B39713D39D22}"/>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sp>
        <p:nvSpPr>
          <p:cNvPr id="9" name="Date Placeholder 3">
            <a:extLst>
              <a:ext uri="{FF2B5EF4-FFF2-40B4-BE49-F238E27FC236}">
                <a16:creationId xmlns:a16="http://schemas.microsoft.com/office/drawing/2014/main" id="{DA5C9681-F1BD-ED4C-A26B-940294CBDA42}"/>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10" name="Footer Placeholder 4">
            <a:extLst>
              <a:ext uri="{FF2B5EF4-FFF2-40B4-BE49-F238E27FC236}">
                <a16:creationId xmlns:a16="http://schemas.microsoft.com/office/drawing/2014/main" id="{3EDFD5CA-C1A0-614C-BA18-36A49E5E030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12" name="Slide Number Placeholder 5">
            <a:extLst>
              <a:ext uri="{FF2B5EF4-FFF2-40B4-BE49-F238E27FC236}">
                <a16:creationId xmlns:a16="http://schemas.microsoft.com/office/drawing/2014/main" id="{F3305838-1B13-B24D-95DC-B530272861BD}"/>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14" name="Picture 13" descr="Logo&#10;&#10;Description automatically generated">
            <a:extLst>
              <a:ext uri="{FF2B5EF4-FFF2-40B4-BE49-F238E27FC236}">
                <a16:creationId xmlns:a16="http://schemas.microsoft.com/office/drawing/2014/main" id="{8F765C1E-0480-594A-8EF0-F0E3A6A2FC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Tree>
    <p:extLst>
      <p:ext uri="{BB962C8B-B14F-4D97-AF65-F5344CB8AC3E}">
        <p14:creationId xmlns:p14="http://schemas.microsoft.com/office/powerpoint/2010/main" val="662221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Picture">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03FA20-8E70-6142-9A06-D80F7B34A7C5}"/>
              </a:ext>
            </a:extLst>
          </p:cNvPr>
          <p:cNvSpPr>
            <a:spLocks noGrp="1"/>
          </p:cNvSpPr>
          <p:nvPr>
            <p:ph idx="1"/>
          </p:nvPr>
        </p:nvSpPr>
        <p:spPr>
          <a:xfrm>
            <a:off x="838200" y="1607836"/>
            <a:ext cx="5404945" cy="1650708"/>
          </a:xfrm>
        </p:spPr>
        <p:txBody>
          <a:bodyPr>
            <a:spAutoFit/>
          </a:bodyPr>
          <a:lstStyle>
            <a:lvl1pPr>
              <a:defRPr sz="2400">
                <a:solidFill>
                  <a:srgbClr val="031530"/>
                </a:solidFill>
              </a:defRPr>
            </a:lvl1pPr>
            <a:lvl2pPr>
              <a:defRPr sz="2000">
                <a:solidFill>
                  <a:srgbClr val="031530"/>
                </a:solidFill>
              </a:defRPr>
            </a:lvl2pPr>
            <a:lvl3pPr>
              <a:defRPr sz="1800">
                <a:solidFill>
                  <a:srgbClr val="031530"/>
                </a:solidFill>
              </a:defRPr>
            </a:lvl3pPr>
            <a:lvl4pPr>
              <a:defRPr sz="1600">
                <a:solidFill>
                  <a:srgbClr val="031530"/>
                </a:solidFill>
              </a:defRPr>
            </a:lvl4pPr>
            <a:lvl5pPr>
              <a:defRPr sz="1600">
                <a:solidFill>
                  <a:srgbClr val="03153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8270B6-0AFD-5E4A-BB1E-ECADAC8F3FC3}"/>
              </a:ext>
            </a:extLst>
          </p:cNvPr>
          <p:cNvSpPr>
            <a:spLocks noGrp="1"/>
          </p:cNvSpPr>
          <p:nvPr>
            <p:ph type="dt" sz="half" idx="10"/>
          </p:nvPr>
        </p:nvSpPr>
        <p:spPr>
          <a:xfrm>
            <a:off x="2169072" y="6263126"/>
            <a:ext cx="2743200" cy="365125"/>
          </a:xfrm>
        </p:spPr>
        <p:txBody>
          <a:bodyPr/>
          <a:lstStyle>
            <a:lvl1pPr>
              <a:defRPr>
                <a:solidFill>
                  <a:schemeClr val="tx1"/>
                </a:solidFill>
              </a:defRPr>
            </a:lvl1pPr>
          </a:lstStyle>
          <a:p>
            <a:r>
              <a:rPr lang="en-US"/>
              <a:t>01/12/2021</a:t>
            </a:r>
            <a:endParaRPr lang="en-GB"/>
          </a:p>
        </p:txBody>
      </p:sp>
      <p:sp>
        <p:nvSpPr>
          <p:cNvPr id="5" name="Footer Placeholder 4">
            <a:extLst>
              <a:ext uri="{FF2B5EF4-FFF2-40B4-BE49-F238E27FC236}">
                <a16:creationId xmlns:a16="http://schemas.microsoft.com/office/drawing/2014/main" id="{13B59BDA-ADEE-8B49-A3ED-3126C3412D9B}"/>
              </a:ext>
            </a:extLst>
          </p:cNvPr>
          <p:cNvSpPr>
            <a:spLocks noGrp="1"/>
          </p:cNvSpPr>
          <p:nvPr>
            <p:ph type="ftr" sz="quarter" idx="11"/>
          </p:nvPr>
        </p:nvSpPr>
        <p:spPr>
          <a:xfrm>
            <a:off x="6096000" y="6263126"/>
            <a:ext cx="2669628" cy="365125"/>
          </a:xfrm>
        </p:spPr>
        <p:txBody>
          <a:bodyPr/>
          <a:lstStyle>
            <a:lvl1pPr algn="r">
              <a:defRPr>
                <a:solidFill>
                  <a:schemeClr val="tx1"/>
                </a:solidFill>
              </a:defRPr>
            </a:lvl1pPr>
          </a:lstStyle>
          <a:p>
            <a:endParaRPr lang="en-GB"/>
          </a:p>
        </p:txBody>
      </p:sp>
      <p:sp>
        <p:nvSpPr>
          <p:cNvPr id="6" name="Slide Number Placeholder 5">
            <a:extLst>
              <a:ext uri="{FF2B5EF4-FFF2-40B4-BE49-F238E27FC236}">
                <a16:creationId xmlns:a16="http://schemas.microsoft.com/office/drawing/2014/main" id="{E80A54DC-9516-AD45-8F4E-1145A54CEBD2}"/>
              </a:ext>
            </a:extLst>
          </p:cNvPr>
          <p:cNvSpPr>
            <a:spLocks noGrp="1"/>
          </p:cNvSpPr>
          <p:nvPr>
            <p:ph type="sldNum" sz="quarter" idx="12"/>
          </p:nvPr>
        </p:nvSpPr>
        <p:spPr>
          <a:xfrm>
            <a:off x="10804634" y="6263126"/>
            <a:ext cx="549166" cy="365125"/>
          </a:xfrm>
        </p:spPr>
        <p:txBody>
          <a:bodyPr/>
          <a:lstStyle>
            <a:lvl1pPr>
              <a:defRPr b="1">
                <a:solidFill>
                  <a:schemeClr val="tx1"/>
                </a:solidFill>
              </a:defRPr>
            </a:lvl1pPr>
          </a:lstStyle>
          <a:p>
            <a:fld id="{D59C6C06-AE23-5E4F-9A17-3EC4411F23ED}" type="slidenum">
              <a:rPr lang="en-GB" smtClean="0"/>
              <a:pPr/>
              <a:t>‹#›</a:t>
            </a:fld>
            <a:endParaRPr lang="en-GB"/>
          </a:p>
        </p:txBody>
      </p:sp>
      <p:pic>
        <p:nvPicPr>
          <p:cNvPr id="8" name="Picture 7" descr="Shape, circle&#10;&#10;Description automatically generated">
            <a:extLst>
              <a:ext uri="{FF2B5EF4-FFF2-40B4-BE49-F238E27FC236}">
                <a16:creationId xmlns:a16="http://schemas.microsoft.com/office/drawing/2014/main" id="{4CE352D8-40B7-8044-AA9C-3FB81937AEE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25563" cy="1325563"/>
          </a:xfrm>
          <a:prstGeom prst="rect">
            <a:avLst/>
          </a:prstGeom>
        </p:spPr>
      </p:pic>
      <p:pic>
        <p:nvPicPr>
          <p:cNvPr id="13" name="Picture 12" descr="Logo&#10;&#10;Description automatically generated">
            <a:extLst>
              <a:ext uri="{FF2B5EF4-FFF2-40B4-BE49-F238E27FC236}">
                <a16:creationId xmlns:a16="http://schemas.microsoft.com/office/drawing/2014/main" id="{126D1E05-2A65-C243-A722-72F59B26B03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8200" y="5967607"/>
            <a:ext cx="858944" cy="858944"/>
          </a:xfrm>
          <a:prstGeom prst="rect">
            <a:avLst/>
          </a:prstGeom>
        </p:spPr>
      </p:pic>
      <p:sp>
        <p:nvSpPr>
          <p:cNvPr id="9" name="Picture Placeholder 8">
            <a:extLst>
              <a:ext uri="{FF2B5EF4-FFF2-40B4-BE49-F238E27FC236}">
                <a16:creationId xmlns:a16="http://schemas.microsoft.com/office/drawing/2014/main" id="{0CBA6063-1401-BA4C-BFE6-941BBDD3790D}"/>
              </a:ext>
            </a:extLst>
          </p:cNvPr>
          <p:cNvSpPr>
            <a:spLocks noGrp="1"/>
          </p:cNvSpPr>
          <p:nvPr>
            <p:ph type="pic" sz="quarter" idx="13"/>
          </p:nvPr>
        </p:nvSpPr>
        <p:spPr>
          <a:xfrm>
            <a:off x="6842125" y="1608138"/>
            <a:ext cx="4511676" cy="3965575"/>
          </a:xfrm>
          <a:prstGeom prst="rect">
            <a:avLst/>
          </a:prstGeom>
          <a:effectLst>
            <a:outerShdw blurRad="254000" dist="165100" dir="2700000" algn="tl" rotWithShape="0">
              <a:prstClr val="black">
                <a:alpha val="20000"/>
              </a:prstClr>
            </a:outerShdw>
          </a:effectLst>
        </p:spPr>
        <p:txBody>
          <a:bodyPr/>
          <a:lstStyle>
            <a:lvl1pPr>
              <a:defRPr>
                <a:solidFill>
                  <a:srgbClr val="031530"/>
                </a:solidFill>
              </a:defRPr>
            </a:lvl1pPr>
          </a:lstStyle>
          <a:p>
            <a:endParaRPr lang="en-GB"/>
          </a:p>
        </p:txBody>
      </p:sp>
      <p:sp>
        <p:nvSpPr>
          <p:cNvPr id="11" name="Content Placeholder 11">
            <a:extLst>
              <a:ext uri="{FF2B5EF4-FFF2-40B4-BE49-F238E27FC236}">
                <a16:creationId xmlns:a16="http://schemas.microsoft.com/office/drawing/2014/main" id="{D59C5584-7754-5C41-8C33-D5E911A161FE}"/>
              </a:ext>
            </a:extLst>
          </p:cNvPr>
          <p:cNvSpPr>
            <a:spLocks noGrp="1"/>
          </p:cNvSpPr>
          <p:nvPr>
            <p:ph sz="quarter" idx="18" hasCustomPrompt="1"/>
          </p:nvPr>
        </p:nvSpPr>
        <p:spPr>
          <a:xfrm>
            <a:off x="6842125" y="5726142"/>
            <a:ext cx="2743200" cy="263525"/>
          </a:xfrm>
        </p:spPr>
        <p:txBody>
          <a:bodyPr>
            <a:noAutofit/>
          </a:bodyPr>
          <a:lstStyle>
            <a:lvl1pPr marL="0" indent="0">
              <a:buNone/>
              <a:defRPr sz="1200">
                <a:solidFill>
                  <a:schemeClr val="tx1"/>
                </a:solidFill>
              </a:defRPr>
            </a:lvl1pPr>
          </a:lstStyle>
          <a:p>
            <a:pPr lvl="0"/>
            <a:r>
              <a:rPr lang="en-US"/>
              <a:t>Description</a:t>
            </a:r>
            <a:endParaRPr lang="en-GB"/>
          </a:p>
        </p:txBody>
      </p:sp>
      <p:sp>
        <p:nvSpPr>
          <p:cNvPr id="10" name="Title 9">
            <a:extLst>
              <a:ext uri="{FF2B5EF4-FFF2-40B4-BE49-F238E27FC236}">
                <a16:creationId xmlns:a16="http://schemas.microsoft.com/office/drawing/2014/main" id="{9C1FF81A-7CC1-7247-843D-7EB8BD5C5404}"/>
              </a:ext>
            </a:extLst>
          </p:cNvPr>
          <p:cNvSpPr>
            <a:spLocks noGrp="1"/>
          </p:cNvSpPr>
          <p:nvPr>
            <p:ph type="title" hasCustomPrompt="1"/>
          </p:nvPr>
        </p:nvSpPr>
        <p:spPr/>
        <p:txBody>
          <a:bodyPr/>
          <a:lstStyle>
            <a:lvl1pPr>
              <a:defRPr>
                <a:solidFill>
                  <a:srgbClr val="0968B1"/>
                </a:solidFill>
              </a:defRPr>
            </a:lvl1pPr>
          </a:lstStyle>
          <a:p>
            <a:r>
              <a:rPr lang="en-US"/>
              <a:t>CLICK TO EDIT TITLE</a:t>
            </a:r>
            <a:endParaRPr lang="en-VN"/>
          </a:p>
        </p:txBody>
      </p:sp>
      <p:pic>
        <p:nvPicPr>
          <p:cNvPr id="12" name="Picture 11" descr="A picture containing icon&#10;&#10;Description automatically generated">
            <a:extLst>
              <a:ext uri="{FF2B5EF4-FFF2-40B4-BE49-F238E27FC236}">
                <a16:creationId xmlns:a16="http://schemas.microsoft.com/office/drawing/2014/main" id="{DAB13792-D56F-5C45-8E04-E79FFD052625}"/>
              </a:ext>
            </a:extLst>
          </p:cNvPr>
          <p:cNvPicPr>
            <a:picLocks noChangeAspect="1"/>
          </p:cNvPicPr>
          <p:nvPr userDrawn="1"/>
        </p:nvPicPr>
        <p:blipFill>
          <a:blip r:embed="rId4"/>
          <a:stretch>
            <a:fillRect/>
          </a:stretch>
        </p:blipFill>
        <p:spPr>
          <a:xfrm>
            <a:off x="6623092" y="1455709"/>
            <a:ext cx="1590633" cy="1632937"/>
          </a:xfrm>
          <a:prstGeom prst="rect">
            <a:avLst/>
          </a:prstGeom>
          <a:effectLst/>
        </p:spPr>
      </p:pic>
      <p:pic>
        <p:nvPicPr>
          <p:cNvPr id="14" name="Content Placeholder 2" descr="Shape, circle&#10;&#10;Description automatically generated">
            <a:extLst>
              <a:ext uri="{FF2B5EF4-FFF2-40B4-BE49-F238E27FC236}">
                <a16:creationId xmlns:a16="http://schemas.microsoft.com/office/drawing/2014/main" id="{BAD38261-3539-3E47-8420-54E4B49F8432}"/>
              </a:ext>
            </a:extLst>
          </p:cNvPr>
          <p:cNvPicPr>
            <a:picLocks noChangeAspect="1"/>
          </p:cNvPicPr>
          <p:nvPr userDrawn="1"/>
        </p:nvPicPr>
        <p:blipFill>
          <a:blip r:embed="rId5"/>
          <a:stretch>
            <a:fillRect/>
          </a:stretch>
        </p:blipFill>
        <p:spPr>
          <a:xfrm>
            <a:off x="6842125" y="1589181"/>
            <a:ext cx="1649350" cy="1651000"/>
          </a:xfrm>
          <a:prstGeom prst="rect">
            <a:avLst/>
          </a:prstGeom>
        </p:spPr>
      </p:pic>
    </p:spTree>
    <p:extLst>
      <p:ext uri="{BB962C8B-B14F-4D97-AF65-F5344CB8AC3E}">
        <p14:creationId xmlns:p14="http://schemas.microsoft.com/office/powerpoint/2010/main" val="294684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E172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66F2CE-1BCB-7645-AD51-501C44A422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56EF55A-6C83-3A47-B573-374DB198E4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045679-0664-274E-9932-959833CF4A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r>
              <a:rPr lang="en-US"/>
              <a:t>01/12/2021</a:t>
            </a:r>
            <a:endParaRPr lang="en-GB"/>
          </a:p>
        </p:txBody>
      </p:sp>
      <p:sp>
        <p:nvSpPr>
          <p:cNvPr id="5" name="Footer Placeholder 4">
            <a:extLst>
              <a:ext uri="{FF2B5EF4-FFF2-40B4-BE49-F238E27FC236}">
                <a16:creationId xmlns:a16="http://schemas.microsoft.com/office/drawing/2014/main" id="{19591B5E-FA47-3D46-BDD6-7F446FECA9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GB"/>
          </a:p>
        </p:txBody>
      </p:sp>
      <p:sp>
        <p:nvSpPr>
          <p:cNvPr id="6" name="Slide Number Placeholder 5">
            <a:extLst>
              <a:ext uri="{FF2B5EF4-FFF2-40B4-BE49-F238E27FC236}">
                <a16:creationId xmlns:a16="http://schemas.microsoft.com/office/drawing/2014/main" id="{B2E85014-442E-BC4E-A5AA-1EF0AD92BA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FEA5DA3C-575A-CF42-BD85-E3A94EE6EC19}" type="slidenum">
              <a:rPr lang="en-GB" smtClean="0"/>
              <a:pPr/>
              <a:t>‹#›</a:t>
            </a:fld>
            <a:endParaRPr lang="en-GB"/>
          </a:p>
        </p:txBody>
      </p:sp>
    </p:spTree>
    <p:extLst>
      <p:ext uri="{BB962C8B-B14F-4D97-AF65-F5344CB8AC3E}">
        <p14:creationId xmlns:p14="http://schemas.microsoft.com/office/powerpoint/2010/main" val="414140497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 id="2147483740" r:id="rId20"/>
    <p:sldLayoutId id="2147483748" r:id="rId21"/>
    <p:sldLayoutId id="2147483750" r:id="rId22"/>
    <p:sldLayoutId id="2147483751" r:id="rId23"/>
    <p:sldLayoutId id="2147483756" r:id="rId24"/>
    <p:sldLayoutId id="2147483757" r:id="rId25"/>
    <p:sldLayoutId id="2147483758" r:id="rId26"/>
    <p:sldLayoutId id="2147483763" r:id="rId27"/>
    <p:sldLayoutId id="2147483764" r:id="rId28"/>
    <p:sldLayoutId id="2147483765" r:id="rId29"/>
    <p:sldLayoutId id="2147483766" r:id="rId30"/>
  </p:sldLayoutIdLst>
  <p:hf hdr="0" ftr="0" dt="0"/>
  <p:txStyles>
    <p:titleStyle>
      <a:lvl1pPr algn="l" defTabSz="914400" rtl="0" eaLnBrk="1" latinLnBrk="0" hangingPunct="1">
        <a:lnSpc>
          <a:spcPct val="90000"/>
        </a:lnSpc>
        <a:spcBef>
          <a:spcPct val="0"/>
        </a:spcBef>
        <a:buNone/>
        <a:defRPr sz="2800" kern="1200">
          <a:solidFill>
            <a:schemeClr val="bg1"/>
          </a:solidFill>
          <a:latin typeface="Conthrax Bold" panose="020B0807020201080204" pitchFamily="34" charset="0"/>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400" kern="1200">
          <a:solidFill>
            <a:schemeClr val="bg1"/>
          </a:solidFill>
          <a:latin typeface="GOTHAM-BOOK" panose="02000504050000020004" pitchFamily="2" charset="0"/>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bg1"/>
          </a:solidFill>
          <a:latin typeface="GOTHAM-BOOK" panose="02000504050000020004" pitchFamily="2" charset="0"/>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bg1"/>
          </a:solidFill>
          <a:latin typeface="GOTHAM-BOOK" panose="02000504050000020004" pitchFamily="2" charset="0"/>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600" kern="1200">
          <a:solidFill>
            <a:schemeClr val="bg1"/>
          </a:solidFill>
          <a:latin typeface="GOTHAM-BOOK" panose="0200050405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29.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24.xml"/><Relationship Id="rId5" Type="http://schemas.openxmlformats.org/officeDocument/2006/relationships/image" Target="../media/image50.emf"/><Relationship Id="rId4" Type="http://schemas.openxmlformats.org/officeDocument/2006/relationships/image" Target="../media/image49.png"/></Relationships>
</file>

<file path=ppt/slides/_rels/slide1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28.xml"/><Relationship Id="rId6" Type="http://schemas.openxmlformats.org/officeDocument/2006/relationships/image" Target="../media/image55.jpeg"/><Relationship Id="rId5" Type="http://schemas.openxmlformats.org/officeDocument/2006/relationships/image" Target="../media/image54.jpe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notesSlide" Target="../notesSlides/notesSlide10.xml"/><Relationship Id="rId1" Type="http://schemas.openxmlformats.org/officeDocument/2006/relationships/slideLayout" Target="../slideLayouts/slideLayout28.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1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8.xml"/><Relationship Id="rId6" Type="http://schemas.openxmlformats.org/officeDocument/2006/relationships/image" Target="../media/image65.png"/><Relationship Id="rId5" Type="http://schemas.openxmlformats.org/officeDocument/2006/relationships/image" Target="../media/image64.jpeg"/><Relationship Id="rId4" Type="http://schemas.openxmlformats.org/officeDocument/2006/relationships/image" Target="../media/image63.jpeg"/></Relationships>
</file>

<file path=ppt/slides/_rels/slide1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1.xml"/><Relationship Id="rId1" Type="http://schemas.openxmlformats.org/officeDocument/2006/relationships/slideLayout" Target="../slideLayouts/slideLayout28.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1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8.xml"/><Relationship Id="rId5" Type="http://schemas.openxmlformats.org/officeDocument/2006/relationships/image" Target="../media/image73.png"/><Relationship Id="rId4" Type="http://schemas.openxmlformats.org/officeDocument/2006/relationships/image" Target="../media/image72.png"/></Relationships>
</file>

<file path=ppt/slides/_rels/slide1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2.xml"/><Relationship Id="rId1" Type="http://schemas.openxmlformats.org/officeDocument/2006/relationships/slideLayout" Target="../slideLayouts/slideLayout28.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xml.rels><?xml version="1.0" encoding="UTF-8" standalone="yes"?>
<Relationships xmlns="http://schemas.openxmlformats.org/package/2006/relationships"><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notesSlide" Target="../notesSlides/notesSlide2.xml"/><Relationship Id="rId1" Type="http://schemas.openxmlformats.org/officeDocument/2006/relationships/slideLayout" Target="../slideLayouts/slideLayout21.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_rels/slide20.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image" Target="../media/image79.jpeg"/><Relationship Id="rId7" Type="http://schemas.openxmlformats.org/officeDocument/2006/relationships/image" Target="../media/image83.jpeg"/><Relationship Id="rId12" Type="http://schemas.openxmlformats.org/officeDocument/2006/relationships/image" Target="../media/image88.jpeg"/><Relationship Id="rId2" Type="http://schemas.openxmlformats.org/officeDocument/2006/relationships/image" Target="../media/image78.jpeg"/><Relationship Id="rId1" Type="http://schemas.openxmlformats.org/officeDocument/2006/relationships/slideLayout" Target="../slideLayouts/slideLayout28.xml"/><Relationship Id="rId6" Type="http://schemas.openxmlformats.org/officeDocument/2006/relationships/image" Target="../media/image82.jpeg"/><Relationship Id="rId11" Type="http://schemas.openxmlformats.org/officeDocument/2006/relationships/image" Target="../media/image87.jpeg"/><Relationship Id="rId5" Type="http://schemas.openxmlformats.org/officeDocument/2006/relationships/image" Target="../media/image81.jpeg"/><Relationship Id="rId10" Type="http://schemas.openxmlformats.org/officeDocument/2006/relationships/image" Target="../media/image86.jpeg"/><Relationship Id="rId4" Type="http://schemas.openxmlformats.org/officeDocument/2006/relationships/image" Target="../media/image80.jpeg"/><Relationship Id="rId9" Type="http://schemas.openxmlformats.org/officeDocument/2006/relationships/image" Target="../media/image85.jpeg"/></Relationships>
</file>

<file path=ppt/slides/_rels/slide21.xml.rels><?xml version="1.0" encoding="UTF-8" standalone="yes"?>
<Relationships xmlns="http://schemas.openxmlformats.org/package/2006/relationships"><Relationship Id="rId3" Type="http://schemas.openxmlformats.org/officeDocument/2006/relationships/image" Target="../media/image90.jpeg"/><Relationship Id="rId7" Type="http://schemas.openxmlformats.org/officeDocument/2006/relationships/image" Target="../media/image94.jpeg"/><Relationship Id="rId2" Type="http://schemas.openxmlformats.org/officeDocument/2006/relationships/image" Target="../media/image89.jpeg"/><Relationship Id="rId1" Type="http://schemas.openxmlformats.org/officeDocument/2006/relationships/slideLayout" Target="../slideLayouts/slideLayout28.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s>
</file>

<file path=ppt/slides/_rels/slide22.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image" Target="../media/image95.png"/><Relationship Id="rId1" Type="http://schemas.openxmlformats.org/officeDocument/2006/relationships/slideLayout" Target="../slideLayouts/slideLayout28.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23.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image" Target="../media/image101.jpg"/><Relationship Id="rId1" Type="http://schemas.openxmlformats.org/officeDocument/2006/relationships/slideLayout" Target="../slideLayouts/slideLayout28.xml"/><Relationship Id="rId5" Type="http://schemas.openxmlformats.org/officeDocument/2006/relationships/image" Target="../media/image104.png"/><Relationship Id="rId4" Type="http://schemas.openxmlformats.org/officeDocument/2006/relationships/image" Target="../media/image103.jpg"/></Relationships>
</file>

<file path=ppt/slides/_rels/slide2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8.xml"/><Relationship Id="rId5" Type="http://schemas.openxmlformats.org/officeDocument/2006/relationships/image" Target="../media/image108.png"/><Relationship Id="rId4" Type="http://schemas.openxmlformats.org/officeDocument/2006/relationships/image" Target="../media/image107.png"/></Relationships>
</file>

<file path=ppt/slides/_rels/slide2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28.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26.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28.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s>
</file>

<file path=ppt/slides/_rels/slide27.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28.xml"/><Relationship Id="rId5" Type="http://schemas.openxmlformats.org/officeDocument/2006/relationships/image" Target="../media/image122.jpeg"/><Relationship Id="rId4" Type="http://schemas.openxmlformats.org/officeDocument/2006/relationships/image" Target="../media/image121.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jpeg"/><Relationship Id="rId1" Type="http://schemas.openxmlformats.org/officeDocument/2006/relationships/slideLayout" Target="../slideLayouts/slideLayout28.xml"/><Relationship Id="rId4" Type="http://schemas.openxmlformats.org/officeDocument/2006/relationships/image" Target="../media/image125.png"/></Relationships>
</file>

<file path=ppt/slides/_rels/slide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30.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eg"/><Relationship Id="rId9" Type="http://schemas.openxmlformats.org/officeDocument/2006/relationships/image" Target="../media/image29.png"/></Relationships>
</file>

<file path=ppt/slides/_rels/slide30.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26.jpeg"/><Relationship Id="rId1" Type="http://schemas.openxmlformats.org/officeDocument/2006/relationships/slideLayout" Target="../slideLayouts/slideLayout28.xml"/><Relationship Id="rId4" Type="http://schemas.openxmlformats.org/officeDocument/2006/relationships/image" Target="../media/image128.jpeg"/></Relationships>
</file>

<file path=ppt/slides/_rels/slide31.xml.rels><?xml version="1.0" encoding="UTF-8" standalone="yes"?>
<Relationships xmlns="http://schemas.openxmlformats.org/package/2006/relationships"><Relationship Id="rId3" Type="http://schemas.openxmlformats.org/officeDocument/2006/relationships/hyperlink" Target="https://youtu.be/j9pQ8KrUB3o?list=PLP7y6hJ4zZEMCX9M8QdPq8lsiRuwwLcOc" TargetMode="External"/><Relationship Id="rId2" Type="http://schemas.openxmlformats.org/officeDocument/2006/relationships/image" Target="../media/image129.png"/><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31.emf"/><Relationship Id="rId7" Type="http://schemas.openxmlformats.org/officeDocument/2006/relationships/image" Target="../media/image135.JPG"/><Relationship Id="rId2" Type="http://schemas.openxmlformats.org/officeDocument/2006/relationships/image" Target="../media/image130.emf"/><Relationship Id="rId1" Type="http://schemas.openxmlformats.org/officeDocument/2006/relationships/slideLayout" Target="../slideLayouts/slideLayout28.xml"/><Relationship Id="rId6" Type="http://schemas.openxmlformats.org/officeDocument/2006/relationships/image" Target="../media/image134.jpg"/><Relationship Id="rId5" Type="http://schemas.openxmlformats.org/officeDocument/2006/relationships/image" Target="../media/image133.jpg"/><Relationship Id="rId4" Type="http://schemas.openxmlformats.org/officeDocument/2006/relationships/image" Target="../media/image132.jpeg"/></Relationships>
</file>

<file path=ppt/slides/_rels/slide34.xml.rels><?xml version="1.0" encoding="UTF-8" standalone="yes"?>
<Relationships xmlns="http://schemas.openxmlformats.org/package/2006/relationships"><Relationship Id="rId3" Type="http://schemas.openxmlformats.org/officeDocument/2006/relationships/image" Target="../media/image137.png"/><Relationship Id="rId7" Type="http://schemas.openxmlformats.org/officeDocument/2006/relationships/hyperlink" Target="https://youtu.be/tFzSjt6yH6k?list=PLP7y6hJ4zZEMCX9M8QdPq8lsiRuwwLcOc" TargetMode="External"/><Relationship Id="rId2" Type="http://schemas.openxmlformats.org/officeDocument/2006/relationships/image" Target="../media/image136.png"/><Relationship Id="rId1" Type="http://schemas.openxmlformats.org/officeDocument/2006/relationships/slideLayout" Target="../slideLayouts/slideLayout28.xml"/><Relationship Id="rId6" Type="http://schemas.openxmlformats.org/officeDocument/2006/relationships/image" Target="../media/image140.png"/><Relationship Id="rId5" Type="http://schemas.openxmlformats.org/officeDocument/2006/relationships/image" Target="../media/image139.png"/><Relationship Id="rId4" Type="http://schemas.openxmlformats.org/officeDocument/2006/relationships/image" Target="../media/image138.png"/></Relationships>
</file>

<file path=ppt/slides/_rels/slide35.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3" Type="http://schemas.openxmlformats.org/officeDocument/2006/relationships/image" Target="../media/image143.jpg"/><Relationship Id="rId2" Type="http://schemas.openxmlformats.org/officeDocument/2006/relationships/image" Target="../media/image142.jpg"/><Relationship Id="rId1" Type="http://schemas.openxmlformats.org/officeDocument/2006/relationships/slideLayout" Target="../slideLayouts/slideLayout28.xml"/><Relationship Id="rId6" Type="http://schemas.openxmlformats.org/officeDocument/2006/relationships/image" Target="../media/image146.jpg"/><Relationship Id="rId5" Type="http://schemas.openxmlformats.org/officeDocument/2006/relationships/image" Target="../media/image145.jpg"/><Relationship Id="rId4" Type="http://schemas.openxmlformats.org/officeDocument/2006/relationships/image" Target="../media/image144.jpg"/></Relationships>
</file>

<file path=ppt/slides/_rels/slide37.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28.xml"/><Relationship Id="rId5" Type="http://schemas.openxmlformats.org/officeDocument/2006/relationships/image" Target="../media/image150.png"/><Relationship Id="rId4" Type="http://schemas.openxmlformats.org/officeDocument/2006/relationships/image" Target="../media/image149.png"/></Relationships>
</file>

<file path=ppt/slides/_rels/slide38.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28.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40.xml.rels><?xml version="1.0" encoding="UTF-8" standalone="yes"?>
<Relationships xmlns="http://schemas.openxmlformats.org/package/2006/relationships"><Relationship Id="rId8" Type="http://schemas.openxmlformats.org/officeDocument/2006/relationships/image" Target="../media/image159.jpeg"/><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156.png"/><Relationship Id="rId1" Type="http://schemas.openxmlformats.org/officeDocument/2006/relationships/slideLayout" Target="../slideLayouts/slideLayout28.xml"/><Relationship Id="rId6" Type="http://schemas.openxmlformats.org/officeDocument/2006/relationships/image" Target="../media/image158.png"/><Relationship Id="rId5" Type="http://schemas.microsoft.com/office/2007/relationships/hdphoto" Target="../media/hdphoto3.wdp"/><Relationship Id="rId4" Type="http://schemas.openxmlformats.org/officeDocument/2006/relationships/image" Target="../media/image157.png"/></Relationships>
</file>

<file path=ppt/slides/_rels/slide41.xml.rels><?xml version="1.0" encoding="UTF-8" standalone="yes"?>
<Relationships xmlns="http://schemas.openxmlformats.org/package/2006/relationships"><Relationship Id="rId8" Type="http://schemas.openxmlformats.org/officeDocument/2006/relationships/image" Target="../media/image166.png"/><Relationship Id="rId3" Type="http://schemas.openxmlformats.org/officeDocument/2006/relationships/image" Target="../media/image161.png"/><Relationship Id="rId7" Type="http://schemas.openxmlformats.org/officeDocument/2006/relationships/image" Target="../media/image165.png"/><Relationship Id="rId2" Type="http://schemas.openxmlformats.org/officeDocument/2006/relationships/image" Target="../media/image160.png"/><Relationship Id="rId1" Type="http://schemas.openxmlformats.org/officeDocument/2006/relationships/slideLayout" Target="../slideLayouts/slideLayout28.xml"/><Relationship Id="rId6" Type="http://schemas.openxmlformats.org/officeDocument/2006/relationships/image" Target="../media/image164.png"/><Relationship Id="rId11" Type="http://schemas.openxmlformats.org/officeDocument/2006/relationships/image" Target="../media/image169.png"/><Relationship Id="rId5" Type="http://schemas.openxmlformats.org/officeDocument/2006/relationships/image" Target="../media/image163.png"/><Relationship Id="rId10" Type="http://schemas.openxmlformats.org/officeDocument/2006/relationships/image" Target="../media/image168.png"/><Relationship Id="rId4" Type="http://schemas.openxmlformats.org/officeDocument/2006/relationships/image" Target="../media/image162.png"/><Relationship Id="rId9" Type="http://schemas.openxmlformats.org/officeDocument/2006/relationships/image" Target="../media/image167.png"/></Relationships>
</file>

<file path=ppt/slides/_rels/slide42.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70.png"/><Relationship Id="rId1" Type="http://schemas.openxmlformats.org/officeDocument/2006/relationships/slideLayout" Target="../slideLayouts/slideLayout28.xml"/><Relationship Id="rId4" Type="http://schemas.openxmlformats.org/officeDocument/2006/relationships/image" Target="../media/image17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4.png"/><Relationship Id="rId7" Type="http://schemas.openxmlformats.org/officeDocument/2006/relationships/image" Target="../media/image178.png"/><Relationship Id="rId2" Type="http://schemas.openxmlformats.org/officeDocument/2006/relationships/image" Target="../media/image173.png"/><Relationship Id="rId1" Type="http://schemas.openxmlformats.org/officeDocument/2006/relationships/slideLayout" Target="../slideLayouts/slideLayout28.xml"/><Relationship Id="rId6" Type="http://schemas.openxmlformats.org/officeDocument/2006/relationships/image" Target="../media/image177.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80.png"/></Relationships>
</file>

<file path=ppt/slides/_rels/slide45.xml.rels><?xml version="1.0" encoding="UTF-8" standalone="yes"?>
<Relationships xmlns="http://schemas.openxmlformats.org/package/2006/relationships"><Relationship Id="rId3" Type="http://schemas.openxmlformats.org/officeDocument/2006/relationships/image" Target="../media/image182.jpeg"/><Relationship Id="rId2" Type="http://schemas.openxmlformats.org/officeDocument/2006/relationships/image" Target="../media/image181.png"/><Relationship Id="rId1" Type="http://schemas.openxmlformats.org/officeDocument/2006/relationships/slideLayout" Target="../slideLayouts/slideLayout28.xml"/><Relationship Id="rId4" Type="http://schemas.openxmlformats.org/officeDocument/2006/relationships/image" Target="../media/image183.jpeg"/></Relationships>
</file>

<file path=ppt/slides/_rels/slide46.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image" Target="../media/image184.png"/><Relationship Id="rId1" Type="http://schemas.openxmlformats.org/officeDocument/2006/relationships/slideLayout" Target="../slideLayouts/slideLayout28.xml"/><Relationship Id="rId5" Type="http://schemas.openxmlformats.org/officeDocument/2006/relationships/image" Target="../media/image187.png"/><Relationship Id="rId4" Type="http://schemas.openxmlformats.org/officeDocument/2006/relationships/image" Target="../media/image186.png"/></Relationships>
</file>

<file path=ppt/slides/_rels/slide47.xml.rels><?xml version="1.0" encoding="UTF-8" standalone="yes"?>
<Relationships xmlns="http://schemas.openxmlformats.org/package/2006/relationships"><Relationship Id="rId3" Type="http://schemas.openxmlformats.org/officeDocument/2006/relationships/image" Target="../media/image189.emf"/><Relationship Id="rId2" Type="http://schemas.openxmlformats.org/officeDocument/2006/relationships/image" Target="../media/image188.emf"/><Relationship Id="rId1" Type="http://schemas.openxmlformats.org/officeDocument/2006/relationships/slideLayout" Target="../slideLayouts/slideLayout28.xml"/><Relationship Id="rId5" Type="http://schemas.openxmlformats.org/officeDocument/2006/relationships/image" Target="../media/image191.jpeg"/><Relationship Id="rId4" Type="http://schemas.openxmlformats.org/officeDocument/2006/relationships/image" Target="../media/image190.emf"/></Relationships>
</file>

<file path=ppt/slides/_rels/slide48.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image" Target="../media/image192.jpeg"/><Relationship Id="rId1" Type="http://schemas.openxmlformats.org/officeDocument/2006/relationships/slideLayout" Target="../slideLayouts/slideLayout28.xml"/><Relationship Id="rId5" Type="http://schemas.openxmlformats.org/officeDocument/2006/relationships/image" Target="../media/image195.jpeg"/><Relationship Id="rId4" Type="http://schemas.openxmlformats.org/officeDocument/2006/relationships/image" Target="../media/image194.jpeg"/></Relationships>
</file>

<file path=ppt/slides/_rels/slide49.xml.rels><?xml version="1.0" encoding="UTF-8" standalone="yes"?>
<Relationships xmlns="http://schemas.openxmlformats.org/package/2006/relationships"><Relationship Id="rId3" Type="http://schemas.openxmlformats.org/officeDocument/2006/relationships/image" Target="../media/image197.jpeg"/><Relationship Id="rId2" Type="http://schemas.openxmlformats.org/officeDocument/2006/relationships/image" Target="../media/image196.jpeg"/><Relationship Id="rId1" Type="http://schemas.openxmlformats.org/officeDocument/2006/relationships/slideLayout" Target="../slideLayouts/slideLayout28.xml"/><Relationship Id="rId4" Type="http://schemas.openxmlformats.org/officeDocument/2006/relationships/image" Target="../media/image198.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8" Type="http://schemas.openxmlformats.org/officeDocument/2006/relationships/image" Target="../media/image202.jpeg"/><Relationship Id="rId3" Type="http://schemas.microsoft.com/office/2007/relationships/hdphoto" Target="../media/hdphoto5.wdp"/><Relationship Id="rId7" Type="http://schemas.microsoft.com/office/2007/relationships/hdphoto" Target="../media/hdphoto7.wdp"/><Relationship Id="rId2" Type="http://schemas.openxmlformats.org/officeDocument/2006/relationships/image" Target="../media/image199.png"/><Relationship Id="rId1" Type="http://schemas.openxmlformats.org/officeDocument/2006/relationships/slideLayout" Target="../slideLayouts/slideLayout28.xml"/><Relationship Id="rId6" Type="http://schemas.openxmlformats.org/officeDocument/2006/relationships/image" Target="../media/image201.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200.png"/><Relationship Id="rId9" Type="http://schemas.openxmlformats.org/officeDocument/2006/relationships/image" Target="../media/image20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205.emf"/><Relationship Id="rId2" Type="http://schemas.openxmlformats.org/officeDocument/2006/relationships/image" Target="../media/image204.emf"/><Relationship Id="rId1" Type="http://schemas.openxmlformats.org/officeDocument/2006/relationships/slideLayout" Target="../slideLayouts/slideLayout28.xml"/><Relationship Id="rId4" Type="http://schemas.openxmlformats.org/officeDocument/2006/relationships/image" Target="../media/image206.em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208.jpg"/><Relationship Id="rId2" Type="http://schemas.openxmlformats.org/officeDocument/2006/relationships/image" Target="../media/image207.jpg"/><Relationship Id="rId1" Type="http://schemas.openxmlformats.org/officeDocument/2006/relationships/slideLayout" Target="../slideLayouts/slideLayout28.xml"/><Relationship Id="rId4" Type="http://schemas.openxmlformats.org/officeDocument/2006/relationships/hyperlink" Target="https://www.youtube.com/watch?v=e15LaITnm54&amp;list=PLP7y6hJ4zZEMCX9M8QdPq8lsiRuwwLcOc&amp;index=5&amp;pp=iAQB"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210.jpg"/><Relationship Id="rId2" Type="http://schemas.openxmlformats.org/officeDocument/2006/relationships/image" Target="../media/image209.jpg"/><Relationship Id="rId1" Type="http://schemas.openxmlformats.org/officeDocument/2006/relationships/slideLayout" Target="../slideLayouts/slideLayout28.xml"/><Relationship Id="rId5" Type="http://schemas.openxmlformats.org/officeDocument/2006/relationships/hyperlink" Target="https://www.youtube.com/watch?v=e15LaITnm54&amp;list=PLP7y6hJ4zZEMCX9M8QdPq8lsiRuwwLcOc&amp;index=5&amp;pp=iAQB" TargetMode="External"/><Relationship Id="rId4" Type="http://schemas.openxmlformats.org/officeDocument/2006/relationships/image" Target="../media/image211.jpg"/></Relationships>
</file>

<file path=ppt/slides/_rels/slide56.xml.rels><?xml version="1.0" encoding="UTF-8" standalone="yes"?>
<Relationships xmlns="http://schemas.openxmlformats.org/package/2006/relationships"><Relationship Id="rId8" Type="http://schemas.openxmlformats.org/officeDocument/2006/relationships/image" Target="../media/image216.png"/><Relationship Id="rId3" Type="http://schemas.microsoft.com/office/2007/relationships/hdphoto" Target="../media/hdphoto9.wdp"/><Relationship Id="rId7" Type="http://schemas.openxmlformats.org/officeDocument/2006/relationships/image" Target="../media/image215.jpeg"/><Relationship Id="rId12" Type="http://schemas.openxmlformats.org/officeDocument/2006/relationships/hyperlink" Target="https://youtu.be/IUKHEoSbJjc?list=PLP7y6hJ4zZEMCX9M8QdPq8lsiRuwwLcOc" TargetMode="External"/><Relationship Id="rId2" Type="http://schemas.openxmlformats.org/officeDocument/2006/relationships/image" Target="../media/image212.png"/><Relationship Id="rId1" Type="http://schemas.openxmlformats.org/officeDocument/2006/relationships/slideLayout" Target="../slideLayouts/slideLayout28.xml"/><Relationship Id="rId6" Type="http://schemas.microsoft.com/office/2007/relationships/hdphoto" Target="../media/hdphoto10.wdp"/><Relationship Id="rId11" Type="http://schemas.openxmlformats.org/officeDocument/2006/relationships/image" Target="../media/image219.png"/><Relationship Id="rId5" Type="http://schemas.openxmlformats.org/officeDocument/2006/relationships/image" Target="../media/image214.png"/><Relationship Id="rId10" Type="http://schemas.openxmlformats.org/officeDocument/2006/relationships/image" Target="../media/image218.png"/><Relationship Id="rId4" Type="http://schemas.openxmlformats.org/officeDocument/2006/relationships/image" Target="../media/image213.jpeg"/><Relationship Id="rId9" Type="http://schemas.openxmlformats.org/officeDocument/2006/relationships/image" Target="../media/image217.png"/></Relationships>
</file>

<file path=ppt/slides/_rels/slide57.xml.rels><?xml version="1.0" encoding="UTF-8" standalone="yes"?>
<Relationships xmlns="http://schemas.openxmlformats.org/package/2006/relationships"><Relationship Id="rId3" Type="http://schemas.openxmlformats.org/officeDocument/2006/relationships/image" Target="../media/image221.jpeg"/><Relationship Id="rId2" Type="http://schemas.openxmlformats.org/officeDocument/2006/relationships/image" Target="../media/image220.jpeg"/><Relationship Id="rId1" Type="http://schemas.openxmlformats.org/officeDocument/2006/relationships/slideLayout" Target="../slideLayouts/slideLayout28.xml"/><Relationship Id="rId6" Type="http://schemas.openxmlformats.org/officeDocument/2006/relationships/image" Target="../media/image224.jpeg"/><Relationship Id="rId5" Type="http://schemas.openxmlformats.org/officeDocument/2006/relationships/image" Target="../media/image223.jpeg"/><Relationship Id="rId4" Type="http://schemas.openxmlformats.org/officeDocument/2006/relationships/image" Target="../media/image222.jpeg"/></Relationships>
</file>

<file path=ppt/slides/_rels/slide58.xml.rels><?xml version="1.0" encoding="UTF-8" standalone="yes"?>
<Relationships xmlns="http://schemas.openxmlformats.org/package/2006/relationships"><Relationship Id="rId3" Type="http://schemas.openxmlformats.org/officeDocument/2006/relationships/image" Target="../media/image226.jpeg"/><Relationship Id="rId7" Type="http://schemas.openxmlformats.org/officeDocument/2006/relationships/hyperlink" Target="https://www.youtube.com/watch?v=-UqfwovEIHs" TargetMode="External"/><Relationship Id="rId2" Type="http://schemas.openxmlformats.org/officeDocument/2006/relationships/image" Target="../media/image225.jpg"/><Relationship Id="rId1" Type="http://schemas.openxmlformats.org/officeDocument/2006/relationships/slideLayout" Target="../slideLayouts/slideLayout28.xml"/><Relationship Id="rId6" Type="http://schemas.openxmlformats.org/officeDocument/2006/relationships/hyperlink" Target="https://www.youtube.com/watch?v=yAp03avgaIE" TargetMode="External"/><Relationship Id="rId5" Type="http://schemas.openxmlformats.org/officeDocument/2006/relationships/image" Target="../media/image227.jpeg"/><Relationship Id="rId4" Type="http://schemas.openxmlformats.org/officeDocument/2006/relationships/hyperlink" Target="https://www.youtube.com/watch?v=ykaVyf4CEug"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image" Target="../media/image228.png"/><Relationship Id="rId1" Type="http://schemas.openxmlformats.org/officeDocument/2006/relationships/slideLayout" Target="../slideLayouts/slideLayout28.xml"/><Relationship Id="rId4" Type="http://schemas.openxmlformats.org/officeDocument/2006/relationships/image" Target="../media/image230.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2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image" Target="../media/image231.png"/><Relationship Id="rId1" Type="http://schemas.openxmlformats.org/officeDocument/2006/relationships/slideLayout" Target="../slideLayouts/slideLayout28.xml"/><Relationship Id="rId5" Type="http://schemas.openxmlformats.org/officeDocument/2006/relationships/image" Target="../media/image234.png"/><Relationship Id="rId4" Type="http://schemas.openxmlformats.org/officeDocument/2006/relationships/image" Target="../media/image233.png"/></Relationships>
</file>

<file path=ppt/slides/_rels/slide62.xml.rels><?xml version="1.0" encoding="UTF-8" standalone="yes"?>
<Relationships xmlns="http://schemas.openxmlformats.org/package/2006/relationships"><Relationship Id="rId3" Type="http://schemas.openxmlformats.org/officeDocument/2006/relationships/image" Target="../media/image236.png"/><Relationship Id="rId7" Type="http://schemas.openxmlformats.org/officeDocument/2006/relationships/image" Target="../media/image240.png"/><Relationship Id="rId2" Type="http://schemas.openxmlformats.org/officeDocument/2006/relationships/image" Target="../media/image235.png"/><Relationship Id="rId1" Type="http://schemas.openxmlformats.org/officeDocument/2006/relationships/slideLayout" Target="../slideLayouts/slideLayout28.xml"/><Relationship Id="rId6" Type="http://schemas.openxmlformats.org/officeDocument/2006/relationships/image" Target="../media/image239.png"/><Relationship Id="rId5" Type="http://schemas.openxmlformats.org/officeDocument/2006/relationships/image" Target="../media/image238.png"/><Relationship Id="rId4" Type="http://schemas.openxmlformats.org/officeDocument/2006/relationships/image" Target="../media/image237.png"/></Relationships>
</file>

<file path=ppt/slides/_rels/slide63.xml.rels><?xml version="1.0" encoding="UTF-8" standalone="yes"?>
<Relationships xmlns="http://schemas.openxmlformats.org/package/2006/relationships"><Relationship Id="rId8" Type="http://schemas.openxmlformats.org/officeDocument/2006/relationships/image" Target="../media/image246.jpg"/><Relationship Id="rId3" Type="http://schemas.openxmlformats.org/officeDocument/2006/relationships/image" Target="../media/image241.png"/><Relationship Id="rId7" Type="http://schemas.openxmlformats.org/officeDocument/2006/relationships/image" Target="../media/image245.jpg"/><Relationship Id="rId2" Type="http://schemas.openxmlformats.org/officeDocument/2006/relationships/notesSlide" Target="../notesSlides/notesSlide13.xml"/><Relationship Id="rId1" Type="http://schemas.openxmlformats.org/officeDocument/2006/relationships/slideLayout" Target="../slideLayouts/slideLayout28.xml"/><Relationship Id="rId6" Type="http://schemas.openxmlformats.org/officeDocument/2006/relationships/image" Target="../media/image244.JPG"/><Relationship Id="rId5" Type="http://schemas.openxmlformats.org/officeDocument/2006/relationships/image" Target="../media/image243.jpg"/><Relationship Id="rId4" Type="http://schemas.openxmlformats.org/officeDocument/2006/relationships/image" Target="../media/image242.jpg"/></Relationships>
</file>

<file path=ppt/slides/_rels/slide64.xml.rels><?xml version="1.0" encoding="UTF-8" standalone="yes"?>
<Relationships xmlns="http://schemas.openxmlformats.org/package/2006/relationships"><Relationship Id="rId3" Type="http://schemas.openxmlformats.org/officeDocument/2006/relationships/image" Target="../media/image248.png"/><Relationship Id="rId2" Type="http://schemas.openxmlformats.org/officeDocument/2006/relationships/image" Target="../media/image247.png"/><Relationship Id="rId1" Type="http://schemas.openxmlformats.org/officeDocument/2006/relationships/slideLayout" Target="../slideLayouts/slideLayout28.xml"/><Relationship Id="rId6" Type="http://schemas.openxmlformats.org/officeDocument/2006/relationships/image" Target="../media/image251.png"/><Relationship Id="rId5" Type="http://schemas.openxmlformats.org/officeDocument/2006/relationships/image" Target="../media/image250.png"/><Relationship Id="rId4" Type="http://schemas.openxmlformats.org/officeDocument/2006/relationships/image" Target="../media/image249.png"/></Relationships>
</file>

<file path=ppt/slides/_rels/slide65.xml.rels><?xml version="1.0" encoding="UTF-8" standalone="yes"?>
<Relationships xmlns="http://schemas.openxmlformats.org/package/2006/relationships"><Relationship Id="rId3" Type="http://schemas.openxmlformats.org/officeDocument/2006/relationships/image" Target="../media/image253.jpg"/><Relationship Id="rId2" Type="http://schemas.openxmlformats.org/officeDocument/2006/relationships/image" Target="../media/image252.jpg"/><Relationship Id="rId1" Type="http://schemas.openxmlformats.org/officeDocument/2006/relationships/slideLayout" Target="../slideLayouts/slideLayout28.xml"/><Relationship Id="rId5" Type="http://schemas.openxmlformats.org/officeDocument/2006/relationships/image" Target="../media/image255.jpg"/><Relationship Id="rId4" Type="http://schemas.openxmlformats.org/officeDocument/2006/relationships/image" Target="../media/image254.jpg"/></Relationships>
</file>

<file path=ppt/slides/_rels/slide66.xml.rels><?xml version="1.0" encoding="UTF-8" standalone="yes"?>
<Relationships xmlns="http://schemas.openxmlformats.org/package/2006/relationships"><Relationship Id="rId3" Type="http://schemas.openxmlformats.org/officeDocument/2006/relationships/image" Target="../media/image257.png"/><Relationship Id="rId2" Type="http://schemas.openxmlformats.org/officeDocument/2006/relationships/image" Target="../media/image256.png"/><Relationship Id="rId1" Type="http://schemas.openxmlformats.org/officeDocument/2006/relationships/slideLayout" Target="../slideLayouts/slideLayout28.xml"/><Relationship Id="rId6" Type="http://schemas.openxmlformats.org/officeDocument/2006/relationships/image" Target="../media/image260.png"/><Relationship Id="rId5" Type="http://schemas.openxmlformats.org/officeDocument/2006/relationships/image" Target="../media/image259.png"/><Relationship Id="rId4" Type="http://schemas.openxmlformats.org/officeDocument/2006/relationships/image" Target="../media/image258.png"/></Relationships>
</file>

<file path=ppt/slides/_rels/slide67.xml.rels><?xml version="1.0" encoding="UTF-8" standalone="yes"?>
<Relationships xmlns="http://schemas.openxmlformats.org/package/2006/relationships"><Relationship Id="rId3" Type="http://schemas.openxmlformats.org/officeDocument/2006/relationships/image" Target="../media/image262.jpeg"/><Relationship Id="rId2" Type="http://schemas.openxmlformats.org/officeDocument/2006/relationships/image" Target="../media/image261.jpeg"/><Relationship Id="rId1" Type="http://schemas.openxmlformats.org/officeDocument/2006/relationships/slideLayout" Target="../slideLayouts/slideLayout28.xml"/><Relationship Id="rId5" Type="http://schemas.openxmlformats.org/officeDocument/2006/relationships/image" Target="../media/image264.jpeg"/><Relationship Id="rId4" Type="http://schemas.openxmlformats.org/officeDocument/2006/relationships/image" Target="../media/image263.jpeg"/></Relationships>
</file>

<file path=ppt/slides/_rels/slide68.xml.rels><?xml version="1.0" encoding="UTF-8" standalone="yes"?>
<Relationships xmlns="http://schemas.openxmlformats.org/package/2006/relationships"><Relationship Id="rId3" Type="http://schemas.openxmlformats.org/officeDocument/2006/relationships/image" Target="../media/image266.png"/><Relationship Id="rId2" Type="http://schemas.openxmlformats.org/officeDocument/2006/relationships/image" Target="../media/image265.png"/><Relationship Id="rId1" Type="http://schemas.openxmlformats.org/officeDocument/2006/relationships/slideLayout" Target="../slideLayouts/slideLayout28.xml"/><Relationship Id="rId5" Type="http://schemas.openxmlformats.org/officeDocument/2006/relationships/image" Target="../media/image268.jpg"/><Relationship Id="rId4" Type="http://schemas.openxmlformats.org/officeDocument/2006/relationships/image" Target="../media/image26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23.xml"/><Relationship Id="rId5" Type="http://schemas.openxmlformats.org/officeDocument/2006/relationships/image" Target="../media/image43.png"/><Relationship Id="rId4"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82E01-D544-764B-B744-E3EDA972BDD7}"/>
              </a:ext>
            </a:extLst>
          </p:cNvPr>
          <p:cNvSpPr>
            <a:spLocks noGrp="1"/>
          </p:cNvSpPr>
          <p:nvPr>
            <p:ph type="ctrTitle"/>
          </p:nvPr>
        </p:nvSpPr>
        <p:spPr>
          <a:xfrm>
            <a:off x="831925" y="2344996"/>
            <a:ext cx="5388253" cy="1089529"/>
          </a:xfrm>
        </p:spPr>
        <p:txBody>
          <a:bodyPr/>
          <a:lstStyle/>
          <a:p>
            <a:r>
              <a:rPr lang="en-US" sz="3600" dirty="0"/>
              <a:t>FLS PROJECTS PRESENTATION</a:t>
            </a:r>
            <a:endParaRPr lang="en-VN" sz="3600" dirty="0"/>
          </a:p>
        </p:txBody>
      </p:sp>
      <p:sp>
        <p:nvSpPr>
          <p:cNvPr id="4" name="Text Placeholder 3">
            <a:extLst>
              <a:ext uri="{FF2B5EF4-FFF2-40B4-BE49-F238E27FC236}">
                <a16:creationId xmlns:a16="http://schemas.microsoft.com/office/drawing/2014/main" id="{169056F3-8EFA-7A42-BC47-A63B20788C3E}"/>
              </a:ext>
            </a:extLst>
          </p:cNvPr>
          <p:cNvSpPr>
            <a:spLocks noGrp="1" noRot="1" noMove="1" noResize="1" noEditPoints="1" noAdjustHandles="1" noChangeArrowheads="1" noChangeShapeType="1"/>
          </p:cNvSpPr>
          <p:nvPr>
            <p:ph type="body" sz="quarter" idx="13"/>
          </p:nvPr>
        </p:nvSpPr>
        <p:spPr/>
        <p:txBody>
          <a:bodyPr>
            <a:normAutofit fontScale="77500" lnSpcReduction="20000"/>
          </a:bodyPr>
          <a:lstStyle/>
          <a:p>
            <a:r>
              <a:rPr lang="en-US" dirty="0">
                <a:latin typeface="GOTHAM-BOOK"/>
              </a:rPr>
              <a:t>07</a:t>
            </a:r>
            <a:r>
              <a:rPr lang="en-US" baseline="30000" dirty="0">
                <a:latin typeface="GOTHAM-BOOK"/>
              </a:rPr>
              <a:t>th</a:t>
            </a:r>
            <a:r>
              <a:rPr lang="en-US" dirty="0">
                <a:latin typeface="GOTHAM-BOOK"/>
              </a:rPr>
              <a:t> May, </a:t>
            </a:r>
            <a:r>
              <a:rPr lang="en-US" dirty="0"/>
              <a:t>2026</a:t>
            </a:r>
            <a:endParaRPr lang="en-VN" dirty="0"/>
          </a:p>
        </p:txBody>
      </p:sp>
      <p:sp>
        <p:nvSpPr>
          <p:cNvPr id="3" name="Google Shape;393;p2">
            <a:extLst>
              <a:ext uri="{FF2B5EF4-FFF2-40B4-BE49-F238E27FC236}">
                <a16:creationId xmlns:a16="http://schemas.microsoft.com/office/drawing/2014/main" id="{918B6363-4177-AFBE-1E93-C772D79E2286}"/>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1</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8508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2B40D-B364-37FD-ED84-88D6542D038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CB96EF6-1BEF-A451-15EA-BB78F44CD5BE}"/>
              </a:ext>
            </a:extLst>
          </p:cNvPr>
          <p:cNvSpPr>
            <a:spLocks noGrp="1"/>
          </p:cNvSpPr>
          <p:nvPr>
            <p:ph type="title"/>
          </p:nvPr>
        </p:nvSpPr>
        <p:spPr>
          <a:xfrm>
            <a:off x="704089" y="275067"/>
            <a:ext cx="10972800" cy="550526"/>
          </a:xfrm>
        </p:spPr>
        <p:txBody>
          <a:bodyPr>
            <a:noAutofit/>
          </a:bodyPr>
          <a:lstStyle/>
          <a:p>
            <a:r>
              <a:rPr lang="en-US" sz="2800" dirty="0">
                <a:latin typeface="CONTHRAX HEAVY" panose="020B0907020201080204" pitchFamily="34" charset="0"/>
              </a:rPr>
              <a:t>SAFETY, QUALITY</a:t>
            </a:r>
            <a:br>
              <a:rPr lang="en-US" sz="2800" dirty="0">
                <a:latin typeface="CONTHRAX HEAVY" panose="020B0907020201080204" pitchFamily="34" charset="0"/>
              </a:rPr>
            </a:br>
            <a:r>
              <a:rPr lang="en-US" sz="2800" dirty="0">
                <a:latin typeface="CONTHRAX HEAVY" panose="020B0907020201080204" pitchFamily="34" charset="0"/>
              </a:rPr>
              <a:t>&amp; INTERNATIONAL COMPLIANCE</a:t>
            </a:r>
          </a:p>
        </p:txBody>
      </p:sp>
      <p:sp>
        <p:nvSpPr>
          <p:cNvPr id="4" name="Slide Number Placeholder 3">
            <a:extLst>
              <a:ext uri="{FF2B5EF4-FFF2-40B4-BE49-F238E27FC236}">
                <a16:creationId xmlns:a16="http://schemas.microsoft.com/office/drawing/2014/main" id="{FBBEB635-FD69-E687-98A5-0CEE2E444098}"/>
              </a:ext>
            </a:extLst>
          </p:cNvPr>
          <p:cNvSpPr>
            <a:spLocks noGrp="1"/>
          </p:cNvSpPr>
          <p:nvPr>
            <p:ph type="sldNum" sz="quarter" idx="12"/>
          </p:nvPr>
        </p:nvSpPr>
        <p:spPr>
          <a:xfrm>
            <a:off x="11033234" y="6263126"/>
            <a:ext cx="549166" cy="365125"/>
          </a:xfrm>
        </p:spPr>
        <p:txBody>
          <a:bodyPr/>
          <a:lstStyle/>
          <a:p>
            <a:fld id="{D59C6C06-AE23-5E4F-9A17-3EC4411F23ED}" type="slidenum">
              <a:rPr lang="en-GB" smtClean="0"/>
              <a:pPr/>
              <a:t>10</a:t>
            </a:fld>
            <a:endParaRPr lang="en-GB" dirty="0"/>
          </a:p>
        </p:txBody>
      </p:sp>
      <p:pic>
        <p:nvPicPr>
          <p:cNvPr id="2" name="Picture 1">
            <a:extLst>
              <a:ext uri="{FF2B5EF4-FFF2-40B4-BE49-F238E27FC236}">
                <a16:creationId xmlns:a16="http://schemas.microsoft.com/office/drawing/2014/main" id="{C5FAC633-EF8F-3661-8E0D-7E270FE1D94E}"/>
              </a:ext>
            </a:extLst>
          </p:cNvPr>
          <p:cNvPicPr>
            <a:picLocks noChangeAspect="1"/>
          </p:cNvPicPr>
          <p:nvPr/>
        </p:nvPicPr>
        <p:blipFill>
          <a:blip r:embed="rId3"/>
          <a:stretch>
            <a:fillRect/>
          </a:stretch>
        </p:blipFill>
        <p:spPr>
          <a:xfrm>
            <a:off x="988434" y="1211636"/>
            <a:ext cx="2616929" cy="3216337"/>
          </a:xfrm>
          <a:prstGeom prst="rect">
            <a:avLst/>
          </a:prstGeom>
        </p:spPr>
      </p:pic>
      <p:pic>
        <p:nvPicPr>
          <p:cNvPr id="6" name="Picture 5">
            <a:extLst>
              <a:ext uri="{FF2B5EF4-FFF2-40B4-BE49-F238E27FC236}">
                <a16:creationId xmlns:a16="http://schemas.microsoft.com/office/drawing/2014/main" id="{3135E10A-1C6A-D3D8-032B-BBF0C589F24D}"/>
              </a:ext>
            </a:extLst>
          </p:cNvPr>
          <p:cNvPicPr>
            <a:picLocks noChangeAspect="1"/>
          </p:cNvPicPr>
          <p:nvPr/>
        </p:nvPicPr>
        <p:blipFill>
          <a:blip r:embed="rId4"/>
          <a:stretch>
            <a:fillRect/>
          </a:stretch>
        </p:blipFill>
        <p:spPr>
          <a:xfrm>
            <a:off x="988433" y="4427973"/>
            <a:ext cx="2616929" cy="1744643"/>
          </a:xfrm>
          <a:prstGeom prst="rect">
            <a:avLst/>
          </a:prstGeom>
        </p:spPr>
      </p:pic>
      <p:pic>
        <p:nvPicPr>
          <p:cNvPr id="8" name="Picture 7">
            <a:extLst>
              <a:ext uri="{FF2B5EF4-FFF2-40B4-BE49-F238E27FC236}">
                <a16:creationId xmlns:a16="http://schemas.microsoft.com/office/drawing/2014/main" id="{5563C52B-0CA0-1B0A-A155-295F0D66FC1D}"/>
              </a:ext>
            </a:extLst>
          </p:cNvPr>
          <p:cNvPicPr>
            <a:picLocks noChangeAspect="1"/>
          </p:cNvPicPr>
          <p:nvPr/>
        </p:nvPicPr>
        <p:blipFill>
          <a:blip r:embed="rId5"/>
          <a:stretch>
            <a:fillRect/>
          </a:stretch>
        </p:blipFill>
        <p:spPr>
          <a:xfrm>
            <a:off x="4077351" y="1211635"/>
            <a:ext cx="3792746" cy="4921884"/>
          </a:xfrm>
          <a:prstGeom prst="rect">
            <a:avLst/>
          </a:prstGeom>
        </p:spPr>
      </p:pic>
      <p:pic>
        <p:nvPicPr>
          <p:cNvPr id="9" name="Picture 8">
            <a:extLst>
              <a:ext uri="{FF2B5EF4-FFF2-40B4-BE49-F238E27FC236}">
                <a16:creationId xmlns:a16="http://schemas.microsoft.com/office/drawing/2014/main" id="{00E3B580-D76D-2B22-8513-A12A487A87AC}"/>
              </a:ext>
            </a:extLst>
          </p:cNvPr>
          <p:cNvPicPr>
            <a:picLocks noChangeAspect="1"/>
          </p:cNvPicPr>
          <p:nvPr/>
        </p:nvPicPr>
        <p:blipFill>
          <a:blip r:embed="rId6"/>
          <a:stretch>
            <a:fillRect/>
          </a:stretch>
        </p:blipFill>
        <p:spPr>
          <a:xfrm>
            <a:off x="8182599" y="1211635"/>
            <a:ext cx="3711397" cy="4921883"/>
          </a:xfrm>
          <a:prstGeom prst="rect">
            <a:avLst/>
          </a:prstGeom>
        </p:spPr>
      </p:pic>
      <p:sp>
        <p:nvSpPr>
          <p:cNvPr id="11" name="Content Placeholder 2">
            <a:extLst>
              <a:ext uri="{FF2B5EF4-FFF2-40B4-BE49-F238E27FC236}">
                <a16:creationId xmlns:a16="http://schemas.microsoft.com/office/drawing/2014/main" id="{F79159CD-B72C-87A7-DF6B-83E69898254A}"/>
              </a:ext>
            </a:extLst>
          </p:cNvPr>
          <p:cNvSpPr txBox="1">
            <a:spLocks/>
          </p:cNvSpPr>
          <p:nvPr/>
        </p:nvSpPr>
        <p:spPr>
          <a:xfrm>
            <a:off x="930059" y="6263126"/>
            <a:ext cx="2733676" cy="365125"/>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dirty="0">
                <a:solidFill>
                  <a:srgbClr val="000000"/>
                </a:solidFill>
                <a:latin typeface="Gotham" pitchFamily="2" charset="0"/>
                <a:ea typeface="+mn-ea"/>
              </a:rPr>
              <a:t>QOHSE</a:t>
            </a:r>
            <a:r>
              <a:rPr lang="en-US" sz="1200" b="1" dirty="0">
                <a:solidFill>
                  <a:schemeClr val="bg1"/>
                </a:solidFill>
                <a:latin typeface="Gotham" pitchFamily="2" charset="0"/>
                <a:ea typeface="+mn-ea"/>
              </a:rPr>
              <a:t> </a:t>
            </a:r>
            <a:r>
              <a:rPr lang="en-US" sz="1200" b="1" dirty="0">
                <a:solidFill>
                  <a:srgbClr val="000000"/>
                </a:solidFill>
                <a:latin typeface="Gotham" pitchFamily="2" charset="0"/>
                <a:ea typeface="+mn-ea"/>
              </a:rPr>
              <a:t>POLICY</a:t>
            </a:r>
          </a:p>
        </p:txBody>
      </p:sp>
      <p:sp>
        <p:nvSpPr>
          <p:cNvPr id="13" name="Content Placeholder 2">
            <a:extLst>
              <a:ext uri="{FF2B5EF4-FFF2-40B4-BE49-F238E27FC236}">
                <a16:creationId xmlns:a16="http://schemas.microsoft.com/office/drawing/2014/main" id="{4D74D3A8-A98C-B099-DF74-F0B3E2788292}"/>
              </a:ext>
            </a:extLst>
          </p:cNvPr>
          <p:cNvSpPr txBox="1">
            <a:spLocks/>
          </p:cNvSpPr>
          <p:nvPr/>
        </p:nvSpPr>
        <p:spPr>
          <a:xfrm>
            <a:off x="4410450" y="6198901"/>
            <a:ext cx="2733676" cy="365125"/>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dirty="0">
                <a:solidFill>
                  <a:srgbClr val="000000"/>
                </a:solidFill>
                <a:latin typeface="Gotham" pitchFamily="2" charset="0"/>
                <a:ea typeface="+mn-ea"/>
              </a:rPr>
              <a:t>CORPORATE COMPLIANCE POLICY</a:t>
            </a:r>
          </a:p>
        </p:txBody>
      </p:sp>
      <p:sp>
        <p:nvSpPr>
          <p:cNvPr id="14" name="Content Placeholder 2">
            <a:extLst>
              <a:ext uri="{FF2B5EF4-FFF2-40B4-BE49-F238E27FC236}">
                <a16:creationId xmlns:a16="http://schemas.microsoft.com/office/drawing/2014/main" id="{A9FB1B35-5EB1-B12F-B117-7D037C4FADE8}"/>
              </a:ext>
            </a:extLst>
          </p:cNvPr>
          <p:cNvSpPr txBox="1">
            <a:spLocks/>
          </p:cNvSpPr>
          <p:nvPr/>
        </p:nvSpPr>
        <p:spPr>
          <a:xfrm>
            <a:off x="8671459" y="6133518"/>
            <a:ext cx="2733676" cy="365125"/>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dirty="0">
                <a:solidFill>
                  <a:srgbClr val="000000"/>
                </a:solidFill>
                <a:latin typeface="Gotham" pitchFamily="2" charset="0"/>
                <a:ea typeface="+mn-ea"/>
              </a:rPr>
              <a:t>BUSINESS SUSTAINABILITY POLICY</a:t>
            </a:r>
          </a:p>
        </p:txBody>
      </p:sp>
    </p:spTree>
    <p:extLst>
      <p:ext uri="{BB962C8B-B14F-4D97-AF65-F5344CB8AC3E}">
        <p14:creationId xmlns:p14="http://schemas.microsoft.com/office/powerpoint/2010/main" val="2211164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57FF660-C79E-3ED7-7FFD-670F3E73E827}"/>
              </a:ext>
            </a:extLst>
          </p:cNvPr>
          <p:cNvGrpSpPr/>
          <p:nvPr/>
        </p:nvGrpSpPr>
        <p:grpSpPr>
          <a:xfrm>
            <a:off x="609600" y="1835088"/>
            <a:ext cx="10972800" cy="2735716"/>
            <a:chOff x="609600" y="1835088"/>
            <a:chExt cx="10972800" cy="2735716"/>
          </a:xfrm>
        </p:grpSpPr>
        <p:pic>
          <p:nvPicPr>
            <p:cNvPr id="8" name="Picture 7" descr="Icon&#10;&#10;Description automatically generated">
              <a:extLst>
                <a:ext uri="{FF2B5EF4-FFF2-40B4-BE49-F238E27FC236}">
                  <a16:creationId xmlns:a16="http://schemas.microsoft.com/office/drawing/2014/main" id="{5E4B1F12-87AE-0718-9EC3-EF3235A114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6457" y="1835088"/>
              <a:ext cx="818507" cy="818507"/>
            </a:xfrm>
            <a:prstGeom prst="rect">
              <a:avLst/>
            </a:prstGeom>
          </p:spPr>
        </p:pic>
        <p:grpSp>
          <p:nvGrpSpPr>
            <p:cNvPr id="18" name="Group 17">
              <a:extLst>
                <a:ext uri="{FF2B5EF4-FFF2-40B4-BE49-F238E27FC236}">
                  <a16:creationId xmlns:a16="http://schemas.microsoft.com/office/drawing/2014/main" id="{E6145619-48AE-9037-DE9E-05A47150E05A}"/>
                </a:ext>
              </a:extLst>
            </p:cNvPr>
            <p:cNvGrpSpPr/>
            <p:nvPr/>
          </p:nvGrpSpPr>
          <p:grpSpPr>
            <a:xfrm>
              <a:off x="609600" y="2792123"/>
              <a:ext cx="3361981" cy="1778681"/>
              <a:chOff x="609600" y="2982623"/>
              <a:chExt cx="3199021" cy="1778681"/>
            </a:xfrm>
          </p:grpSpPr>
          <p:sp>
            <p:nvSpPr>
              <p:cNvPr id="7" name="Content Placeholder 5">
                <a:extLst>
                  <a:ext uri="{FF2B5EF4-FFF2-40B4-BE49-F238E27FC236}">
                    <a16:creationId xmlns:a16="http://schemas.microsoft.com/office/drawing/2014/main" id="{52E5FE89-0B58-8E17-7233-45DE46B5DC6D}"/>
                  </a:ext>
                </a:extLst>
              </p:cNvPr>
              <p:cNvSpPr txBox="1">
                <a:spLocks/>
              </p:cNvSpPr>
              <p:nvPr/>
            </p:nvSpPr>
            <p:spPr>
              <a:xfrm>
                <a:off x="609600" y="2982623"/>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QUALITY ASSURANCE</a:t>
                </a:r>
                <a:endParaRPr lang="en-US" sz="1400" b="1">
                  <a:latin typeface="Gotham Bold" panose="02000504050000020004" pitchFamily="2" charset="0"/>
                  <a:cs typeface="Gotham" pitchFamily="2" charset="0"/>
                </a:endParaRPr>
              </a:p>
            </p:txBody>
          </p:sp>
          <p:sp>
            <p:nvSpPr>
              <p:cNvPr id="13" name="Content Placeholder 5">
                <a:extLst>
                  <a:ext uri="{FF2B5EF4-FFF2-40B4-BE49-F238E27FC236}">
                    <a16:creationId xmlns:a16="http://schemas.microsoft.com/office/drawing/2014/main" id="{BBE35170-0CA3-2EB7-2833-E583BA3FC59B}"/>
                  </a:ext>
                </a:extLst>
              </p:cNvPr>
              <p:cNvSpPr txBox="1">
                <a:spLocks/>
              </p:cNvSpPr>
              <p:nvPr/>
            </p:nvSpPr>
            <p:spPr>
              <a:xfrm>
                <a:off x="609601" y="3322407"/>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50000"/>
                  </a:lnSpc>
                  <a:buClr>
                    <a:srgbClr val="6AB36F"/>
                  </a:buClr>
                  <a:buFont typeface="Arial" panose="020B0604020202020204" pitchFamily="34" charset="0"/>
                  <a:buChar char="•"/>
                </a:pPr>
                <a:r>
                  <a:rPr lang="en-US" sz="1100" dirty="0">
                    <a:cs typeface="Gotham" pitchFamily="2" charset="0"/>
                  </a:rPr>
                  <a:t>FLS Quality Management Systems meet all our customer’s applicable statutory and regulatory requirements. </a:t>
                </a:r>
              </a:p>
              <a:p>
                <a:pPr marL="171450" indent="-171450" algn="just">
                  <a:lnSpc>
                    <a:spcPct val="150000"/>
                  </a:lnSpc>
                  <a:buClr>
                    <a:srgbClr val="6AB36F"/>
                  </a:buClr>
                  <a:buFont typeface="Arial" panose="020B0604020202020204" pitchFamily="34" charset="0"/>
                  <a:buChar char="•"/>
                </a:pPr>
                <a:r>
                  <a:rPr lang="en-US" sz="1100" dirty="0">
                    <a:cs typeface="Gotham" pitchFamily="2" charset="0"/>
                  </a:rPr>
                  <a:t>We use one of the world’s leading modular enterprise systems to streamline operations, accounting and business development.</a:t>
                </a:r>
                <a:endParaRPr lang="en-US" sz="300" dirty="0">
                  <a:cs typeface="Gotham" pitchFamily="2" charset="0"/>
                </a:endParaRPr>
              </a:p>
            </p:txBody>
          </p:sp>
        </p:grpSp>
        <p:grpSp>
          <p:nvGrpSpPr>
            <p:cNvPr id="5" name="Group 4">
              <a:extLst>
                <a:ext uri="{FF2B5EF4-FFF2-40B4-BE49-F238E27FC236}">
                  <a16:creationId xmlns:a16="http://schemas.microsoft.com/office/drawing/2014/main" id="{7AF083A1-A1CD-C4F3-67AF-8DD482825310}"/>
                </a:ext>
              </a:extLst>
            </p:cNvPr>
            <p:cNvGrpSpPr/>
            <p:nvPr/>
          </p:nvGrpSpPr>
          <p:grpSpPr>
            <a:xfrm>
              <a:off x="4415009" y="1869192"/>
              <a:ext cx="3361981" cy="2701612"/>
              <a:chOff x="8220419" y="1869192"/>
              <a:chExt cx="3361981" cy="2701612"/>
            </a:xfrm>
          </p:grpSpPr>
          <p:pic>
            <p:nvPicPr>
              <p:cNvPr id="6" name="Picture 5" descr="Icon&#10;&#10;Description automatically generated">
                <a:extLst>
                  <a:ext uri="{FF2B5EF4-FFF2-40B4-BE49-F238E27FC236}">
                    <a16:creationId xmlns:a16="http://schemas.microsoft.com/office/drawing/2014/main" id="{F484960C-748A-423E-9199-9A1A4DF246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26231" y="1869192"/>
                <a:ext cx="818508" cy="750299"/>
              </a:xfrm>
              <a:prstGeom prst="rect">
                <a:avLst/>
              </a:prstGeom>
            </p:spPr>
          </p:pic>
          <p:grpSp>
            <p:nvGrpSpPr>
              <p:cNvPr id="22" name="Group 21">
                <a:extLst>
                  <a:ext uri="{FF2B5EF4-FFF2-40B4-BE49-F238E27FC236}">
                    <a16:creationId xmlns:a16="http://schemas.microsoft.com/office/drawing/2014/main" id="{E9A0F744-A4CB-C9CB-D82F-4094F9A2AD51}"/>
                  </a:ext>
                </a:extLst>
              </p:cNvPr>
              <p:cNvGrpSpPr/>
              <p:nvPr/>
            </p:nvGrpSpPr>
            <p:grpSpPr>
              <a:xfrm>
                <a:off x="8220419" y="2792123"/>
                <a:ext cx="3361981" cy="1778681"/>
                <a:chOff x="609600" y="2982623"/>
                <a:chExt cx="3199021" cy="1778681"/>
              </a:xfrm>
            </p:grpSpPr>
            <p:sp>
              <p:nvSpPr>
                <p:cNvPr id="23" name="Content Placeholder 5">
                  <a:extLst>
                    <a:ext uri="{FF2B5EF4-FFF2-40B4-BE49-F238E27FC236}">
                      <a16:creationId xmlns:a16="http://schemas.microsoft.com/office/drawing/2014/main" id="{DC96AD2E-2851-999D-8A5C-8BE6C9D2B0D6}"/>
                    </a:ext>
                  </a:extLst>
                </p:cNvPr>
                <p:cNvSpPr txBox="1">
                  <a:spLocks/>
                </p:cNvSpPr>
                <p:nvPr/>
              </p:nvSpPr>
              <p:spPr>
                <a:xfrm>
                  <a:off x="609600" y="2982623"/>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HEALTH &amp; SAFETY</a:t>
                  </a:r>
                  <a:endParaRPr lang="en-US" sz="1400" b="1">
                    <a:latin typeface="Gotham Bold" panose="02000504050000020004" pitchFamily="2" charset="0"/>
                    <a:cs typeface="Gotham" pitchFamily="2" charset="0"/>
                  </a:endParaRPr>
                </a:p>
              </p:txBody>
            </p:sp>
            <p:sp>
              <p:nvSpPr>
                <p:cNvPr id="24" name="Content Placeholder 5">
                  <a:extLst>
                    <a:ext uri="{FF2B5EF4-FFF2-40B4-BE49-F238E27FC236}">
                      <a16:creationId xmlns:a16="http://schemas.microsoft.com/office/drawing/2014/main" id="{E6EBB0D0-6D85-66FC-5D0A-9024C5F0B77A}"/>
                    </a:ext>
                  </a:extLst>
                </p:cNvPr>
                <p:cNvSpPr txBox="1">
                  <a:spLocks/>
                </p:cNvSpPr>
                <p:nvPr/>
              </p:nvSpPr>
              <p:spPr>
                <a:xfrm>
                  <a:off x="609601" y="3322407"/>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50000"/>
                    </a:lnSpc>
                    <a:buClr>
                      <a:srgbClr val="6AB36F"/>
                    </a:buClr>
                    <a:buFont typeface="Arial" panose="020B0604020202020204" pitchFamily="34" charset="0"/>
                    <a:buChar char="•"/>
                  </a:pPr>
                  <a:r>
                    <a:rPr lang="en-US" sz="1100">
                      <a:cs typeface="Gotham" pitchFamily="2" charset="0"/>
                    </a:rPr>
                    <a:t>Provide Health &amp; Safety training for all members of staff as well as blue-collar and sub-contracting parties. </a:t>
                  </a:r>
                </a:p>
                <a:p>
                  <a:pPr marL="171450" indent="-171450" algn="just">
                    <a:lnSpc>
                      <a:spcPct val="150000"/>
                    </a:lnSpc>
                    <a:buClr>
                      <a:srgbClr val="6AB36F"/>
                    </a:buClr>
                    <a:buFont typeface="Arial" panose="020B0604020202020204" pitchFamily="34" charset="0"/>
                    <a:buChar char="•"/>
                  </a:pPr>
                  <a:r>
                    <a:rPr lang="en-US" sz="1100">
                      <a:cs typeface="Gotham" pitchFamily="2" charset="0"/>
                    </a:rPr>
                    <a:t>Follow international rules and guidelines to foster a safe and healthy working environment for our teams.</a:t>
                  </a:r>
                </a:p>
                <a:p>
                  <a:pPr marL="171450" indent="-171450" algn="just">
                    <a:lnSpc>
                      <a:spcPct val="150000"/>
                    </a:lnSpc>
                    <a:buClr>
                      <a:srgbClr val="6AB36F"/>
                    </a:buClr>
                    <a:buFont typeface="Arial" panose="020B0604020202020204" pitchFamily="34" charset="0"/>
                    <a:buChar char="•"/>
                  </a:pPr>
                  <a:r>
                    <a:rPr lang="en-US" sz="1100">
                      <a:cs typeface="Gotham" pitchFamily="2" charset="0"/>
                    </a:rPr>
                    <a:t>Ensure that each project and every shipment is handled in a safe, timely, systematic, and efficient manner.</a:t>
                  </a:r>
                </a:p>
              </p:txBody>
            </p:sp>
          </p:grpSp>
        </p:grpSp>
        <p:grpSp>
          <p:nvGrpSpPr>
            <p:cNvPr id="25" name="Group 24">
              <a:extLst>
                <a:ext uri="{FF2B5EF4-FFF2-40B4-BE49-F238E27FC236}">
                  <a16:creationId xmlns:a16="http://schemas.microsoft.com/office/drawing/2014/main" id="{2677D7D0-CF72-8DB4-1488-C7CF3CACF775}"/>
                </a:ext>
              </a:extLst>
            </p:cNvPr>
            <p:cNvGrpSpPr/>
            <p:nvPr/>
          </p:nvGrpSpPr>
          <p:grpSpPr>
            <a:xfrm>
              <a:off x="8220419" y="1869192"/>
              <a:ext cx="3361981" cy="2701612"/>
              <a:chOff x="4415009" y="1832861"/>
              <a:chExt cx="3361981" cy="2701612"/>
            </a:xfrm>
          </p:grpSpPr>
          <p:pic>
            <p:nvPicPr>
              <p:cNvPr id="26" name="Picture 25">
                <a:extLst>
                  <a:ext uri="{FF2B5EF4-FFF2-40B4-BE49-F238E27FC236}">
                    <a16:creationId xmlns:a16="http://schemas.microsoft.com/office/drawing/2014/main" id="{2FFD3A0C-E8FF-664D-9238-186133ECF677}"/>
                  </a:ext>
                </a:extLst>
              </p:cNvPr>
              <p:cNvPicPr>
                <a:picLocks noChangeAspect="1"/>
              </p:cNvPicPr>
              <p:nvPr/>
            </p:nvPicPr>
            <p:blipFill>
              <a:blip r:embed="rId5"/>
              <a:stretch>
                <a:fillRect/>
              </a:stretch>
            </p:blipFill>
            <p:spPr>
              <a:xfrm>
                <a:off x="4513809" y="1832861"/>
                <a:ext cx="737829" cy="822960"/>
              </a:xfrm>
              <a:prstGeom prst="rect">
                <a:avLst/>
              </a:prstGeom>
            </p:spPr>
          </p:pic>
          <p:grpSp>
            <p:nvGrpSpPr>
              <p:cNvPr id="27" name="Group 26">
                <a:extLst>
                  <a:ext uri="{FF2B5EF4-FFF2-40B4-BE49-F238E27FC236}">
                    <a16:creationId xmlns:a16="http://schemas.microsoft.com/office/drawing/2014/main" id="{B47715A5-73E8-4657-E483-ABCE420EBD4C}"/>
                  </a:ext>
                </a:extLst>
              </p:cNvPr>
              <p:cNvGrpSpPr/>
              <p:nvPr/>
            </p:nvGrpSpPr>
            <p:grpSpPr>
              <a:xfrm>
                <a:off x="4415009" y="2755792"/>
                <a:ext cx="3361981" cy="1778681"/>
                <a:chOff x="609600" y="2946292"/>
                <a:chExt cx="3199021" cy="1778681"/>
              </a:xfrm>
            </p:grpSpPr>
            <p:sp>
              <p:nvSpPr>
                <p:cNvPr id="28" name="Content Placeholder 5">
                  <a:extLst>
                    <a:ext uri="{FF2B5EF4-FFF2-40B4-BE49-F238E27FC236}">
                      <a16:creationId xmlns:a16="http://schemas.microsoft.com/office/drawing/2014/main" id="{41EC120E-46D0-7CFB-AA83-EC37D02BBCDE}"/>
                    </a:ext>
                  </a:extLst>
                </p:cNvPr>
                <p:cNvSpPr txBox="1">
                  <a:spLocks/>
                </p:cNvSpPr>
                <p:nvPr/>
              </p:nvSpPr>
              <p:spPr>
                <a:xfrm>
                  <a:off x="609600" y="2946292"/>
                  <a:ext cx="3199021" cy="3704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de-DE" sz="1400" b="1">
                      <a:solidFill>
                        <a:srgbClr val="00B050"/>
                      </a:solidFill>
                      <a:latin typeface="Gotham Bold" panose="02000504050000020004" pitchFamily="2" charset="0"/>
                      <a:cs typeface="Gotham" pitchFamily="2" charset="0"/>
                    </a:rPr>
                    <a:t>OUR STANDARDS</a:t>
                  </a:r>
                </a:p>
              </p:txBody>
            </p:sp>
            <p:sp>
              <p:nvSpPr>
                <p:cNvPr id="29" name="Content Placeholder 5">
                  <a:extLst>
                    <a:ext uri="{FF2B5EF4-FFF2-40B4-BE49-F238E27FC236}">
                      <a16:creationId xmlns:a16="http://schemas.microsoft.com/office/drawing/2014/main" id="{958CD80E-8901-B3F1-68FF-B836676A1DC5}"/>
                    </a:ext>
                  </a:extLst>
                </p:cNvPr>
                <p:cNvSpPr txBox="1">
                  <a:spLocks/>
                </p:cNvSpPr>
                <p:nvPr/>
              </p:nvSpPr>
              <p:spPr>
                <a:xfrm>
                  <a:off x="609601" y="3286076"/>
                  <a:ext cx="3199020"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300"/>
                    </a:spcBef>
                    <a:buClr>
                      <a:schemeClr val="accent2"/>
                    </a:buClr>
                  </a:pPr>
                  <a:r>
                    <a:rPr lang="en-US" sz="1100">
                      <a:cs typeface="Gotham" pitchFamily="2" charset="0"/>
                    </a:rPr>
                    <a:t>We select and work only with agents and partners who:</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are fully certified to international standards</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fulfill our own strict quality standards</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have sufficient insurance coverage</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operate with well-maintained and regularly tested equipment</a:t>
                  </a:r>
                </a:p>
                <a:p>
                  <a:pPr marL="171450" indent="-171450">
                    <a:lnSpc>
                      <a:spcPct val="150000"/>
                    </a:lnSpc>
                    <a:spcBef>
                      <a:spcPts val="300"/>
                    </a:spcBef>
                    <a:buClr>
                      <a:srgbClr val="6AB36F"/>
                    </a:buClr>
                    <a:buFont typeface="Arial" panose="020B0604020202020204" pitchFamily="34" charset="0"/>
                    <a:buChar char="•"/>
                  </a:pPr>
                  <a:r>
                    <a:rPr lang="en-US" sz="1100" spc="-10">
                      <a:cs typeface="Gotham" pitchFamily="2" charset="0"/>
                    </a:rPr>
                    <a:t>are well managed and staff regularly trained</a:t>
                  </a:r>
                </a:p>
                <a:p>
                  <a:pPr marL="171450" indent="-171450">
                    <a:lnSpc>
                      <a:spcPct val="150000"/>
                    </a:lnSpc>
                    <a:spcBef>
                      <a:spcPts val="300"/>
                    </a:spcBef>
                    <a:buClr>
                      <a:srgbClr val="6AB36F"/>
                    </a:buClr>
                    <a:buFont typeface="Arial" panose="020B0604020202020204" pitchFamily="34" charset="0"/>
                    <a:buChar char="•"/>
                  </a:pPr>
                  <a:r>
                    <a:rPr lang="en-US" sz="1100">
                      <a:cs typeface="Gotham" pitchFamily="2" charset="0"/>
                    </a:rPr>
                    <a:t>have a long successful history and proven track record.</a:t>
                  </a:r>
                  <a:endParaRPr lang="en-US" sz="1050">
                    <a:cs typeface="Gotham" pitchFamily="2" charset="0"/>
                  </a:endParaRPr>
                </a:p>
              </p:txBody>
            </p:sp>
          </p:grpSp>
        </p:grpSp>
      </p:grpSp>
      <p:sp>
        <p:nvSpPr>
          <p:cNvPr id="11" name="Google Shape;395;p44">
            <a:extLst>
              <a:ext uri="{FF2B5EF4-FFF2-40B4-BE49-F238E27FC236}">
                <a16:creationId xmlns:a16="http://schemas.microsoft.com/office/drawing/2014/main" id="{57DAFDDE-3CAA-59EE-7685-E9559CE6D78D}"/>
              </a:ext>
            </a:extLst>
          </p:cNvPr>
          <p:cNvSpPr txBox="1"/>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SAFETY, QUALITY </a:t>
            </a:r>
          </a:p>
          <a:p>
            <a:r>
              <a:rPr lang="en-US">
                <a:latin typeface="CONTHRAX HEAVY" panose="020B0907020201080204" pitchFamily="34" charset="0"/>
                <a:ea typeface="Montserrat"/>
                <a:cs typeface="Montserrat"/>
                <a:sym typeface="Montserrat"/>
              </a:rPr>
              <a:t>&amp; INTERNATIONAL COMPLIANCE</a:t>
            </a:r>
          </a:p>
        </p:txBody>
      </p:sp>
      <p:sp>
        <p:nvSpPr>
          <p:cNvPr id="2" name="Google Shape;393;p2">
            <a:extLst>
              <a:ext uri="{FF2B5EF4-FFF2-40B4-BE49-F238E27FC236}">
                <a16:creationId xmlns:a16="http://schemas.microsoft.com/office/drawing/2014/main" id="{DFA84FBE-9805-C674-22EC-92A19BB99D7A}"/>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11</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174827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5">
            <a:extLst>
              <a:ext uri="{FF2B5EF4-FFF2-40B4-BE49-F238E27FC236}">
                <a16:creationId xmlns:a16="http://schemas.microsoft.com/office/drawing/2014/main" id="{BBE35170-0CA3-2EB7-2833-E583BA3FC59B}"/>
              </a:ext>
            </a:extLst>
          </p:cNvPr>
          <p:cNvSpPr txBox="1">
            <a:spLocks/>
          </p:cNvSpPr>
          <p:nvPr/>
        </p:nvSpPr>
        <p:spPr>
          <a:xfrm>
            <a:off x="4867276" y="1627618"/>
            <a:ext cx="6715124" cy="143889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panose="02000604040000020004" pitchFamily="2" charset="0"/>
                <a:cs typeface="Gotham" pitchFamily="2" charset="0"/>
              </a:rPr>
              <a:t>Comply with all relevant legislations and corporate requirements of OHSE;</a:t>
            </a:r>
          </a:p>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panose="02000604040000020004" pitchFamily="2" charset="0"/>
                <a:cs typeface="Gotham" pitchFamily="2" charset="0"/>
              </a:rPr>
              <a:t>Meet specified customer requirements and ensure continuous customer satisfaction;</a:t>
            </a:r>
          </a:p>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panose="02000604040000020004" pitchFamily="2" charset="0"/>
                <a:cs typeface="Gotham" pitchFamily="2" charset="0"/>
              </a:rPr>
              <a:t>Protect, and strive for improvement of, the health, safety and security of our people at all time;</a:t>
            </a:r>
          </a:p>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panose="02000604040000020004" pitchFamily="2" charset="0"/>
                <a:cs typeface="Gotham" pitchFamily="2" charset="0"/>
              </a:rPr>
              <a:t>Eliminate accidents and minimize potential risks;</a:t>
            </a:r>
          </a:p>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panose="02000604040000020004" pitchFamily="2" charset="0"/>
                <a:cs typeface="Gotham" pitchFamily="2" charset="0"/>
              </a:rPr>
              <a:t>Set OHSE performance objectives, measure results, assess and continuously improve processes and services, through the use of an effective management system;</a:t>
            </a:r>
          </a:p>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panose="02000604040000020004" pitchFamily="2" charset="0"/>
                <a:cs typeface="Gotham" pitchFamily="2" charset="0"/>
              </a:rPr>
              <a:t>Plan for, respond to and recover from any emergency, crisis and business disruption;</a:t>
            </a:r>
          </a:p>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panose="02000604040000020004" pitchFamily="2" charset="0"/>
                <a:cs typeface="Gotham" pitchFamily="2" charset="0"/>
              </a:rPr>
              <a:t>Minimize our impact on the environment through pollution prevention, reduction of natural resource consumption and emissions, and the reduction and recycling of waste;</a:t>
            </a:r>
          </a:p>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panose="02000604040000020004" pitchFamily="2" charset="0"/>
                <a:cs typeface="Gotham" pitchFamily="2" charset="0"/>
              </a:rPr>
              <a:t>Apply our technical skills to all OHSE aspects in the design and engineering of our services;</a:t>
            </a:r>
          </a:p>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panose="02000604040000020004" pitchFamily="2" charset="0"/>
                <a:cs typeface="Gotham" pitchFamily="2" charset="0"/>
              </a:rPr>
              <a:t>Communicate openly with stakeholders and ensure an understanding of our OHSE policies, standards, programs and performance. Reward outstanding OHSE performance;</a:t>
            </a:r>
          </a:p>
          <a:p>
            <a:pPr marL="171450" indent="-171450" algn="just">
              <a:lnSpc>
                <a:spcPct val="140000"/>
              </a:lnSpc>
              <a:spcBef>
                <a:spcPts val="700"/>
              </a:spcBef>
              <a:buClr>
                <a:srgbClr val="6AB36F"/>
              </a:buClr>
              <a:buFont typeface="Arial" panose="020B0604020202020204" pitchFamily="34" charset="0"/>
              <a:buChar char="•"/>
            </a:pPr>
            <a:r>
              <a:rPr lang="en-US" sz="1100" dirty="0">
                <a:latin typeface="Gotham" panose="02000604040000020004" pitchFamily="2" charset="0"/>
                <a:cs typeface="Gotham" pitchFamily="2" charset="0"/>
              </a:rPr>
              <a:t>Improve our performance on issues relevant to our stakeholders that are global concern and on which we can have an impact and share with them our knowledge of successful OHSE programs and initiatives.</a:t>
            </a:r>
          </a:p>
        </p:txBody>
      </p:sp>
      <p:grpSp>
        <p:nvGrpSpPr>
          <p:cNvPr id="4" name="Group 3">
            <a:extLst>
              <a:ext uri="{FF2B5EF4-FFF2-40B4-BE49-F238E27FC236}">
                <a16:creationId xmlns:a16="http://schemas.microsoft.com/office/drawing/2014/main" id="{9F312A8B-9023-87E9-9BCD-72FC27FCEFE8}"/>
              </a:ext>
            </a:extLst>
          </p:cNvPr>
          <p:cNvGrpSpPr/>
          <p:nvPr/>
        </p:nvGrpSpPr>
        <p:grpSpPr>
          <a:xfrm>
            <a:off x="609600" y="1667702"/>
            <a:ext cx="4067175" cy="2335580"/>
            <a:chOff x="609600" y="3066515"/>
            <a:chExt cx="4067175" cy="2335580"/>
          </a:xfrm>
        </p:grpSpPr>
        <p:sp>
          <p:nvSpPr>
            <p:cNvPr id="7" name="Content Placeholder 5">
              <a:extLst>
                <a:ext uri="{FF2B5EF4-FFF2-40B4-BE49-F238E27FC236}">
                  <a16:creationId xmlns:a16="http://schemas.microsoft.com/office/drawing/2014/main" id="{52E5FE89-0B58-8E17-7233-45DE46B5DC6D}"/>
                </a:ext>
              </a:extLst>
            </p:cNvPr>
            <p:cNvSpPr txBox="1">
              <a:spLocks/>
            </p:cNvSpPr>
            <p:nvPr/>
          </p:nvSpPr>
          <p:spPr>
            <a:xfrm>
              <a:off x="609600" y="3066515"/>
              <a:ext cx="4067175" cy="5233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61963" indent="-23495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744538" indent="-16986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27113"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11275" indent="-169863"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pPr>
              <a:r>
                <a:rPr lang="en-US" altLang="de-DE" sz="1600" b="1">
                  <a:solidFill>
                    <a:srgbClr val="00B050"/>
                  </a:solidFill>
                  <a:latin typeface="Gotham Bold" panose="02000504050000020004" pitchFamily="2" charset="0"/>
                  <a:cs typeface="Gotham" pitchFamily="2" charset="0"/>
                </a:rPr>
                <a:t>FLS requires the active commitment to, and accountability for, occupational health, safety and environment from all employees and contractors.</a:t>
              </a:r>
            </a:p>
          </p:txBody>
        </p:sp>
        <p:pic>
          <p:nvPicPr>
            <p:cNvPr id="16" name="Picture 14" descr="I:\___FLS\___edit\_graphics\graphics\logistics\____hse\HSE-Directory.png">
              <a:extLst>
                <a:ext uri="{FF2B5EF4-FFF2-40B4-BE49-F238E27FC236}">
                  <a16:creationId xmlns:a16="http://schemas.microsoft.com/office/drawing/2014/main" id="{E5E2D360-8FB7-8106-4F33-B4C8C465443A}"/>
                </a:ext>
              </a:extLst>
            </p:cNvPr>
            <p:cNvPicPr>
              <a:picLocks noChangeAspect="1" noChangeArrowheads="1"/>
            </p:cNvPicPr>
            <p:nvPr/>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01188" y="4591001"/>
              <a:ext cx="3751761" cy="811094"/>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Google Shape;395;p44">
            <a:extLst>
              <a:ext uri="{FF2B5EF4-FFF2-40B4-BE49-F238E27FC236}">
                <a16:creationId xmlns:a16="http://schemas.microsoft.com/office/drawing/2014/main" id="{0BBFF603-48AD-B0D1-B216-F4BFFDE7C14C}"/>
              </a:ext>
            </a:extLst>
          </p:cNvPr>
          <p:cNvSpPr txBox="1"/>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a:latin typeface="CONTHRAX HEAVY" panose="020B0907020201080204" pitchFamily="34" charset="0"/>
                <a:ea typeface="Montserrat"/>
                <a:cs typeface="Montserrat"/>
                <a:sym typeface="Montserrat"/>
              </a:rPr>
              <a:t>OCCUPATIONAL HEALTH, SAFETY </a:t>
            </a:r>
            <a:br>
              <a:rPr lang="en-US">
                <a:latin typeface="CONTHRAX HEAVY" panose="020B0907020201080204" pitchFamily="34" charset="0"/>
                <a:ea typeface="Montserrat"/>
                <a:cs typeface="Montserrat"/>
                <a:sym typeface="Montserrat"/>
              </a:rPr>
            </a:br>
            <a:r>
              <a:rPr lang="en-US">
                <a:latin typeface="CONTHRAX HEAVY" panose="020B0907020201080204" pitchFamily="34" charset="0"/>
                <a:ea typeface="Montserrat"/>
                <a:cs typeface="Montserrat"/>
                <a:sym typeface="Montserrat"/>
              </a:rPr>
              <a:t>AND ENVIRONMENTAL POLICY</a:t>
            </a:r>
          </a:p>
        </p:txBody>
      </p:sp>
      <p:sp>
        <p:nvSpPr>
          <p:cNvPr id="5" name="Google Shape;393;p2">
            <a:extLst>
              <a:ext uri="{FF2B5EF4-FFF2-40B4-BE49-F238E27FC236}">
                <a16:creationId xmlns:a16="http://schemas.microsoft.com/office/drawing/2014/main" id="{6298DE54-8BC4-2361-026A-86184A2CBDC1}"/>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12</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2818822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452B1-73F1-BE48-9DCE-FD871349CEE3}"/>
              </a:ext>
            </a:extLst>
          </p:cNvPr>
          <p:cNvSpPr>
            <a:spLocks noGrp="1"/>
          </p:cNvSpPr>
          <p:nvPr>
            <p:ph type="ctrTitle"/>
          </p:nvPr>
        </p:nvSpPr>
        <p:spPr>
          <a:xfrm>
            <a:off x="864243" y="2561070"/>
            <a:ext cx="8630830" cy="867930"/>
          </a:xfrm>
        </p:spPr>
        <p:txBody>
          <a:bodyPr/>
          <a:lstStyle/>
          <a:p>
            <a:r>
              <a:rPr lang="en-US" dirty="0"/>
              <a:t>Power and Petrochemical Project References</a:t>
            </a:r>
            <a:endParaRPr lang="en-VN" dirty="0"/>
          </a:p>
        </p:txBody>
      </p:sp>
      <p:sp>
        <p:nvSpPr>
          <p:cNvPr id="3" name="Google Shape;393;p2">
            <a:extLst>
              <a:ext uri="{FF2B5EF4-FFF2-40B4-BE49-F238E27FC236}">
                <a16:creationId xmlns:a16="http://schemas.microsoft.com/office/drawing/2014/main" id="{6E1A641B-C232-3F90-77D0-2A0521564880}"/>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13</a:t>
            </a:fld>
            <a:endParaRPr sz="1200" b="0" i="0" u="none" strike="noStrike" cap="none"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17073884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C18A9-B097-33BF-C90A-1C07A90DA571}"/>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64FA4830-A37D-E0B3-AEC2-65EA71039172}"/>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9609D4FF-733E-CC56-A3E2-E7152875A1D0}"/>
              </a:ext>
            </a:extLst>
          </p:cNvPr>
          <p:cNvSpPr txBox="1">
            <a:spLocks noGrp="1" noRot="1" noMove="1" noResize="1" noEditPoints="1" noAdjustHandles="1" noChangeArrowheads="1" noChangeShapeType="1"/>
          </p:cNvSpPr>
          <p:nvPr/>
        </p:nvSpPr>
        <p:spPr>
          <a:xfrm>
            <a:off x="661338" y="1179261"/>
            <a:ext cx="4785360" cy="1764586"/>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Project Name:	</a:t>
            </a:r>
            <a:r>
              <a:rPr lang="en-GB" sz="1200" dirty="0">
                <a:latin typeface="Gotham" pitchFamily="50" charset="0"/>
                <a:cs typeface="Gotham" pitchFamily="50" charset="0"/>
              </a:rPr>
              <a:t>NAG Baytown Refinery</a:t>
            </a:r>
          </a:p>
          <a:p>
            <a:pPr marL="12700" lvl="0">
              <a:spcBef>
                <a:spcPts val="100"/>
              </a:spcBef>
              <a:defRPr/>
            </a:pPr>
            <a:r>
              <a:rPr lang="en-GB" sz="1200" dirty="0">
                <a:solidFill>
                  <a:srgbClr val="0070C0"/>
                </a:solidFill>
                <a:latin typeface="Gotham Medium" pitchFamily="2" charset="0"/>
                <a:cs typeface="Gotham Medium" pitchFamily="2" charset="0"/>
              </a:rPr>
              <a:t>Client:	                    </a:t>
            </a:r>
            <a:r>
              <a:rPr lang="en-GB" sz="1200" dirty="0">
                <a:latin typeface="Gotham" pitchFamily="50" charset="0"/>
                <a:cs typeface="Gotham" pitchFamily="50" charset="0"/>
              </a:rPr>
              <a:t>MES, </a:t>
            </a:r>
            <a:r>
              <a:rPr lang="en-GB" sz="1200" dirty="0" err="1">
                <a:latin typeface="Gotham" pitchFamily="50" charset="0"/>
                <a:cs typeface="Gotham" pitchFamily="50" charset="0"/>
              </a:rPr>
              <a:t>Heurtey</a:t>
            </a:r>
            <a:r>
              <a:rPr lang="en-GB" sz="1200" dirty="0">
                <a:latin typeface="Gotham" pitchFamily="50" charset="0"/>
                <a:cs typeface="Gotham" pitchFamily="50" charset="0"/>
              </a:rPr>
              <a:t> Petrochem</a:t>
            </a:r>
          </a:p>
          <a:p>
            <a:pPr marL="12700" lvl="0">
              <a:spcBef>
                <a:spcPts val="100"/>
              </a:spcBef>
              <a:defRPr/>
            </a:pPr>
            <a:r>
              <a:rPr lang="en-GB" sz="1200" dirty="0">
                <a:solidFill>
                  <a:srgbClr val="0070C0"/>
                </a:solidFill>
                <a:latin typeface="Gotham Medium" pitchFamily="2" charset="0"/>
                <a:cs typeface="Gotham Medium" pitchFamily="2" charset="0"/>
              </a:rPr>
              <a:t>Project Owner:	</a:t>
            </a:r>
            <a:r>
              <a:rPr lang="en-GB" sz="1200" dirty="0">
                <a:latin typeface="Gotham" pitchFamily="50" charset="0"/>
                <a:cs typeface="Gotham" pitchFamily="50" charset="0"/>
              </a:rPr>
              <a:t>Exxon Mobile</a:t>
            </a:r>
          </a:p>
          <a:p>
            <a:pPr marL="12700" lvl="0">
              <a:spcBef>
                <a:spcPts val="100"/>
              </a:spcBef>
              <a:defRPr/>
            </a:pPr>
            <a:r>
              <a:rPr lang="en-GB" sz="1200" dirty="0">
                <a:solidFill>
                  <a:srgbClr val="0070C0"/>
                </a:solidFill>
                <a:latin typeface="Gotham Medium" pitchFamily="2" charset="0"/>
                <a:cs typeface="Gotham Medium" pitchFamily="2" charset="0"/>
              </a:rPr>
              <a:t>Volume:		</a:t>
            </a:r>
            <a:r>
              <a:rPr lang="en-GB" sz="1200" dirty="0">
                <a:latin typeface="Gotham" pitchFamily="50" charset="0"/>
                <a:cs typeface="Gotham" pitchFamily="50" charset="0"/>
              </a:rPr>
              <a:t>Appr. 225,000 FRT</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dirty="0">
                <a:latin typeface="Gotham" pitchFamily="50" charset="0"/>
                <a:cs typeface="Gotham" pitchFamily="50" charset="0"/>
              </a:rPr>
              <a:t>Equipment for a petrochemical plant, </a:t>
            </a:r>
          </a:p>
          <a:p>
            <a:pPr marL="12700" lvl="0">
              <a:spcBef>
                <a:spcPts val="100"/>
              </a:spcBef>
              <a:defRPr/>
            </a:pPr>
            <a:r>
              <a:rPr lang="en-GB" sz="1200" dirty="0">
                <a:latin typeface="Gotham" pitchFamily="50" charset="0"/>
                <a:cs typeface="Gotham" pitchFamily="50" charset="0"/>
              </a:rPr>
              <a:t>	 	incl. 164 modules</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dirty="0">
                <a:latin typeface="Gotham" pitchFamily="50" charset="0"/>
                <a:cs typeface="Gotham" pitchFamily="50" charset="0"/>
              </a:rPr>
              <a:t>Worldwide</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dirty="0">
                <a:latin typeface="Gotham" pitchFamily="50" charset="0"/>
                <a:cs typeface="Gotham" pitchFamily="50" charset="0"/>
              </a:rPr>
              <a:t>Houston</a:t>
            </a:r>
          </a:p>
          <a:p>
            <a:pPr marL="12700" lvl="0">
              <a:spcBef>
                <a:spcPts val="100"/>
              </a:spcBef>
              <a:defRPr/>
            </a:pPr>
            <a:r>
              <a:rPr lang="en-GB" sz="1200" dirty="0">
                <a:solidFill>
                  <a:srgbClr val="0070C0"/>
                </a:solidFill>
                <a:latin typeface="Gotham Medium" pitchFamily="2" charset="0"/>
                <a:cs typeface="Gotham Medium" pitchFamily="2" charset="0"/>
              </a:rPr>
              <a:t>Project duration:	</a:t>
            </a:r>
            <a:r>
              <a:rPr lang="en-GB" sz="1200" dirty="0">
                <a:latin typeface="Gotham" pitchFamily="50" charset="0"/>
                <a:cs typeface="Gotham" pitchFamily="50" charset="0"/>
              </a:rPr>
              <a:t>2015 – 2017</a:t>
            </a:r>
          </a:p>
        </p:txBody>
      </p:sp>
      <p:sp>
        <p:nvSpPr>
          <p:cNvPr id="27" name="Title 8">
            <a:extLst>
              <a:ext uri="{FF2B5EF4-FFF2-40B4-BE49-F238E27FC236}">
                <a16:creationId xmlns:a16="http://schemas.microsoft.com/office/drawing/2014/main" id="{11901650-C5F6-3A8D-C07D-5AE8AABE8752}"/>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ED219FA2-C594-90D2-3367-38D66637F6FE}"/>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BAYTOWN REFINERY Project</a:t>
            </a:r>
          </a:p>
        </p:txBody>
      </p:sp>
      <p:sp>
        <p:nvSpPr>
          <p:cNvPr id="2" name="object 6">
            <a:extLst>
              <a:ext uri="{FF2B5EF4-FFF2-40B4-BE49-F238E27FC236}">
                <a16:creationId xmlns:a16="http://schemas.microsoft.com/office/drawing/2014/main" id="{20A5BB99-BE3C-2AB5-E279-F63BD4B72245}"/>
              </a:ext>
            </a:extLst>
          </p:cNvPr>
          <p:cNvSpPr txBox="1">
            <a:spLocks noGrp="1" noRot="1" noMove="1" noResize="1" noEditPoints="1" noAdjustHandles="1" noChangeArrowheads="1" noChangeShapeType="1"/>
          </p:cNvSpPr>
          <p:nvPr/>
        </p:nvSpPr>
        <p:spPr>
          <a:xfrm>
            <a:off x="661338" y="3185858"/>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1A869924-4A17-5CBF-D9E2-176088385030}"/>
              </a:ext>
            </a:extLst>
          </p:cNvPr>
          <p:cNvSpPr txBox="1">
            <a:spLocks noGrp="1" noRot="1" noMove="1" noResize="1" noEditPoints="1" noAdjustHandles="1" noChangeArrowheads="1" noChangeShapeType="1"/>
          </p:cNvSpPr>
          <p:nvPr/>
        </p:nvSpPr>
        <p:spPr>
          <a:xfrm>
            <a:off x="1338033" y="3226180"/>
            <a:ext cx="3997827" cy="308802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Surveys and selection of storage facility close to fabrication yard</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Trucking from fabrication yard to storage area</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Shrink wrapping of modules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Trucking from storage area to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Stowage planning and scheduling</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Shipping modules from Sattahip, Thailand and Shanghai, China to Houston, USA on 13 full charter vessels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Surveys and selection of suitable jetty location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Barging from Houston Port to jetty with 28 Barge trips </a:t>
            </a:r>
            <a:br>
              <a:rPr lang="en-US" sz="1200" kern="0" dirty="0">
                <a:solidFill>
                  <a:srgbClr val="1D1D1B"/>
                </a:solidFill>
                <a:latin typeface="Gotham" pitchFamily="2" charset="0"/>
                <a:cs typeface="Gotham" pitchFamily="2" charset="0"/>
              </a:rPr>
            </a:br>
            <a:r>
              <a:rPr lang="en-US" sz="1200" kern="0" dirty="0">
                <a:solidFill>
                  <a:srgbClr val="1D1D1B"/>
                </a:solidFill>
                <a:latin typeface="Gotham" pitchFamily="2" charset="0"/>
                <a:cs typeface="Gotham" pitchFamily="2" charset="0"/>
              </a:rPr>
              <a:t>Trucking from jetty to site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Coordination with local authorities for permits</a:t>
            </a:r>
          </a:p>
        </p:txBody>
      </p:sp>
      <p:pic>
        <p:nvPicPr>
          <p:cNvPr id="5" name="Picture 4">
            <a:extLst>
              <a:ext uri="{FF2B5EF4-FFF2-40B4-BE49-F238E27FC236}">
                <a16:creationId xmlns:a16="http://schemas.microsoft.com/office/drawing/2014/main" id="{0CA63CB5-D9A2-DE2B-A0EB-8D3ABD62CD62}"/>
              </a:ext>
            </a:extLst>
          </p:cNvPr>
          <p:cNvPicPr>
            <a:picLocks noGrp="1" noRot="1" noChangeAspect="1" noMove="1" noResize="1" noEditPoints="1" noAdjustHandles="1" noChangeArrowheads="1" noChangeShapeType="1" noCrop="1"/>
          </p:cNvPicPr>
          <p:nvPr/>
        </p:nvPicPr>
        <p:blipFill rotWithShape="1">
          <a:blip r:embed="rId2" cstate="screen">
            <a:extLst>
              <a:ext uri="{28A0092B-C50C-407E-A947-70E740481C1C}">
                <a14:useLocalDpi xmlns:a14="http://schemas.microsoft.com/office/drawing/2010/main"/>
              </a:ext>
            </a:extLst>
          </a:blip>
          <a:srcRect/>
          <a:stretch/>
        </p:blipFill>
        <p:spPr>
          <a:xfrm>
            <a:off x="6499802" y="1293443"/>
            <a:ext cx="4405059" cy="1891607"/>
          </a:xfrm>
          <a:prstGeom prst="rect">
            <a:avLst/>
          </a:prstGeom>
        </p:spPr>
      </p:pic>
      <p:pic>
        <p:nvPicPr>
          <p:cNvPr id="6" name="Picture 5">
            <a:extLst>
              <a:ext uri="{FF2B5EF4-FFF2-40B4-BE49-F238E27FC236}">
                <a16:creationId xmlns:a16="http://schemas.microsoft.com/office/drawing/2014/main" id="{58E862F1-7486-F241-6B66-5664CD28DDB8}"/>
              </a:ext>
            </a:extLst>
          </p:cNvPr>
          <p:cNvPicPr>
            <a:picLocks noGrp="1" noRot="1" noChangeAspect="1" noMove="1" noResize="1" noEditPoints="1" noAdjustHandles="1" noChangeArrowheads="1" noChangeShapeType="1" noCrop="1"/>
          </p:cNvPicPr>
          <p:nvPr/>
        </p:nvPicPr>
        <p:blipFill rotWithShape="1">
          <a:blip r:embed="rId3" cstate="screen">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a:ext>
            </a:extLst>
          </a:blip>
          <a:srcRect/>
          <a:stretch/>
        </p:blipFill>
        <p:spPr>
          <a:xfrm>
            <a:off x="6499802" y="4722545"/>
            <a:ext cx="4405058" cy="1393775"/>
          </a:xfrm>
          <a:prstGeom prst="rect">
            <a:avLst/>
          </a:prstGeom>
          <a:ln w="19050">
            <a:solidFill>
              <a:schemeClr val="bg1"/>
            </a:solidFill>
          </a:ln>
        </p:spPr>
      </p:pic>
      <p:pic>
        <p:nvPicPr>
          <p:cNvPr id="7" name="Picture 6">
            <a:extLst>
              <a:ext uri="{FF2B5EF4-FFF2-40B4-BE49-F238E27FC236}">
                <a16:creationId xmlns:a16="http://schemas.microsoft.com/office/drawing/2014/main" id="{02EDB793-A492-A031-14AC-B656696BAAAF}"/>
              </a:ext>
            </a:extLst>
          </p:cNvPr>
          <p:cNvPicPr>
            <a:picLocks noGrp="1" noRot="1" noChangeAspect="1" noMove="1" noResize="1" noEditPoints="1" noAdjustHandles="1" noChangeArrowheads="1" noChangeShapeType="1" noCrop="1"/>
          </p:cNvPicPr>
          <p:nvPr/>
        </p:nvPicPr>
        <p:blipFill rotWithShape="1">
          <a:blip r:embed="rId5" cstate="screen">
            <a:extLst>
              <a:ext uri="{28A0092B-C50C-407E-A947-70E740481C1C}">
                <a14:useLocalDpi xmlns:a14="http://schemas.microsoft.com/office/drawing/2010/main"/>
              </a:ext>
            </a:extLst>
          </a:blip>
          <a:srcRect b="1152"/>
          <a:stretch/>
        </p:blipFill>
        <p:spPr>
          <a:xfrm>
            <a:off x="8703311" y="3226553"/>
            <a:ext cx="2196442" cy="1447067"/>
          </a:xfrm>
          <a:prstGeom prst="rect">
            <a:avLst/>
          </a:prstGeom>
          <a:ln w="19050">
            <a:solidFill>
              <a:schemeClr val="bg1"/>
            </a:solidFill>
          </a:ln>
        </p:spPr>
      </p:pic>
      <p:pic>
        <p:nvPicPr>
          <p:cNvPr id="12" name="Picture 11">
            <a:extLst>
              <a:ext uri="{FF2B5EF4-FFF2-40B4-BE49-F238E27FC236}">
                <a16:creationId xmlns:a16="http://schemas.microsoft.com/office/drawing/2014/main" id="{67B5A5B7-A7C6-1600-70A1-9DE4889A2D50}"/>
              </a:ext>
            </a:extLst>
          </p:cNvPr>
          <p:cNvPicPr>
            <a:picLocks noGrp="1" noRot="1" noChangeAspec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tretch>
            <a:fillRect/>
          </a:stretch>
        </p:blipFill>
        <p:spPr>
          <a:xfrm>
            <a:off x="6499802" y="3226553"/>
            <a:ext cx="2171144" cy="1447067"/>
          </a:xfrm>
          <a:prstGeom prst="rect">
            <a:avLst/>
          </a:prstGeom>
          <a:ln w="19050">
            <a:solidFill>
              <a:schemeClr val="bg1"/>
            </a:solidFill>
          </a:ln>
        </p:spPr>
      </p:pic>
      <p:sp>
        <p:nvSpPr>
          <p:cNvPr id="4" name="Google Shape;393;p2">
            <a:extLst>
              <a:ext uri="{FF2B5EF4-FFF2-40B4-BE49-F238E27FC236}">
                <a16:creationId xmlns:a16="http://schemas.microsoft.com/office/drawing/2014/main" id="{489AE12B-4952-8875-16D1-9A20E90766E8}"/>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14</a:t>
            </a:fld>
            <a:endParaRPr sz="12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2248036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5D91691-9D1E-984F-A785-1A88C84A3C9F}"/>
              </a:ext>
            </a:extLst>
          </p:cNvPr>
          <p:cNvSpPr>
            <a:spLocks noGrp="1"/>
          </p:cNvSpPr>
          <p:nvPr>
            <p:ph type="title"/>
          </p:nvPr>
        </p:nvSpPr>
        <p:spPr>
          <a:xfrm>
            <a:off x="609600" y="204190"/>
            <a:ext cx="10972800" cy="550527"/>
          </a:xfrm>
        </p:spPr>
        <p:txBody>
          <a:bodyPr>
            <a:normAutofit/>
          </a:bodyPr>
          <a:lstStyle/>
          <a:p>
            <a:r>
              <a:rPr lang="en-US">
                <a:latin typeface="CONTHRAX HEAVY" panose="020B0907020201080204" pitchFamily="34" charset="0"/>
              </a:rPr>
              <a:t>PROJECT REFERENCES</a:t>
            </a:r>
            <a:endParaRPr lang="en-GB"/>
          </a:p>
        </p:txBody>
      </p:sp>
      <p:pic>
        <p:nvPicPr>
          <p:cNvPr id="2" name="Picture 1">
            <a:extLst>
              <a:ext uri="{FF2B5EF4-FFF2-40B4-BE49-F238E27FC236}">
                <a16:creationId xmlns:a16="http://schemas.microsoft.com/office/drawing/2014/main" id="{85610F9A-2075-417E-7CD9-FB0E496C02C1}"/>
              </a:ext>
            </a:extLst>
          </p:cNvPr>
          <p:cNvPicPr>
            <a:picLocks noGrp="1" noRot="1" noChangeAspec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t="-116"/>
          <a:stretch/>
        </p:blipFill>
        <p:spPr>
          <a:xfrm>
            <a:off x="641822" y="2838246"/>
            <a:ext cx="2591415" cy="1669262"/>
          </a:xfrm>
          <a:prstGeom prst="rect">
            <a:avLst/>
          </a:prstGeom>
        </p:spPr>
      </p:pic>
      <p:pic>
        <p:nvPicPr>
          <p:cNvPr id="11" name="Picture 10">
            <a:extLst>
              <a:ext uri="{FF2B5EF4-FFF2-40B4-BE49-F238E27FC236}">
                <a16:creationId xmlns:a16="http://schemas.microsoft.com/office/drawing/2014/main" id="{B5EE5C4A-A9B5-70FB-B299-322AE3693793}"/>
              </a:ext>
            </a:extLst>
          </p:cNvPr>
          <p:cNvPicPr>
            <a:picLocks noGrp="1" noRot="1" noChangeAspec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a:stretch/>
        </p:blipFill>
        <p:spPr>
          <a:xfrm>
            <a:off x="640132" y="1130201"/>
            <a:ext cx="2593105" cy="1689757"/>
          </a:xfrm>
          <a:prstGeom prst="rect">
            <a:avLst/>
          </a:prstGeom>
        </p:spPr>
      </p:pic>
      <p:pic>
        <p:nvPicPr>
          <p:cNvPr id="12" name="Picture 11">
            <a:extLst>
              <a:ext uri="{FF2B5EF4-FFF2-40B4-BE49-F238E27FC236}">
                <a16:creationId xmlns:a16="http://schemas.microsoft.com/office/drawing/2014/main" id="{5ECF767B-E284-2358-9F05-E218CEE8A5F8}"/>
              </a:ext>
            </a:extLst>
          </p:cNvPr>
          <p:cNvPicPr>
            <a:picLocks noGrp="1" noRot="1" noChangeAspect="1" noMove="1" noResize="1" noEditPoints="1" noAdjustHandles="1" noChangeArrowheads="1" noChangeShapeType="1" noCrop="1"/>
          </p:cNvPicPr>
          <p:nvPr/>
        </p:nvPicPr>
        <p:blipFill rotWithShape="1">
          <a:blip r:embed="rId5" cstate="screen">
            <a:extLst>
              <a:ext uri="{28A0092B-C50C-407E-A947-70E740481C1C}">
                <a14:useLocalDpi xmlns:a14="http://schemas.microsoft.com/office/drawing/2010/main"/>
              </a:ext>
            </a:extLst>
          </a:blip>
          <a:srcRect/>
          <a:stretch/>
        </p:blipFill>
        <p:spPr>
          <a:xfrm>
            <a:off x="640132" y="4533193"/>
            <a:ext cx="2593106" cy="1559579"/>
          </a:xfrm>
          <a:prstGeom prst="rect">
            <a:avLst/>
          </a:prstGeom>
        </p:spPr>
      </p:pic>
      <p:pic>
        <p:nvPicPr>
          <p:cNvPr id="13" name="Picture 12">
            <a:extLst>
              <a:ext uri="{FF2B5EF4-FFF2-40B4-BE49-F238E27FC236}">
                <a16:creationId xmlns:a16="http://schemas.microsoft.com/office/drawing/2014/main" id="{643A3FA0-A555-A7F9-6860-91E1804E777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87028" y="1257083"/>
            <a:ext cx="3540443" cy="50060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DC22B8EC-6B2D-986E-5289-038AFEE0D0D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615526" y="1257082"/>
            <a:ext cx="4078808" cy="50060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 Placeholder 2">
            <a:extLst>
              <a:ext uri="{FF2B5EF4-FFF2-40B4-BE49-F238E27FC236}">
                <a16:creationId xmlns:a16="http://schemas.microsoft.com/office/drawing/2014/main" id="{BE7961DD-6879-6697-DB69-9474D4C66CF9}"/>
              </a:ext>
            </a:extLst>
          </p:cNvPr>
          <p:cNvSpPr txBox="1"/>
          <p:nvPr/>
        </p:nvSpPr>
        <p:spPr>
          <a:xfrm>
            <a:off x="609600" y="698218"/>
            <a:ext cx="10515600" cy="36576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all" spc="0" normalizeH="0" baseline="0" noProof="0">
                <a:ln>
                  <a:noFill/>
                </a:ln>
                <a:solidFill>
                  <a:srgbClr val="3DB465"/>
                </a:solidFill>
                <a:effectLst/>
                <a:uLnTx/>
                <a:uFillTx/>
                <a:latin typeface="Gotham Medium" pitchFamily="50" charset="0"/>
                <a:ea typeface="+mn-ea"/>
                <a:cs typeface="Gotham Medium" pitchFamily="50" charset="0"/>
              </a:rPr>
              <a:t>CASE STUDY  -  letter of recommendation </a:t>
            </a:r>
          </a:p>
        </p:txBody>
      </p:sp>
      <p:sp>
        <p:nvSpPr>
          <p:cNvPr id="3" name="Google Shape;393;p2">
            <a:extLst>
              <a:ext uri="{FF2B5EF4-FFF2-40B4-BE49-F238E27FC236}">
                <a16:creationId xmlns:a16="http://schemas.microsoft.com/office/drawing/2014/main" id="{F21B8F47-20AA-2141-5EAC-267DEAF33820}"/>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15</a:t>
            </a:fld>
            <a:endParaRPr sz="12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1149894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2DBA1-B5E9-0852-AAFA-73BC40390323}"/>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53C1B4DB-7C1B-0697-7716-0591196283C7}"/>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5AEF0D12-702E-795D-FDF0-D3ACE6537145}"/>
              </a:ext>
            </a:extLst>
          </p:cNvPr>
          <p:cNvSpPr txBox="1">
            <a:spLocks/>
          </p:cNvSpPr>
          <p:nvPr/>
        </p:nvSpPr>
        <p:spPr>
          <a:xfrm>
            <a:off x="661337" y="1179261"/>
            <a:ext cx="6275221" cy="2146742"/>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Project Name:	</a:t>
            </a:r>
            <a:r>
              <a:rPr lang="en-GB" sz="1200" dirty="0">
                <a:latin typeface="Gotham" pitchFamily="50" charset="0"/>
                <a:cs typeface="Gotham" pitchFamily="50" charset="0"/>
              </a:rPr>
              <a:t>Mae Moh Unit 4-7 Replacement Project</a:t>
            </a:r>
          </a:p>
          <a:p>
            <a:pPr marL="12700">
              <a:spcBef>
                <a:spcPts val="100"/>
              </a:spcBef>
              <a:defRPr/>
            </a:pPr>
            <a:r>
              <a:rPr lang="en-GB" sz="1200" dirty="0">
                <a:solidFill>
                  <a:srgbClr val="0070C0"/>
                </a:solidFill>
                <a:latin typeface="Gotham Medium" pitchFamily="2" charset="0"/>
                <a:cs typeface="Gotham Medium" pitchFamily="2" charset="0"/>
              </a:rPr>
              <a:t>Client:		</a:t>
            </a:r>
            <a:r>
              <a:rPr lang="en-GB" sz="1200" dirty="0">
                <a:latin typeface="Gotham" pitchFamily="50" charset="0"/>
                <a:cs typeface="Gotham" pitchFamily="50" charset="0"/>
              </a:rPr>
              <a:t>GE Power Switzerland, USA, China and India</a:t>
            </a:r>
          </a:p>
          <a:p>
            <a:pPr marL="12700">
              <a:spcBef>
                <a:spcPts val="100"/>
              </a:spcBef>
              <a:defRPr/>
            </a:pPr>
            <a:r>
              <a:rPr lang="en-GB" sz="1200" dirty="0">
                <a:latin typeface="Gotham" pitchFamily="50" charset="0"/>
                <a:cs typeface="Gotham" pitchFamily="50" charset="0"/>
              </a:rPr>
              <a:t>		Black &amp; Veatch, USA</a:t>
            </a:r>
          </a:p>
          <a:p>
            <a:pPr marL="12700">
              <a:spcBef>
                <a:spcPts val="100"/>
              </a:spcBef>
              <a:defRPr/>
            </a:pPr>
            <a:r>
              <a:rPr lang="en-GB" sz="1200" dirty="0">
                <a:latin typeface="Gotham" pitchFamily="50" charset="0"/>
                <a:cs typeface="Gotham" pitchFamily="50" charset="0"/>
              </a:rPr>
              <a:t>		Balanced Engineering &amp; Construction,</a:t>
            </a:r>
          </a:p>
          <a:p>
            <a:pPr marL="12700" lvl="0">
              <a:spcBef>
                <a:spcPts val="100"/>
              </a:spcBef>
              <a:defRPr/>
            </a:pPr>
            <a:r>
              <a:rPr lang="en-GB" sz="1200" dirty="0">
                <a:solidFill>
                  <a:srgbClr val="0070C0"/>
                </a:solidFill>
                <a:latin typeface="Gotham Medium" pitchFamily="2" charset="0"/>
                <a:cs typeface="Gotham Medium" pitchFamily="2" charset="0"/>
              </a:rPr>
              <a:t>Volume:		</a:t>
            </a:r>
            <a:r>
              <a:rPr lang="en-GB" sz="1200" dirty="0">
                <a:latin typeface="Gotham" pitchFamily="50" charset="0"/>
                <a:cs typeface="Gotham" pitchFamily="50" charset="0"/>
              </a:rPr>
              <a:t>Appr. 135,000 FRT break bulk, 25,000 FRT</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dirty="0">
                <a:latin typeface="Gotham" pitchFamily="50" charset="0"/>
                <a:cs typeface="Gotham" pitchFamily="50" charset="0"/>
              </a:rPr>
              <a:t>Structure steel for boiler house, turbines, </a:t>
            </a:r>
          </a:p>
          <a:p>
            <a:pPr marL="12700" lvl="0">
              <a:spcBef>
                <a:spcPts val="100"/>
              </a:spcBef>
              <a:defRPr/>
            </a:pPr>
            <a:r>
              <a:rPr lang="en-GB" sz="1200" dirty="0">
                <a:latin typeface="Gotham" pitchFamily="50" charset="0"/>
                <a:cs typeface="Gotham" pitchFamily="50" charset="0"/>
              </a:rPr>
              <a:t>		generators (including one 360 metric tons), tanks, 		environmental control, units, feed water system, </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dirty="0">
                <a:latin typeface="Gotham" pitchFamily="50" charset="0"/>
                <a:cs typeface="Gotham" pitchFamily="50" charset="0"/>
              </a:rPr>
              <a:t>Worldwide</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dirty="0">
                <a:latin typeface="Gotham" pitchFamily="50" charset="0"/>
                <a:cs typeface="Gotham" pitchFamily="50" charset="0"/>
              </a:rPr>
              <a:t>Mae Moh, appr. 600 km north of Bangkok (around 444km 		north of Nakhon Sawan)</a:t>
            </a:r>
          </a:p>
        </p:txBody>
      </p:sp>
      <p:sp>
        <p:nvSpPr>
          <p:cNvPr id="27" name="Title 8">
            <a:extLst>
              <a:ext uri="{FF2B5EF4-FFF2-40B4-BE49-F238E27FC236}">
                <a16:creationId xmlns:a16="http://schemas.microsoft.com/office/drawing/2014/main" id="{BCDD4801-3FB9-739F-1AAF-03386708083F}"/>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49F60BCA-90DD-7EC2-9978-AECB9CFB334A}"/>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MAE MOH POWER PLANT PROJECT</a:t>
            </a:r>
          </a:p>
        </p:txBody>
      </p:sp>
      <p:sp>
        <p:nvSpPr>
          <p:cNvPr id="2" name="object 6">
            <a:extLst>
              <a:ext uri="{FF2B5EF4-FFF2-40B4-BE49-F238E27FC236}">
                <a16:creationId xmlns:a16="http://schemas.microsoft.com/office/drawing/2014/main" id="{02424CA3-C374-E7A5-347D-9573316DF9F2}"/>
              </a:ext>
            </a:extLst>
          </p:cNvPr>
          <p:cNvSpPr txBox="1">
            <a:spLocks/>
          </p:cNvSpPr>
          <p:nvPr/>
        </p:nvSpPr>
        <p:spPr>
          <a:xfrm>
            <a:off x="661337" y="343325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D0FEAA1A-7FDA-51D9-302D-E2C269A1EAFC}"/>
              </a:ext>
            </a:extLst>
          </p:cNvPr>
          <p:cNvSpPr txBox="1">
            <a:spLocks/>
          </p:cNvSpPr>
          <p:nvPr/>
        </p:nvSpPr>
        <p:spPr>
          <a:xfrm>
            <a:off x="1338032" y="3473575"/>
            <a:ext cx="3997827" cy="2010807"/>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Import port handling in Laem Chabang, customs clearance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Thai Flag Waiver, road transport to construction site, barging, site co-ordination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Ocean freight for specific parts of the project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Warehousing and storage, re-packing, repair, de-and re-consolidation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Survey and consultation work</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Co-ordination with suppliers worldwide</a:t>
            </a:r>
          </a:p>
        </p:txBody>
      </p:sp>
      <p:grpSp>
        <p:nvGrpSpPr>
          <p:cNvPr id="8" name="Group 7">
            <a:extLst>
              <a:ext uri="{FF2B5EF4-FFF2-40B4-BE49-F238E27FC236}">
                <a16:creationId xmlns:a16="http://schemas.microsoft.com/office/drawing/2014/main" id="{1085D3D3-80E4-C5F9-E8C8-47FF7A3C664F}"/>
              </a:ext>
            </a:extLst>
          </p:cNvPr>
          <p:cNvGrpSpPr>
            <a:grpSpLocks noGrp="1" noUngrp="1" noRot="1" noMove="1" noResize="1"/>
          </p:cNvGrpSpPr>
          <p:nvPr/>
        </p:nvGrpSpPr>
        <p:grpSpPr>
          <a:xfrm>
            <a:off x="6936559" y="1330295"/>
            <a:ext cx="4846752" cy="4540322"/>
            <a:chOff x="6776567" y="1284287"/>
            <a:chExt cx="5153494" cy="4827669"/>
          </a:xfrm>
        </p:grpSpPr>
        <p:pic>
          <p:nvPicPr>
            <p:cNvPr id="9" name="Picture 8">
              <a:extLst>
                <a:ext uri="{FF2B5EF4-FFF2-40B4-BE49-F238E27FC236}">
                  <a16:creationId xmlns:a16="http://schemas.microsoft.com/office/drawing/2014/main" id="{688E0EDE-989B-051E-40DF-A97BF9B2A859}"/>
                </a:ext>
              </a:extLst>
            </p:cNvPr>
            <p:cNvPicPr>
              <a:picLocks noGrp="1" noRot="1" noMove="1" noResize="1" noEditPoints="1" noAdjustHandles="1" noChangeArrowheads="1" noChangeShapeType="1" noCrop="1"/>
            </p:cNvPicPr>
            <p:nvPr/>
          </p:nvPicPr>
          <p:blipFill rotWithShape="1">
            <a:blip r:embed="rId2" cstate="print">
              <a:extLst>
                <a:ext uri="{28A0092B-C50C-407E-A947-70E740481C1C}">
                  <a14:useLocalDpi xmlns:a14="http://schemas.microsoft.com/office/drawing/2010/main"/>
                </a:ext>
              </a:extLst>
            </a:blip>
            <a:srcRect l="14573" r="14573"/>
            <a:stretch/>
          </p:blipFill>
          <p:spPr>
            <a:xfrm>
              <a:off x="6776568" y="4248150"/>
              <a:ext cx="2343612" cy="1860550"/>
            </a:xfrm>
            <a:prstGeom prst="rect">
              <a:avLst/>
            </a:prstGeom>
            <a:ln w="19050">
              <a:solidFill>
                <a:schemeClr val="bg1"/>
              </a:solidFill>
            </a:ln>
          </p:spPr>
        </p:pic>
        <p:pic>
          <p:nvPicPr>
            <p:cNvPr id="11" name="Picture 10">
              <a:extLst>
                <a:ext uri="{FF2B5EF4-FFF2-40B4-BE49-F238E27FC236}">
                  <a16:creationId xmlns:a16="http://schemas.microsoft.com/office/drawing/2014/main" id="{672AB8C5-9213-D056-5AFC-D1686CC2A7F0}"/>
                </a:ext>
              </a:extLst>
            </p:cNvPr>
            <p:cNvPicPr>
              <a:picLocks noGrp="1" noRot="1" noMove="1" noResize="1" noEditPoints="1" noAdjustHandles="1" noChangeArrowheads="1" noChangeShapeType="1" noCrop="1"/>
            </p:cNvPicPr>
            <p:nvPr/>
          </p:nvPicPr>
          <p:blipFill rotWithShape="1">
            <a:blip r:embed="rId3" cstate="screen">
              <a:extLst>
                <a:ext uri="{28A0092B-C50C-407E-A947-70E740481C1C}">
                  <a14:useLocalDpi xmlns:a14="http://schemas.microsoft.com/office/drawing/2010/main"/>
                </a:ext>
              </a:extLst>
            </a:blip>
            <a:srcRect/>
            <a:stretch/>
          </p:blipFill>
          <p:spPr>
            <a:xfrm>
              <a:off x="9212027" y="1284287"/>
              <a:ext cx="2703748" cy="3073005"/>
            </a:xfrm>
            <a:prstGeom prst="rect">
              <a:avLst/>
            </a:prstGeom>
          </p:spPr>
        </p:pic>
        <p:pic>
          <p:nvPicPr>
            <p:cNvPr id="13" name="Picture 2" descr="G:\___FLS\_____social media\__linkedin_1\jpg\New folder\fls-ge-generator_02-04-17-5342.jpg">
              <a:extLst>
                <a:ext uri="{FF2B5EF4-FFF2-40B4-BE49-F238E27FC236}">
                  <a16:creationId xmlns:a16="http://schemas.microsoft.com/office/drawing/2014/main" id="{10D8B39B-2587-F105-6612-4C5C176A1A95}"/>
                </a:ext>
              </a:extLst>
            </p:cNvPr>
            <p:cNvPicPr>
              <a:picLocks noGrp="1" noRot="1" noMove="1" noResize="1" noEditPoints="1" noAdjustHandles="1" noChangeArrowheads="1" noChangeShapeType="1" noCrop="1"/>
            </p:cNvPicPr>
            <p:nvPr/>
          </p:nvPicPr>
          <p:blipFill rotWithShape="1">
            <a:blip r:embed="rId4" cstate="screen">
              <a:extLst>
                <a:ext uri="{28A0092B-C50C-407E-A947-70E740481C1C}">
                  <a14:useLocalDpi xmlns:a14="http://schemas.microsoft.com/office/drawing/2010/main"/>
                </a:ext>
              </a:extLst>
            </a:blip>
            <a:srcRect/>
            <a:stretch/>
          </p:blipFill>
          <p:spPr bwMode="auto">
            <a:xfrm>
              <a:off x="6776567" y="2740157"/>
              <a:ext cx="2343612" cy="1434979"/>
            </a:xfrm>
            <a:prstGeom prst="rect">
              <a:avLst/>
            </a:prstGeom>
            <a:ln w="19050">
              <a:solidFill>
                <a:schemeClr val="bg1"/>
              </a:solidFill>
            </a:ln>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C1C37675-2D96-2553-4596-E755481D0239}"/>
                </a:ext>
              </a:extLst>
            </p:cNvPr>
            <p:cNvPicPr>
              <a:picLocks noGrp="1" noRo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9212026" y="4439187"/>
              <a:ext cx="2718035" cy="1672769"/>
            </a:xfrm>
            <a:prstGeom prst="rect">
              <a:avLst/>
            </a:prstGeom>
            <a:ln w="19050">
              <a:solidFill>
                <a:schemeClr val="bg1"/>
              </a:solidFill>
            </a:ln>
          </p:spPr>
        </p:pic>
      </p:grpSp>
      <p:pic>
        <p:nvPicPr>
          <p:cNvPr id="15" name="Picture 14">
            <a:extLst>
              <a:ext uri="{FF2B5EF4-FFF2-40B4-BE49-F238E27FC236}">
                <a16:creationId xmlns:a16="http://schemas.microsoft.com/office/drawing/2014/main" id="{633B23CD-F061-6EDE-5272-4C8A1515C692}"/>
              </a:ext>
            </a:extLst>
          </p:cNvPr>
          <p:cNvPicPr>
            <a:picLocks noGrp="1" noRot="1" noChangeAspect="1" noMove="1" noResize="1" noEditPoints="1" noAdjustHandles="1" noChangeArrowheads="1" noChangeShapeType="1" noCrop="1"/>
          </p:cNvPicPr>
          <p:nvPr/>
        </p:nvPicPr>
        <p:blipFill>
          <a:blip r:embed="rId6"/>
          <a:stretch>
            <a:fillRect/>
          </a:stretch>
        </p:blipFill>
        <p:spPr>
          <a:xfrm>
            <a:off x="6936559" y="1289606"/>
            <a:ext cx="2200847" cy="1341236"/>
          </a:xfrm>
          <a:prstGeom prst="rect">
            <a:avLst/>
          </a:prstGeom>
        </p:spPr>
      </p:pic>
      <p:sp>
        <p:nvSpPr>
          <p:cNvPr id="4" name="Google Shape;393;p2">
            <a:extLst>
              <a:ext uri="{FF2B5EF4-FFF2-40B4-BE49-F238E27FC236}">
                <a16:creationId xmlns:a16="http://schemas.microsoft.com/office/drawing/2014/main" id="{F68256C7-E7C0-530D-8CC1-710DEF87B6D3}"/>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16</a:t>
            </a:fld>
            <a:endParaRPr sz="12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624138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DFDB9-F2DD-A7AD-2616-B5CC3177DE5A}"/>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4B4EBAA3-13F9-4AC7-3663-44F8687E0450}"/>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0ADBF08C-AB03-F679-C3AE-1841CB5C9B0C}"/>
              </a:ext>
            </a:extLst>
          </p:cNvPr>
          <p:cNvSpPr txBox="1">
            <a:spLocks noGrp="1" noRot="1" noMove="1" noResize="1" noEditPoints="1" noAdjustHandles="1" noChangeArrowheads="1" noChangeShapeType="1"/>
          </p:cNvSpPr>
          <p:nvPr/>
        </p:nvSpPr>
        <p:spPr>
          <a:xfrm>
            <a:off x="661338" y="1179261"/>
            <a:ext cx="4785360" cy="118494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Project Name:	</a:t>
            </a:r>
            <a:r>
              <a:rPr lang="en-GB" sz="1200" dirty="0">
                <a:latin typeface="Gotham" pitchFamily="50" charset="0"/>
                <a:cs typeface="Gotham" pitchFamily="50" charset="0"/>
              </a:rPr>
              <a:t>Wasit Gas Refinery</a:t>
            </a:r>
          </a:p>
          <a:p>
            <a:pPr marL="12700" lvl="0">
              <a:spcBef>
                <a:spcPts val="100"/>
              </a:spcBef>
              <a:defRPr/>
            </a:pPr>
            <a:r>
              <a:rPr lang="en-GB" sz="1200" dirty="0">
                <a:solidFill>
                  <a:srgbClr val="0070C0"/>
                </a:solidFill>
                <a:latin typeface="Gotham Medium" pitchFamily="2" charset="0"/>
                <a:cs typeface="Gotham Medium" pitchFamily="2" charset="0"/>
              </a:rPr>
              <a:t>Client:		</a:t>
            </a:r>
            <a:r>
              <a:rPr lang="en-GB" sz="1200" dirty="0">
                <a:latin typeface="Gotham" pitchFamily="50" charset="0"/>
                <a:cs typeface="Gotham" pitchFamily="50" charset="0"/>
              </a:rPr>
              <a:t>VME Process </a:t>
            </a:r>
            <a:r>
              <a:rPr lang="en-GB" sz="1200" dirty="0" err="1">
                <a:latin typeface="Gotham" pitchFamily="50" charset="0"/>
                <a:cs typeface="Gotham" pitchFamily="50" charset="0"/>
              </a:rPr>
              <a:t>Pte.</a:t>
            </a:r>
            <a:r>
              <a:rPr lang="en-GB" sz="1200" dirty="0">
                <a:latin typeface="Gotham" pitchFamily="50" charset="0"/>
                <a:cs typeface="Gotham" pitchFamily="50" charset="0"/>
              </a:rPr>
              <a:t> Ltd.</a:t>
            </a:r>
          </a:p>
          <a:p>
            <a:pPr marL="12700" lvl="0">
              <a:spcBef>
                <a:spcPts val="100"/>
              </a:spcBef>
              <a:defRPr/>
            </a:pPr>
            <a:r>
              <a:rPr lang="en-GB" sz="1200" dirty="0">
                <a:solidFill>
                  <a:srgbClr val="0070C0"/>
                </a:solidFill>
                <a:latin typeface="Gotham Medium" pitchFamily="2" charset="0"/>
                <a:cs typeface="Gotham Medium" pitchFamily="2" charset="0"/>
              </a:rPr>
              <a:t>Volume:		</a:t>
            </a:r>
            <a:r>
              <a:rPr lang="en-GB" sz="1200" dirty="0">
                <a:latin typeface="Gotham" pitchFamily="50" charset="0"/>
                <a:cs typeface="Gotham" pitchFamily="50" charset="0"/>
              </a:rPr>
              <a:t>Approximately 90,000 FRT</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dirty="0">
                <a:latin typeface="Gotham" pitchFamily="50" charset="0"/>
                <a:cs typeface="Gotham" pitchFamily="50" charset="0"/>
              </a:rPr>
              <a:t>Pipe-racks, skids, spools</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dirty="0">
                <a:latin typeface="Gotham" pitchFamily="50" charset="0"/>
                <a:cs typeface="Gotham" pitchFamily="50" charset="0"/>
              </a:rPr>
              <a:t>Batam, Indonesia</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dirty="0">
                <a:latin typeface="Gotham" pitchFamily="50" charset="0"/>
                <a:cs typeface="Gotham" pitchFamily="50" charset="0"/>
              </a:rPr>
              <a:t>Wasit Project Site, Saudi Arabia</a:t>
            </a:r>
            <a:r>
              <a:rPr lang="en-GB" sz="1200" dirty="0">
                <a:latin typeface="Gotham" pitchFamily="50" charset="0"/>
                <a:cs typeface="Gotham" pitchFamily="50" charset="0"/>
              </a:rPr>
              <a:t> </a:t>
            </a:r>
          </a:p>
        </p:txBody>
      </p:sp>
      <p:sp>
        <p:nvSpPr>
          <p:cNvPr id="21" name="object 6">
            <a:extLst>
              <a:ext uri="{FF2B5EF4-FFF2-40B4-BE49-F238E27FC236}">
                <a16:creationId xmlns:a16="http://schemas.microsoft.com/office/drawing/2014/main" id="{F043284B-60F3-47C4-FF24-A926756EE093}"/>
              </a:ext>
            </a:extLst>
          </p:cNvPr>
          <p:cNvSpPr txBox="1">
            <a:spLocks noGrp="1" noRot="1" noMove="1" noResize="1" noEditPoints="1" noAdjustHandles="1" noChangeArrowheads="1" noChangeShapeType="1"/>
          </p:cNvSpPr>
          <p:nvPr/>
        </p:nvSpPr>
        <p:spPr>
          <a:xfrm>
            <a:off x="661338" y="2793315"/>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1C423548-4865-AFED-7EF4-0335E3ABE76B}"/>
              </a:ext>
            </a:extLst>
          </p:cNvPr>
          <p:cNvSpPr txBox="1">
            <a:spLocks noGrp="1" noRot="1" noMove="1" noResize="1" noEditPoints="1" noAdjustHandles="1" noChangeArrowheads="1" noChangeShapeType="1"/>
          </p:cNvSpPr>
          <p:nvPr/>
        </p:nvSpPr>
        <p:spPr>
          <a:xfrm>
            <a:off x="1250829" y="2752169"/>
            <a:ext cx="4268096" cy="2277547"/>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at fabrication site in Batam, ocean freight to KSA, customs clearance and storage and haulage to project site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5 full and part charter break bulk ocean vessels, of approximately 90,000 </a:t>
            </a:r>
            <a:r>
              <a:rPr lang="en-US" sz="1200" kern="0" dirty="0" err="1">
                <a:solidFill>
                  <a:srgbClr val="1D1D1B"/>
                </a:solidFill>
                <a:latin typeface="Gotham" pitchFamily="2" charset="0"/>
                <a:cs typeface="Gotham" pitchFamily="2" charset="0"/>
              </a:rPr>
              <a:t>Frtons</a:t>
            </a:r>
            <a:r>
              <a:rPr lang="en-US" sz="1200" kern="0" dirty="0">
                <a:solidFill>
                  <a:srgbClr val="1D1D1B"/>
                </a:solidFill>
                <a:latin typeface="Gotham" pitchFamily="2" charset="0"/>
                <a:cs typeface="Gotham" pitchFamily="2" charset="0"/>
              </a:rPr>
              <a:t> of modules, from Batam to Jubail Industrial Port, KSA</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100 container loads of loose items from Batam to Dammam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Haulage of cargo from Jubail Industrial Port and Dammam Port to site (approximately 80 km &amp; 120km respectively)</a:t>
            </a:r>
          </a:p>
        </p:txBody>
      </p:sp>
      <p:sp>
        <p:nvSpPr>
          <p:cNvPr id="27" name="Title 8">
            <a:extLst>
              <a:ext uri="{FF2B5EF4-FFF2-40B4-BE49-F238E27FC236}">
                <a16:creationId xmlns:a16="http://schemas.microsoft.com/office/drawing/2014/main" id="{78130745-0F0A-99F0-22CE-036CD5C4EA75}"/>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ED73BF76-BDCD-3853-32DD-65A73B7585A2}"/>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200" cap="all" dirty="0">
                <a:solidFill>
                  <a:srgbClr val="3DB465"/>
                </a:solidFill>
                <a:latin typeface="Gotham Medium" pitchFamily="50" charset="0"/>
                <a:cs typeface="Gotham Medium" pitchFamily="50" charset="0"/>
              </a:rPr>
              <a:t>CASE STUDY –  WASIT GAS REFINERY	</a:t>
            </a:r>
          </a:p>
        </p:txBody>
      </p:sp>
      <p:pic>
        <p:nvPicPr>
          <p:cNvPr id="7" name="Picture 6">
            <a:extLst>
              <a:ext uri="{FF2B5EF4-FFF2-40B4-BE49-F238E27FC236}">
                <a16:creationId xmlns:a16="http://schemas.microsoft.com/office/drawing/2014/main" id="{2A0EC6FE-9F9B-F30D-A784-A1FB000DAF36}"/>
              </a:ext>
            </a:extLst>
          </p:cNvPr>
          <p:cNvPicPr>
            <a:picLocks noGrp="1" noRot="1" noChangeAspect="1" noMove="1" noResize="1" noEditPoints="1" noAdjustHandles="1" noChangeArrowheads="1" noChangeShapeType="1" noCrop="1"/>
          </p:cNvPicPr>
          <p:nvPr/>
        </p:nvPicPr>
        <p:blipFill>
          <a:blip r:embed="rId3"/>
          <a:stretch>
            <a:fillRect/>
          </a:stretch>
        </p:blipFill>
        <p:spPr>
          <a:xfrm>
            <a:off x="5975850" y="1063980"/>
            <a:ext cx="2857254" cy="2365020"/>
          </a:xfrm>
          <a:prstGeom prst="rect">
            <a:avLst/>
          </a:prstGeom>
        </p:spPr>
      </p:pic>
      <p:pic>
        <p:nvPicPr>
          <p:cNvPr id="8" name="Picture 7">
            <a:extLst>
              <a:ext uri="{FF2B5EF4-FFF2-40B4-BE49-F238E27FC236}">
                <a16:creationId xmlns:a16="http://schemas.microsoft.com/office/drawing/2014/main" id="{26C88D44-1E0A-CF83-788A-2B6EDE1933EB}"/>
              </a:ext>
            </a:extLst>
          </p:cNvPr>
          <p:cNvPicPr>
            <a:picLocks noGrp="1" noRot="1" noChangeAspect="1" noMove="1" noResize="1" noEditPoints="1" noAdjustHandles="1" noChangeArrowheads="1" noChangeShapeType="1" noCrop="1"/>
          </p:cNvPicPr>
          <p:nvPr/>
        </p:nvPicPr>
        <p:blipFill>
          <a:blip r:embed="rId4"/>
          <a:stretch>
            <a:fillRect/>
          </a:stretch>
        </p:blipFill>
        <p:spPr>
          <a:xfrm>
            <a:off x="8905332" y="3456088"/>
            <a:ext cx="3225339" cy="2059874"/>
          </a:xfrm>
          <a:prstGeom prst="rect">
            <a:avLst/>
          </a:prstGeom>
        </p:spPr>
      </p:pic>
      <p:pic>
        <p:nvPicPr>
          <p:cNvPr id="9" name="Picture 8">
            <a:extLst>
              <a:ext uri="{FF2B5EF4-FFF2-40B4-BE49-F238E27FC236}">
                <a16:creationId xmlns:a16="http://schemas.microsoft.com/office/drawing/2014/main" id="{C8B887F5-C39C-3F00-DCA4-72105E2B0E78}"/>
              </a:ext>
            </a:extLst>
          </p:cNvPr>
          <p:cNvPicPr>
            <a:picLocks noGrp="1" noRot="1" noChangeAspect="1" noMove="1" noResize="1" noEditPoints="1" noAdjustHandles="1" noChangeArrowheads="1" noChangeShapeType="1" noCrop="1"/>
          </p:cNvPicPr>
          <p:nvPr/>
        </p:nvPicPr>
        <p:blipFill>
          <a:blip r:embed="rId5"/>
          <a:stretch>
            <a:fillRect/>
          </a:stretch>
        </p:blipFill>
        <p:spPr>
          <a:xfrm>
            <a:off x="8905331" y="1036891"/>
            <a:ext cx="3225340" cy="2392109"/>
          </a:xfrm>
          <a:prstGeom prst="rect">
            <a:avLst/>
          </a:prstGeom>
        </p:spPr>
      </p:pic>
      <p:pic>
        <p:nvPicPr>
          <p:cNvPr id="12" name="Picture 1">
            <a:extLst>
              <a:ext uri="{FF2B5EF4-FFF2-40B4-BE49-F238E27FC236}">
                <a16:creationId xmlns:a16="http://schemas.microsoft.com/office/drawing/2014/main" id="{136C6DB3-A07C-7635-B252-565FA80C4DF2}"/>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975849" y="3456165"/>
            <a:ext cx="2857255" cy="2059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Google Shape;393;p2">
            <a:extLst>
              <a:ext uri="{FF2B5EF4-FFF2-40B4-BE49-F238E27FC236}">
                <a16:creationId xmlns:a16="http://schemas.microsoft.com/office/drawing/2014/main" id="{4CA083C3-5C6C-4F7D-10E7-71F0ADB8FF46}"/>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17</a:t>
            </a:fld>
            <a:endParaRPr sz="12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24605932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8">
            <a:extLst>
              <a:ext uri="{FF2B5EF4-FFF2-40B4-BE49-F238E27FC236}">
                <a16:creationId xmlns:a16="http://schemas.microsoft.com/office/drawing/2014/main" id="{AAAA7EA6-7136-D26E-7952-C27136CCDA53}"/>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01312270-FB14-207B-5909-5CC88B36086E}"/>
              </a:ext>
            </a:extLst>
          </p:cNvPr>
          <p:cNvSpPr txBox="1"/>
          <p:nvPr/>
        </p:nvSpPr>
        <p:spPr>
          <a:xfrm>
            <a:off x="661338" y="1179261"/>
            <a:ext cx="5903834" cy="112082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28 packages, 3,779 </a:t>
            </a:r>
            <a:r>
              <a:rPr lang="en-US" sz="1200" kern="0" dirty="0" err="1">
                <a:solidFill>
                  <a:srgbClr val="1D1D1B"/>
                </a:solidFill>
                <a:latin typeface="Gotham" pitchFamily="2" charset="0"/>
                <a:cs typeface="Gotham" pitchFamily="2" charset="0"/>
              </a:rPr>
              <a:t>cbm</a:t>
            </a:r>
            <a:r>
              <a:rPr lang="en-US" sz="1200" kern="0" dirty="0">
                <a:solidFill>
                  <a:srgbClr val="1D1D1B"/>
                </a:solidFill>
                <a:latin typeface="Gotham" pitchFamily="2" charset="0"/>
                <a:cs typeface="Gotham" pitchFamily="2" charset="0"/>
              </a:rPr>
              <a:t>, 341. MT </a:t>
            </a:r>
          </a:p>
          <a:p>
            <a:pPr marL="12700" marR="5080" lvl="0">
              <a:spcBef>
                <a:spcPts val="40"/>
              </a:spcBef>
              <a:defRPr/>
            </a:pPr>
            <a:r>
              <a:rPr lang="en-GB" sz="1200" dirty="0">
                <a:solidFill>
                  <a:srgbClr val="0070C0"/>
                </a:solidFill>
                <a:latin typeface="Gotham Medium" pitchFamily="2" charset="0"/>
                <a:cs typeface="Gotham Medium" pitchFamily="2" charset="0"/>
              </a:rPr>
              <a:t>Origin: 	</a:t>
            </a:r>
            <a:r>
              <a:rPr lang="en-US"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Dung Quat, Vietnam </a:t>
            </a:r>
          </a:p>
          <a:p>
            <a:pPr marL="12700" marR="5080" lvl="0">
              <a:spcBef>
                <a:spcPts val="40"/>
              </a:spcBef>
              <a:defRPr/>
            </a:pPr>
            <a:r>
              <a:rPr lang="en-US" sz="1200" dirty="0">
                <a:solidFill>
                  <a:srgbClr val="0070C0"/>
                </a:solidFill>
                <a:latin typeface="Gotham Medium" pitchFamily="2" charset="0"/>
                <a:cs typeface="Gotham Medium" pitchFamily="2" charset="0"/>
              </a:rPr>
              <a:t>Port of Discharge:</a:t>
            </a:r>
            <a:r>
              <a:rPr lang="en-GB"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Adelaide, Australia</a:t>
            </a:r>
          </a:p>
          <a:p>
            <a:pPr marL="12700" marR="5080">
              <a:spcBef>
                <a:spcPts val="40"/>
              </a:spcBef>
              <a:defRPr/>
            </a:pPr>
            <a:r>
              <a:rPr lang="en-GB" sz="1200" dirty="0">
                <a:solidFill>
                  <a:srgbClr val="0070C0"/>
                </a:solidFill>
                <a:latin typeface="Gotham Medium" pitchFamily="2" charset="0"/>
                <a:cs typeface="Gotham Medium" pitchFamily="2" charset="0"/>
              </a:rPr>
              <a:t>Final Destination:   </a:t>
            </a:r>
            <a:r>
              <a:rPr lang="en-US" sz="1200" kern="0" dirty="0">
                <a:solidFill>
                  <a:srgbClr val="1D1D1B"/>
                </a:solidFill>
                <a:latin typeface="Gotham" pitchFamily="2" charset="0"/>
                <a:cs typeface="Gotham" pitchFamily="2" charset="0"/>
              </a:rPr>
              <a:t>Pelican Point Combined Cycle Power Plant</a:t>
            </a:r>
          </a:p>
          <a:p>
            <a:pPr marL="12700" marR="5080">
              <a:spcBef>
                <a:spcPts val="40"/>
              </a:spcBef>
              <a:defRPr/>
            </a:pPr>
            <a:endParaRPr lang="en-US" sz="1200" kern="0" dirty="0">
              <a:solidFill>
                <a:srgbClr val="1D1D1B"/>
              </a:solidFill>
              <a:latin typeface="Gotham" pitchFamily="2" charset="0"/>
              <a:cs typeface="Gotham" pitchFamily="2" charset="0"/>
            </a:endParaRPr>
          </a:p>
          <a:p>
            <a:pPr marL="12700" marR="5080">
              <a:spcBef>
                <a:spcPts val="40"/>
              </a:spcBef>
              <a:defRPr/>
            </a:pPr>
            <a:endParaRPr lang="en-GB" sz="1200" dirty="0">
              <a:solidFill>
                <a:srgbClr val="0070C0"/>
              </a:solidFill>
              <a:latin typeface="Gotham Medium" pitchFamily="2" charset="0"/>
              <a:cs typeface="Gotham Medium" pitchFamily="2" charset="0"/>
            </a:endParaRPr>
          </a:p>
        </p:txBody>
      </p:sp>
      <p:sp>
        <p:nvSpPr>
          <p:cNvPr id="21" name="object 6">
            <a:extLst>
              <a:ext uri="{FF2B5EF4-FFF2-40B4-BE49-F238E27FC236}">
                <a16:creationId xmlns:a16="http://schemas.microsoft.com/office/drawing/2014/main" id="{353519E9-024E-D206-BA14-D4A5BD8F3C6F}"/>
              </a:ext>
            </a:extLst>
          </p:cNvPr>
          <p:cNvSpPr txBox="1"/>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780A2455-0E6F-486C-9DDC-5F7726E3AF4B}"/>
              </a:ext>
            </a:extLst>
          </p:cNvPr>
          <p:cNvSpPr txBox="1"/>
          <p:nvPr/>
        </p:nvSpPr>
        <p:spPr>
          <a:xfrm>
            <a:off x="1250829" y="2402703"/>
            <a:ext cx="4381875" cy="4196020"/>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Apply for a special oversize transportation permit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Transporting cargo from the work-shop to the port of loading</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Two specialized electric power teams providing escort services throughout the transportation process to ensure safety and operational efficiency</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Third party survey and inspection of the cargo </a:t>
            </a:r>
          </a:p>
          <a:p>
            <a:pPr marL="247015" lvl="0" indent="-227965">
              <a:spcBef>
                <a:spcPts val="420"/>
              </a:spcBef>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Coordination and strategic placement of lifting beams to ensure alignment with the appropriate Working Load Limit (WLL) for safe and efficient operations.</a:t>
            </a:r>
          </a:p>
          <a:p>
            <a:pPr marL="247015" lvl="0" indent="-227965">
              <a:spcBef>
                <a:spcPts val="420"/>
              </a:spcBef>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Ocean freight from Dung Quat to port of discharge Adelaide</a:t>
            </a:r>
          </a:p>
          <a:p>
            <a:pPr marL="247015" lvl="0" indent="-227965">
              <a:spcBef>
                <a:spcPts val="420"/>
              </a:spcBef>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onto vessel incl appropriate cargo stow arrangements. Cargo hold preparation for loading, including layout of dunnage by FLS owned stevedores</a:t>
            </a:r>
          </a:p>
          <a:p>
            <a:pPr marL="247015" lvl="0" indent="-227965">
              <a:spcBef>
                <a:spcPts val="420"/>
              </a:spcBef>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Lashing and securing </a:t>
            </a:r>
          </a:p>
          <a:p>
            <a:pPr marL="247015" lvl="0" indent="-227965">
              <a:spcBef>
                <a:spcPts val="420"/>
              </a:spcBef>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FLS Port Captains supervised the whole trucking and loading operation</a:t>
            </a:r>
          </a:p>
        </p:txBody>
      </p:sp>
      <p:pic>
        <p:nvPicPr>
          <p:cNvPr id="23" name="Picture 22">
            <a:extLst>
              <a:ext uri="{FF2B5EF4-FFF2-40B4-BE49-F238E27FC236}">
                <a16:creationId xmlns:a16="http://schemas.microsoft.com/office/drawing/2014/main" id="{AA488077-5D4F-F758-8F85-3F2280300C44}"/>
              </a:ext>
            </a:extLst>
          </p:cNvPr>
          <p:cNvPicPr/>
          <p:nvPr/>
        </p:nvPicPr>
        <p:blipFill>
          <a:blip r:embed="rId2"/>
          <a:stretch>
            <a:fillRect/>
          </a:stretch>
        </p:blipFill>
        <p:spPr>
          <a:xfrm>
            <a:off x="5751576" y="1414999"/>
            <a:ext cx="3209544" cy="2324897"/>
          </a:xfrm>
          <a:prstGeom prst="rect">
            <a:avLst/>
          </a:prstGeom>
        </p:spPr>
      </p:pic>
      <p:pic>
        <p:nvPicPr>
          <p:cNvPr id="24" name="Picture 23">
            <a:extLst>
              <a:ext uri="{FF2B5EF4-FFF2-40B4-BE49-F238E27FC236}">
                <a16:creationId xmlns:a16="http://schemas.microsoft.com/office/drawing/2014/main" id="{19BDC7A9-5A1B-6258-E9B6-29B251DCF7C3}"/>
              </a:ext>
            </a:extLst>
          </p:cNvPr>
          <p:cNvPicPr/>
          <p:nvPr/>
        </p:nvPicPr>
        <p:blipFill>
          <a:blip r:embed="rId3"/>
          <a:stretch>
            <a:fillRect/>
          </a:stretch>
        </p:blipFill>
        <p:spPr>
          <a:xfrm>
            <a:off x="9079992" y="1414999"/>
            <a:ext cx="2941596" cy="2324897"/>
          </a:xfrm>
          <a:prstGeom prst="rect">
            <a:avLst/>
          </a:prstGeom>
        </p:spPr>
      </p:pic>
      <p:pic>
        <p:nvPicPr>
          <p:cNvPr id="25" name="Picture 24" descr="A crane lifting a large object&#10;&#10;AI-generated content may be incorrect.">
            <a:extLst>
              <a:ext uri="{FF2B5EF4-FFF2-40B4-BE49-F238E27FC236}">
                <a16:creationId xmlns:a16="http://schemas.microsoft.com/office/drawing/2014/main" id="{238966C0-6BEB-966F-BD4E-33A024DE9B61}"/>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751576" y="3828734"/>
            <a:ext cx="3209544" cy="2324897"/>
          </a:xfrm>
          <a:prstGeom prst="rect">
            <a:avLst/>
          </a:prstGeom>
        </p:spPr>
      </p:pic>
      <p:pic>
        <p:nvPicPr>
          <p:cNvPr id="26" name="Picture 25">
            <a:extLst>
              <a:ext uri="{FF2B5EF4-FFF2-40B4-BE49-F238E27FC236}">
                <a16:creationId xmlns:a16="http://schemas.microsoft.com/office/drawing/2014/main" id="{97244E12-40B1-A246-A75E-979371CD7858}"/>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79992" y="3828734"/>
            <a:ext cx="2941596" cy="2324897"/>
          </a:xfrm>
          <a:prstGeom prst="rect">
            <a:avLst/>
          </a:prstGeom>
          <a:noFill/>
        </p:spPr>
      </p:pic>
      <p:sp>
        <p:nvSpPr>
          <p:cNvPr id="27" name="Title 8">
            <a:extLst>
              <a:ext uri="{FF2B5EF4-FFF2-40B4-BE49-F238E27FC236}">
                <a16:creationId xmlns:a16="http://schemas.microsoft.com/office/drawing/2014/main" id="{CD04D1AD-7188-6A30-E90C-B01C52190FD4}"/>
              </a:ext>
            </a:extLst>
          </p:cNvPr>
          <p:cNvSpPr txBox="1">
            <a:spLocks/>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6A6885BF-CE54-745F-9238-616D7B0E9106}"/>
              </a:ext>
            </a:extLst>
          </p:cNvPr>
          <p:cNvSpPr txBox="1"/>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PELICAN POINT POWER PLANT PROJECT 1/2</a:t>
            </a:r>
          </a:p>
        </p:txBody>
      </p:sp>
      <p:sp>
        <p:nvSpPr>
          <p:cNvPr id="3" name="Google Shape;393;p2">
            <a:extLst>
              <a:ext uri="{FF2B5EF4-FFF2-40B4-BE49-F238E27FC236}">
                <a16:creationId xmlns:a16="http://schemas.microsoft.com/office/drawing/2014/main" id="{A8EC0932-0DD6-A1D9-8D86-91B330A2DAFB}"/>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18</a:t>
            </a:fld>
            <a:endParaRPr sz="12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110984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DCEBA-A8B6-57A7-A261-4DF26CB039E8}"/>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9E553EA8-127C-3579-5939-67775D8EFD52}"/>
              </a:ext>
            </a:extLst>
          </p:cNvPr>
          <p:cNvSpPr>
            <a:spLocks noGrp="1" noRot="1" noMove="1" noResize="1" noEditPoints="1" noAdjustHandles="1" noChangeArrowheads="1" noChangeShapeType="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26E0C9AA-792B-C1CF-BE9A-0ECC4FF1903B}"/>
              </a:ext>
            </a:extLst>
          </p:cNvPr>
          <p:cNvSpPr txBox="1">
            <a:spLocks noGrp="1" noRot="1" noMove="1" noResize="1" noEditPoints="1" noAdjustHandles="1" noChangeArrowheads="1" noChangeShapeType="1"/>
          </p:cNvSpPr>
          <p:nvPr/>
        </p:nvSpPr>
        <p:spPr>
          <a:xfrm>
            <a:off x="661338" y="1179261"/>
            <a:ext cx="5903834" cy="112082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28 packages, 3,779 CBM, 341.212 MT </a:t>
            </a:r>
          </a:p>
          <a:p>
            <a:pPr marL="12700" marR="5080" lvl="0">
              <a:spcBef>
                <a:spcPts val="40"/>
              </a:spcBef>
              <a:defRPr/>
            </a:pPr>
            <a:r>
              <a:rPr lang="en-GB" sz="1200" dirty="0">
                <a:solidFill>
                  <a:srgbClr val="0070C0"/>
                </a:solidFill>
                <a:latin typeface="Gotham Medium" pitchFamily="2" charset="0"/>
                <a:cs typeface="Gotham Medium" pitchFamily="2" charset="0"/>
              </a:rPr>
              <a:t>Origin: 	</a:t>
            </a:r>
            <a:r>
              <a:rPr lang="en-US"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Dung Quat, Vietnam </a:t>
            </a:r>
          </a:p>
          <a:p>
            <a:pPr marL="12700" marR="5080" lvl="0">
              <a:spcBef>
                <a:spcPts val="40"/>
              </a:spcBef>
              <a:defRPr/>
            </a:pPr>
            <a:r>
              <a:rPr lang="en-US" sz="1200" dirty="0">
                <a:solidFill>
                  <a:srgbClr val="0070C0"/>
                </a:solidFill>
                <a:latin typeface="Gotham Medium" pitchFamily="2" charset="0"/>
                <a:cs typeface="Gotham Medium" pitchFamily="2" charset="0"/>
              </a:rPr>
              <a:t>Port of Discharge:</a:t>
            </a:r>
            <a:r>
              <a:rPr lang="en-GB"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Adelaide, Australia</a:t>
            </a:r>
          </a:p>
          <a:p>
            <a:pPr marL="12700" marR="5080">
              <a:spcBef>
                <a:spcPts val="40"/>
              </a:spcBef>
              <a:defRPr/>
            </a:pPr>
            <a:r>
              <a:rPr lang="en-GB" sz="1200" dirty="0">
                <a:solidFill>
                  <a:srgbClr val="0070C0"/>
                </a:solidFill>
                <a:latin typeface="Gotham Medium" pitchFamily="2" charset="0"/>
                <a:cs typeface="Gotham Medium" pitchFamily="2" charset="0"/>
              </a:rPr>
              <a:t>Final Destination:   </a:t>
            </a:r>
            <a:r>
              <a:rPr lang="en-US" sz="1200" kern="0" dirty="0">
                <a:solidFill>
                  <a:srgbClr val="1D1D1B"/>
                </a:solidFill>
                <a:latin typeface="Gotham" pitchFamily="2" charset="0"/>
                <a:cs typeface="Gotham" pitchFamily="2" charset="0"/>
              </a:rPr>
              <a:t>Pelican Point Combined Cycle Power Plant</a:t>
            </a:r>
          </a:p>
          <a:p>
            <a:pPr marL="12700" marR="5080">
              <a:spcBef>
                <a:spcPts val="40"/>
              </a:spcBef>
              <a:defRPr/>
            </a:pPr>
            <a:endParaRPr lang="en-US" sz="1200" kern="0" dirty="0">
              <a:solidFill>
                <a:srgbClr val="1D1D1B"/>
              </a:solidFill>
              <a:latin typeface="Gotham" pitchFamily="2" charset="0"/>
              <a:cs typeface="Gotham" pitchFamily="2" charset="0"/>
            </a:endParaRPr>
          </a:p>
          <a:p>
            <a:pPr marL="12700" marR="5080">
              <a:spcBef>
                <a:spcPts val="40"/>
              </a:spcBef>
              <a:defRPr/>
            </a:pPr>
            <a:endParaRPr lang="en-GB" sz="1200" dirty="0">
              <a:solidFill>
                <a:srgbClr val="0070C0"/>
              </a:solidFill>
              <a:latin typeface="Gotham Medium" pitchFamily="2" charset="0"/>
              <a:cs typeface="Gotham Medium" pitchFamily="2" charset="0"/>
            </a:endParaRPr>
          </a:p>
        </p:txBody>
      </p:sp>
      <p:sp>
        <p:nvSpPr>
          <p:cNvPr id="21" name="object 6">
            <a:extLst>
              <a:ext uri="{FF2B5EF4-FFF2-40B4-BE49-F238E27FC236}">
                <a16:creationId xmlns:a16="http://schemas.microsoft.com/office/drawing/2014/main" id="{8AC9DAC3-3E26-D629-1141-6DCB3D3FDBE6}"/>
              </a:ext>
            </a:extLst>
          </p:cNvPr>
          <p:cNvSpPr txBox="1">
            <a:spLocks noGrp="1" noRot="1" noMove="1" noResize="1" noEditPoints="1" noAdjustHandles="1" noChangeArrowheads="1" noChangeShapeType="1"/>
          </p:cNvSpPr>
          <p:nvPr/>
        </p:nvSpPr>
        <p:spPr>
          <a:xfrm>
            <a:off x="661338" y="4304014"/>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0BEAFD18-372E-B990-3263-887A3031875E}"/>
              </a:ext>
            </a:extLst>
          </p:cNvPr>
          <p:cNvSpPr txBox="1">
            <a:spLocks/>
          </p:cNvSpPr>
          <p:nvPr/>
        </p:nvSpPr>
        <p:spPr>
          <a:xfrm>
            <a:off x="1232541" y="4423359"/>
            <a:ext cx="5094525" cy="2667397"/>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Apply for a special permit in order to berth at the RO-RO/ cruise terminal.</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Traffic management survey in Australia</a:t>
            </a:r>
          </a:p>
          <a:p>
            <a:pPr marL="247015" lvl="0" indent="-227965">
              <a:spcBef>
                <a:spcPts val="420"/>
              </a:spcBef>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Vessel berthed at a RO-RO/ Cruise ship berth</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Cargo unlashing discharge operation, supervision by FLS PM</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Due to cargo dimensions, FLS had to remove fencing and widen the gate at the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Traffic lights, traffic signs had to be removed during the trucking from port to the jobsite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Police escorted our trucks and stopped the traffic when necessary</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endParaRPr lang="en-US" sz="1200" kern="0" dirty="0">
              <a:solidFill>
                <a:srgbClr val="1D1D1B"/>
              </a:solidFill>
              <a:latin typeface="Gotham" pitchFamily="2" charset="0"/>
              <a:cs typeface="Gotham" pitchFamily="2" charset="0"/>
            </a:endParaRPr>
          </a:p>
        </p:txBody>
      </p:sp>
      <p:pic>
        <p:nvPicPr>
          <p:cNvPr id="8" name="Picture 7">
            <a:extLst>
              <a:ext uri="{FF2B5EF4-FFF2-40B4-BE49-F238E27FC236}">
                <a16:creationId xmlns:a16="http://schemas.microsoft.com/office/drawing/2014/main" id="{AC45B6BA-EBDB-A52A-1871-D5BFB3EE9B38}"/>
              </a:ext>
            </a:extLst>
          </p:cNvPr>
          <p:cNvPicPr>
            <a:picLocks noGrp="1" noRot="1" noMove="1" noResize="1" noEditPoints="1" noAdjustHandles="1" noChangeArrowheads="1" noChangeShapeType="1" noCrop="1"/>
          </p:cNvPicPr>
          <p:nvPr/>
        </p:nvPicPr>
        <p:blipFill>
          <a:blip r:embed="rId3"/>
          <a:stretch>
            <a:fillRect/>
          </a:stretch>
        </p:blipFill>
        <p:spPr>
          <a:xfrm>
            <a:off x="9250836" y="1602132"/>
            <a:ext cx="2874926" cy="2152979"/>
          </a:xfrm>
          <a:prstGeom prst="rect">
            <a:avLst/>
          </a:prstGeom>
        </p:spPr>
      </p:pic>
      <p:pic>
        <p:nvPicPr>
          <p:cNvPr id="9" name="Picture 8">
            <a:extLst>
              <a:ext uri="{FF2B5EF4-FFF2-40B4-BE49-F238E27FC236}">
                <a16:creationId xmlns:a16="http://schemas.microsoft.com/office/drawing/2014/main" id="{A0B54070-BB69-3F94-CA52-E813E85FE8E1}"/>
              </a:ext>
            </a:extLst>
          </p:cNvPr>
          <p:cNvPicPr>
            <a:picLocks noGrp="1" noRot="1" noMove="1" noResize="1" noEditPoints="1" noAdjustHandles="1" noChangeArrowheads="1" noChangeShapeType="1" noCrop="1"/>
          </p:cNvPicPr>
          <p:nvPr/>
        </p:nvPicPr>
        <p:blipFill>
          <a:blip r:embed="rId4"/>
          <a:stretch>
            <a:fillRect/>
          </a:stretch>
        </p:blipFill>
        <p:spPr>
          <a:xfrm>
            <a:off x="6296467" y="3809513"/>
            <a:ext cx="2905525" cy="2152979"/>
          </a:xfrm>
          <a:prstGeom prst="rect">
            <a:avLst/>
          </a:prstGeom>
        </p:spPr>
      </p:pic>
      <p:pic>
        <p:nvPicPr>
          <p:cNvPr id="12" name="Picture 11">
            <a:extLst>
              <a:ext uri="{FF2B5EF4-FFF2-40B4-BE49-F238E27FC236}">
                <a16:creationId xmlns:a16="http://schemas.microsoft.com/office/drawing/2014/main" id="{65F48F66-8239-7E34-6D87-DF554ABA1584}"/>
              </a:ext>
            </a:extLst>
          </p:cNvPr>
          <p:cNvPicPr>
            <a:picLocks noGrp="1" noRot="1" noMove="1" noResize="1" noEditPoints="1" noAdjustHandles="1" noChangeArrowheads="1" noChangeShapeType="1" noCrop="1"/>
          </p:cNvPicPr>
          <p:nvPr/>
        </p:nvPicPr>
        <p:blipFill>
          <a:blip r:embed="rId5"/>
          <a:stretch>
            <a:fillRect/>
          </a:stretch>
        </p:blipFill>
        <p:spPr>
          <a:xfrm>
            <a:off x="9250836" y="3809513"/>
            <a:ext cx="2874926" cy="2152979"/>
          </a:xfrm>
          <a:prstGeom prst="rect">
            <a:avLst/>
          </a:prstGeom>
        </p:spPr>
      </p:pic>
      <p:sp>
        <p:nvSpPr>
          <p:cNvPr id="19" name="Text Placeholder 2">
            <a:extLst>
              <a:ext uri="{FF2B5EF4-FFF2-40B4-BE49-F238E27FC236}">
                <a16:creationId xmlns:a16="http://schemas.microsoft.com/office/drawing/2014/main" id="{41017B31-1F21-92A4-1992-3B04F5DBC261}"/>
              </a:ext>
            </a:extLst>
          </p:cNvPr>
          <p:cNvSpPr txBox="1"/>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PELICAN POINT POWER PLANT PROJECT 2/2</a:t>
            </a:r>
          </a:p>
        </p:txBody>
      </p:sp>
      <p:sp>
        <p:nvSpPr>
          <p:cNvPr id="3" name="object 6">
            <a:extLst>
              <a:ext uri="{FF2B5EF4-FFF2-40B4-BE49-F238E27FC236}">
                <a16:creationId xmlns:a16="http://schemas.microsoft.com/office/drawing/2014/main" id="{535D979B-0843-F785-DC15-929D5F58976D}"/>
              </a:ext>
            </a:extLst>
          </p:cNvPr>
          <p:cNvSpPr txBox="1">
            <a:spLocks/>
          </p:cNvSpPr>
          <p:nvPr/>
        </p:nvSpPr>
        <p:spPr>
          <a:xfrm>
            <a:off x="661338" y="2003384"/>
            <a:ext cx="5665728" cy="230063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lang="en-US" sz="1200" u="none" strike="noStrike" kern="0" cap="none" normalizeH="0" baseline="0" noProof="0" dirty="0">
                <a:ln>
                  <a:noFill/>
                </a:ln>
                <a:solidFill>
                  <a:srgbClr val="005FAA"/>
                </a:solidFill>
                <a:effectLst/>
                <a:uLnTx/>
                <a:uFillTx/>
                <a:latin typeface="Gotham Medium" pitchFamily="2" charset="0"/>
                <a:cs typeface="Gotham Medium" pitchFamily="2" charset="0"/>
              </a:rPr>
              <a:t>Challenges</a:t>
            </a: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a:t>
            </a:r>
            <a:r>
              <a:rPr kumimoji="0" lang="en-US" sz="1200" u="none" strike="noStrike" kern="0" cap="none" normalizeH="0" baseline="0" noProof="0" dirty="0">
                <a:ln>
                  <a:noFill/>
                </a:ln>
                <a:solidFill>
                  <a:srgbClr val="005FAA"/>
                </a:solidFill>
                <a:effectLst/>
                <a:uLnTx/>
                <a:uFillTx/>
                <a:latin typeface="Gotham Medium" pitchFamily="2" charset="0"/>
                <a:cs typeface="Gotham Medium" pitchFamily="2" charset="0"/>
              </a:rPr>
              <a:t>  </a:t>
            </a:r>
          </a:p>
          <a:p>
            <a:pPr marL="247015" marR="0" indent="-227965" fontAlgn="auto">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Complexity due to the cargo’s size with max length 15.46M, width 9.55M, height 5.30M</a:t>
            </a:r>
          </a:p>
          <a:p>
            <a:pPr marL="247015" marR="0" indent="-227965" fontAlgn="auto">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The nearest BBK terminal at the POD to the job site is not workable</a:t>
            </a:r>
          </a:p>
          <a:p>
            <a:pPr marL="247015" marR="0" indent="-227965" fontAlgn="auto">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Investigate suitable direction to the job site, adjust construction to fit the cargo during transportation</a:t>
            </a:r>
          </a:p>
          <a:p>
            <a:pPr marL="19050">
              <a:spcBef>
                <a:spcPts val="420"/>
              </a:spcBef>
              <a:buClr>
                <a:srgbClr val="0B68B1"/>
              </a:buClr>
              <a:buSzPct val="108333"/>
              <a:tabLst>
                <a:tab pos="247015" algn="l"/>
              </a:tabLst>
              <a:defRPr/>
            </a:pPr>
            <a:r>
              <a:rPr lang="en-US" sz="1200" kern="0" dirty="0">
                <a:solidFill>
                  <a:srgbClr val="1D1D1B"/>
                </a:solidFill>
                <a:latin typeface="Gotham" pitchFamily="2" charset="0"/>
                <a:cs typeface="Gotham" pitchFamily="2" charset="0"/>
                <a:sym typeface="Wingdings" panose="05000000000000000000" pitchFamily="2" charset="2"/>
              </a:rPr>
              <a:t> 	</a:t>
            </a:r>
            <a:r>
              <a:rPr lang="en-US" sz="1200" kern="0" dirty="0">
                <a:solidFill>
                  <a:srgbClr val="1D1D1B"/>
                </a:solidFill>
                <a:latin typeface="Gotham" pitchFamily="2" charset="0"/>
                <a:cs typeface="Gotham" pitchFamily="2" charset="0"/>
              </a:rPr>
              <a:t>We got involved in the discussions at a very early stage, which allowed the client to design and fabricate up to the absolute maximum dimensions. </a:t>
            </a:r>
          </a:p>
          <a:p>
            <a:pPr marL="19050">
              <a:spcBef>
                <a:spcPts val="420"/>
              </a:spcBef>
              <a:buClr>
                <a:srgbClr val="0B68B1"/>
              </a:buClr>
              <a:buSzPct val="108333"/>
              <a:tabLst>
                <a:tab pos="247015" algn="l"/>
              </a:tabLst>
              <a:defRPr/>
            </a:pPr>
            <a:r>
              <a:rPr lang="en-US" sz="1200" kern="0" dirty="0">
                <a:solidFill>
                  <a:srgbClr val="1D1D1B"/>
                </a:solidFill>
                <a:latin typeface="Gotham" pitchFamily="2" charset="0"/>
                <a:cs typeface="Gotham" pitchFamily="2" charset="0"/>
                <a:sym typeface="Wingdings" panose="05000000000000000000" pitchFamily="2" charset="2"/>
              </a:rPr>
              <a:t> 	</a:t>
            </a:r>
            <a:r>
              <a:rPr lang="en-US" sz="1200" kern="0" dirty="0">
                <a:solidFill>
                  <a:srgbClr val="1D1D1B"/>
                </a:solidFill>
                <a:latin typeface="Gotham" pitchFamily="2" charset="0"/>
                <a:cs typeface="Gotham" pitchFamily="2" charset="0"/>
              </a:rPr>
              <a:t>Coordination with carrier for special berthing at RO-RO/ Cruise ship terminal</a:t>
            </a:r>
          </a:p>
        </p:txBody>
      </p:sp>
      <p:pic>
        <p:nvPicPr>
          <p:cNvPr id="2" name="Picture 1">
            <a:extLst>
              <a:ext uri="{FF2B5EF4-FFF2-40B4-BE49-F238E27FC236}">
                <a16:creationId xmlns:a16="http://schemas.microsoft.com/office/drawing/2014/main" id="{695E0E29-1E56-4FA2-0A16-E36C08B07210}"/>
              </a:ext>
            </a:extLst>
          </p:cNvPr>
          <p:cNvPicPr>
            <a:picLocks noGrp="1" noRot="1" noMove="1" noResize="1" noEditPoints="1" noAdjustHandles="1" noChangeArrowheads="1" noChangeShapeType="1" noCrop="1"/>
          </p:cNvPicPr>
          <p:nvPr/>
        </p:nvPicPr>
        <p:blipFill>
          <a:blip r:embed="rId6"/>
          <a:stretch>
            <a:fillRect/>
          </a:stretch>
        </p:blipFill>
        <p:spPr>
          <a:xfrm>
            <a:off x="6327066" y="1602132"/>
            <a:ext cx="2874926" cy="2152979"/>
          </a:xfrm>
          <a:prstGeom prst="rect">
            <a:avLst/>
          </a:prstGeom>
        </p:spPr>
      </p:pic>
      <p:sp>
        <p:nvSpPr>
          <p:cNvPr id="5" name="Google Shape;393;p2">
            <a:extLst>
              <a:ext uri="{FF2B5EF4-FFF2-40B4-BE49-F238E27FC236}">
                <a16:creationId xmlns:a16="http://schemas.microsoft.com/office/drawing/2014/main" id="{4661F647-7C2E-9493-12A4-9182103A2F87}"/>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19</a:t>
            </a:fld>
            <a:endParaRPr sz="12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3092224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B246263-B3EB-ED24-BB7C-C4EC6C47F8B3}"/>
              </a:ext>
            </a:extLst>
          </p:cNvPr>
          <p:cNvSpPr/>
          <p:nvPr/>
        </p:nvSpPr>
        <p:spPr>
          <a:xfrm>
            <a:off x="4179032" y="4166395"/>
            <a:ext cx="3833935" cy="480131"/>
          </a:xfrm>
          <a:prstGeom prst="rect">
            <a:avLst/>
          </a:prstGeom>
        </p:spPr>
        <p:txBody>
          <a:bodyPr wrap="square">
            <a:spAutoFit/>
          </a:bodyPr>
          <a:lstStyle/>
          <a:p>
            <a:pPr>
              <a:lnSpc>
                <a:spcPct val="90000"/>
              </a:lnSpc>
              <a:spcBef>
                <a:spcPct val="0"/>
              </a:spcBef>
            </a:pPr>
            <a:r>
              <a:rPr lang="en-VN" sz="2800" dirty="0">
                <a:solidFill>
                  <a:schemeClr val="bg1"/>
                </a:solidFill>
                <a:latin typeface="CONTHRAX HEAVY" panose="020B0907020201080204" pitchFamily="34" charset="0"/>
                <a:ea typeface="+mj-ea"/>
                <a:cs typeface="+mj-cs"/>
              </a:rPr>
              <a:t>FLS SNAPSHOT</a:t>
            </a:r>
          </a:p>
        </p:txBody>
      </p:sp>
      <p:grpSp>
        <p:nvGrpSpPr>
          <p:cNvPr id="29" name="Group 28">
            <a:extLst>
              <a:ext uri="{FF2B5EF4-FFF2-40B4-BE49-F238E27FC236}">
                <a16:creationId xmlns:a16="http://schemas.microsoft.com/office/drawing/2014/main" id="{4FFAD544-2CE4-FEDB-D664-FC32388CBB8A}"/>
              </a:ext>
            </a:extLst>
          </p:cNvPr>
          <p:cNvGrpSpPr/>
          <p:nvPr/>
        </p:nvGrpSpPr>
        <p:grpSpPr>
          <a:xfrm>
            <a:off x="2507765" y="4896895"/>
            <a:ext cx="7176468" cy="634706"/>
            <a:chOff x="2540637" y="1280943"/>
            <a:chExt cx="7176468" cy="634706"/>
          </a:xfrm>
        </p:grpSpPr>
        <p:grpSp>
          <p:nvGrpSpPr>
            <p:cNvPr id="56" name="Group 55">
              <a:extLst>
                <a:ext uri="{FF2B5EF4-FFF2-40B4-BE49-F238E27FC236}">
                  <a16:creationId xmlns:a16="http://schemas.microsoft.com/office/drawing/2014/main" id="{9A282622-0BBF-E473-7C02-105A4DA5873A}"/>
                </a:ext>
              </a:extLst>
            </p:cNvPr>
            <p:cNvGrpSpPr/>
            <p:nvPr/>
          </p:nvGrpSpPr>
          <p:grpSpPr>
            <a:xfrm>
              <a:off x="3145401" y="1280943"/>
              <a:ext cx="1956370" cy="634706"/>
              <a:chOff x="3384887" y="1264085"/>
              <a:chExt cx="1956370" cy="634706"/>
            </a:xfrm>
          </p:grpSpPr>
          <p:sp>
            <p:nvSpPr>
              <p:cNvPr id="3" name="TextBox 2">
                <a:extLst>
                  <a:ext uri="{FF2B5EF4-FFF2-40B4-BE49-F238E27FC236}">
                    <a16:creationId xmlns:a16="http://schemas.microsoft.com/office/drawing/2014/main" id="{E539258D-8BC3-F562-E208-26BB36812E31}"/>
                  </a:ext>
                </a:extLst>
              </p:cNvPr>
              <p:cNvSpPr txBox="1"/>
              <p:nvPr/>
            </p:nvSpPr>
            <p:spPr>
              <a:xfrm>
                <a:off x="3384887"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33+</a:t>
                </a:r>
              </a:p>
            </p:txBody>
          </p:sp>
          <p:sp>
            <p:nvSpPr>
              <p:cNvPr id="9" name="TextBox 8">
                <a:extLst>
                  <a:ext uri="{FF2B5EF4-FFF2-40B4-BE49-F238E27FC236}">
                    <a16:creationId xmlns:a16="http://schemas.microsoft.com/office/drawing/2014/main" id="{AFAC4925-8275-5006-81ED-E2E61D25F539}"/>
                  </a:ext>
                </a:extLst>
              </p:cNvPr>
              <p:cNvSpPr txBox="1"/>
              <p:nvPr/>
            </p:nvSpPr>
            <p:spPr>
              <a:xfrm>
                <a:off x="3384887" y="1606403"/>
                <a:ext cx="195637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years of experience</a:t>
                </a:r>
              </a:p>
            </p:txBody>
          </p:sp>
        </p:grpSp>
        <p:grpSp>
          <p:nvGrpSpPr>
            <p:cNvPr id="10" name="Group 9">
              <a:extLst>
                <a:ext uri="{FF2B5EF4-FFF2-40B4-BE49-F238E27FC236}">
                  <a16:creationId xmlns:a16="http://schemas.microsoft.com/office/drawing/2014/main" id="{469908AE-6EB6-3E80-DCEA-E5CADB4D77C0}"/>
                </a:ext>
              </a:extLst>
            </p:cNvPr>
            <p:cNvGrpSpPr/>
            <p:nvPr/>
          </p:nvGrpSpPr>
          <p:grpSpPr>
            <a:xfrm>
              <a:off x="5791717" y="1280943"/>
              <a:ext cx="1714500" cy="634706"/>
              <a:chOff x="5595776" y="1264085"/>
              <a:chExt cx="1714500" cy="634706"/>
            </a:xfrm>
          </p:grpSpPr>
          <p:sp>
            <p:nvSpPr>
              <p:cNvPr id="13" name="TextBox 12">
                <a:extLst>
                  <a:ext uri="{FF2B5EF4-FFF2-40B4-BE49-F238E27FC236}">
                    <a16:creationId xmlns:a16="http://schemas.microsoft.com/office/drawing/2014/main" id="{403B1608-9228-2462-3813-CA4E6552129E}"/>
                  </a:ext>
                </a:extLst>
              </p:cNvPr>
              <p:cNvSpPr txBox="1"/>
              <p:nvPr/>
            </p:nvSpPr>
            <p:spPr>
              <a:xfrm>
                <a:off x="5595776"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500+</a:t>
                </a:r>
              </a:p>
            </p:txBody>
          </p:sp>
          <p:sp>
            <p:nvSpPr>
              <p:cNvPr id="14" name="TextBox 13">
                <a:extLst>
                  <a:ext uri="{FF2B5EF4-FFF2-40B4-BE49-F238E27FC236}">
                    <a16:creationId xmlns:a16="http://schemas.microsoft.com/office/drawing/2014/main" id="{1A18537B-CC7E-1D04-1D45-CF31670D8A8B}"/>
                  </a:ext>
                </a:extLst>
              </p:cNvPr>
              <p:cNvSpPr txBox="1"/>
              <p:nvPr/>
            </p:nvSpPr>
            <p:spPr>
              <a:xfrm>
                <a:off x="5595776" y="1606403"/>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professionals</a:t>
                </a:r>
              </a:p>
            </p:txBody>
          </p:sp>
        </p:grpSp>
        <p:grpSp>
          <p:nvGrpSpPr>
            <p:cNvPr id="6" name="Group 5">
              <a:extLst>
                <a:ext uri="{FF2B5EF4-FFF2-40B4-BE49-F238E27FC236}">
                  <a16:creationId xmlns:a16="http://schemas.microsoft.com/office/drawing/2014/main" id="{CEAAFBEA-873E-ACF3-E9B6-AA8417BFACF2}"/>
                </a:ext>
              </a:extLst>
            </p:cNvPr>
            <p:cNvGrpSpPr/>
            <p:nvPr/>
          </p:nvGrpSpPr>
          <p:grpSpPr>
            <a:xfrm>
              <a:off x="8002605" y="1280943"/>
              <a:ext cx="1714500" cy="634706"/>
              <a:chOff x="7806664" y="1264085"/>
              <a:chExt cx="1714500" cy="634706"/>
            </a:xfrm>
          </p:grpSpPr>
          <p:sp>
            <p:nvSpPr>
              <p:cNvPr id="17" name="TextBox 16">
                <a:extLst>
                  <a:ext uri="{FF2B5EF4-FFF2-40B4-BE49-F238E27FC236}">
                    <a16:creationId xmlns:a16="http://schemas.microsoft.com/office/drawing/2014/main" id="{85793029-7E3C-F9F9-8336-BA2EB9125F87}"/>
                  </a:ext>
                </a:extLst>
              </p:cNvPr>
              <p:cNvSpPr txBox="1"/>
              <p:nvPr/>
            </p:nvSpPr>
            <p:spPr>
              <a:xfrm>
                <a:off x="7806664" y="1264085"/>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100+</a:t>
                </a:r>
              </a:p>
            </p:txBody>
          </p:sp>
          <p:sp>
            <p:nvSpPr>
              <p:cNvPr id="19" name="TextBox 18">
                <a:extLst>
                  <a:ext uri="{FF2B5EF4-FFF2-40B4-BE49-F238E27FC236}">
                    <a16:creationId xmlns:a16="http://schemas.microsoft.com/office/drawing/2014/main" id="{155BEC34-3860-7032-CA21-9548D07BDAB4}"/>
                  </a:ext>
                </a:extLst>
              </p:cNvPr>
              <p:cNvSpPr txBox="1"/>
              <p:nvPr/>
            </p:nvSpPr>
            <p:spPr>
              <a:xfrm>
                <a:off x="7806664" y="1606403"/>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global partners</a:t>
                </a:r>
              </a:p>
            </p:txBody>
          </p:sp>
        </p:grpSp>
        <p:pic>
          <p:nvPicPr>
            <p:cNvPr id="64" name="Graphic 63">
              <a:extLst>
                <a:ext uri="{FF2B5EF4-FFF2-40B4-BE49-F238E27FC236}">
                  <a16:creationId xmlns:a16="http://schemas.microsoft.com/office/drawing/2014/main" id="{93693A2C-4C19-E318-AAE8-ECA64EA9708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40637" y="1334976"/>
              <a:ext cx="574518" cy="526641"/>
            </a:xfrm>
            <a:prstGeom prst="rect">
              <a:avLst/>
            </a:prstGeom>
          </p:spPr>
        </p:pic>
        <p:pic>
          <p:nvPicPr>
            <p:cNvPr id="66" name="Graphic 65">
              <a:extLst>
                <a:ext uri="{FF2B5EF4-FFF2-40B4-BE49-F238E27FC236}">
                  <a16:creationId xmlns:a16="http://schemas.microsoft.com/office/drawing/2014/main" id="{DC843F17-D946-8491-E41A-98D8CE1D3A8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34831" y="1382853"/>
              <a:ext cx="526639" cy="430887"/>
            </a:xfrm>
            <a:prstGeom prst="rect">
              <a:avLst/>
            </a:prstGeom>
          </p:spPr>
        </p:pic>
        <p:pic>
          <p:nvPicPr>
            <p:cNvPr id="68" name="Graphic 67">
              <a:extLst>
                <a:ext uri="{FF2B5EF4-FFF2-40B4-BE49-F238E27FC236}">
                  <a16:creationId xmlns:a16="http://schemas.microsoft.com/office/drawing/2014/main" id="{5ED0BFF2-7727-C8B2-B3CB-F6A6046917A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382542" y="1311038"/>
              <a:ext cx="574516" cy="574516"/>
            </a:xfrm>
            <a:prstGeom prst="rect">
              <a:avLst/>
            </a:prstGeom>
          </p:spPr>
        </p:pic>
      </p:grpSp>
      <p:grpSp>
        <p:nvGrpSpPr>
          <p:cNvPr id="28" name="Group 27">
            <a:extLst>
              <a:ext uri="{FF2B5EF4-FFF2-40B4-BE49-F238E27FC236}">
                <a16:creationId xmlns:a16="http://schemas.microsoft.com/office/drawing/2014/main" id="{E909C034-2BA6-DBE1-2EEA-DAE730C910E7}"/>
              </a:ext>
            </a:extLst>
          </p:cNvPr>
          <p:cNvGrpSpPr/>
          <p:nvPr/>
        </p:nvGrpSpPr>
        <p:grpSpPr>
          <a:xfrm>
            <a:off x="3486215" y="5825697"/>
            <a:ext cx="5219568" cy="834761"/>
            <a:chOff x="3744127" y="2209745"/>
            <a:chExt cx="5219568" cy="834761"/>
          </a:xfrm>
        </p:grpSpPr>
        <p:grpSp>
          <p:nvGrpSpPr>
            <p:cNvPr id="57" name="Group 56">
              <a:extLst>
                <a:ext uri="{FF2B5EF4-FFF2-40B4-BE49-F238E27FC236}">
                  <a16:creationId xmlns:a16="http://schemas.microsoft.com/office/drawing/2014/main" id="{8B7477DD-EE03-D26A-6423-C738F64A2889}"/>
                </a:ext>
              </a:extLst>
            </p:cNvPr>
            <p:cNvGrpSpPr/>
            <p:nvPr/>
          </p:nvGrpSpPr>
          <p:grpSpPr>
            <a:xfrm>
              <a:off x="4226306" y="2309772"/>
              <a:ext cx="1714500" cy="634706"/>
              <a:chOff x="4226306" y="2212321"/>
              <a:chExt cx="1714500" cy="634706"/>
            </a:xfrm>
          </p:grpSpPr>
          <p:sp>
            <p:nvSpPr>
              <p:cNvPr id="30" name="TextBox 29">
                <a:extLst>
                  <a:ext uri="{FF2B5EF4-FFF2-40B4-BE49-F238E27FC236}">
                    <a16:creationId xmlns:a16="http://schemas.microsoft.com/office/drawing/2014/main" id="{6A0656CC-D7FB-932E-5E8F-9F27CC54BEEC}"/>
                  </a:ext>
                </a:extLst>
              </p:cNvPr>
              <p:cNvSpPr txBox="1"/>
              <p:nvPr/>
            </p:nvSpPr>
            <p:spPr>
              <a:xfrm>
                <a:off x="4226306" y="2212321"/>
                <a:ext cx="1714500"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14+</a:t>
                </a:r>
              </a:p>
            </p:txBody>
          </p:sp>
          <p:sp>
            <p:nvSpPr>
              <p:cNvPr id="31" name="TextBox 30">
                <a:extLst>
                  <a:ext uri="{FF2B5EF4-FFF2-40B4-BE49-F238E27FC236}">
                    <a16:creationId xmlns:a16="http://schemas.microsoft.com/office/drawing/2014/main" id="{E2D3515D-6AFE-D502-DEA5-7855F75190B2}"/>
                  </a:ext>
                </a:extLst>
              </p:cNvPr>
              <p:cNvSpPr txBox="1"/>
              <p:nvPr/>
            </p:nvSpPr>
            <p:spPr>
              <a:xfrm>
                <a:off x="4226306" y="2554639"/>
                <a:ext cx="1714500" cy="292388"/>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countries</a:t>
                </a:r>
              </a:p>
            </p:txBody>
          </p:sp>
        </p:grpSp>
        <p:grpSp>
          <p:nvGrpSpPr>
            <p:cNvPr id="8" name="Group 7">
              <a:extLst>
                <a:ext uri="{FF2B5EF4-FFF2-40B4-BE49-F238E27FC236}">
                  <a16:creationId xmlns:a16="http://schemas.microsoft.com/office/drawing/2014/main" id="{D50FC304-D7B7-F47F-0588-7017D304A3CB}"/>
                </a:ext>
              </a:extLst>
            </p:cNvPr>
            <p:cNvGrpSpPr/>
            <p:nvPr/>
          </p:nvGrpSpPr>
          <p:grpSpPr>
            <a:xfrm>
              <a:off x="6688332" y="2209745"/>
              <a:ext cx="2275363" cy="834761"/>
              <a:chOff x="6688332" y="2212321"/>
              <a:chExt cx="2275363" cy="834761"/>
            </a:xfrm>
          </p:grpSpPr>
          <p:sp>
            <p:nvSpPr>
              <p:cNvPr id="33" name="TextBox 32">
                <a:extLst>
                  <a:ext uri="{FF2B5EF4-FFF2-40B4-BE49-F238E27FC236}">
                    <a16:creationId xmlns:a16="http://schemas.microsoft.com/office/drawing/2014/main" id="{DA0AEA66-0A71-AB0D-5612-958A9BF70FAF}"/>
                  </a:ext>
                </a:extLst>
              </p:cNvPr>
              <p:cNvSpPr txBox="1"/>
              <p:nvPr/>
            </p:nvSpPr>
            <p:spPr>
              <a:xfrm>
                <a:off x="6688332" y="2212321"/>
                <a:ext cx="2275363" cy="430887"/>
              </a:xfrm>
              <a:prstGeom prst="rect">
                <a:avLst/>
              </a:prstGeom>
            </p:spPr>
            <p:txBody>
              <a:bodyPr wrap="square" rtlCol="0" anchor="ctr">
                <a:spAutoFit/>
              </a:bodyPr>
              <a:lstStyle/>
              <a:p>
                <a:pPr algn="l"/>
                <a:r>
                  <a:rPr lang="en-US" sz="2200" b="1" dirty="0">
                    <a:solidFill>
                      <a:schemeClr val="bg1"/>
                    </a:solidFill>
                    <a:latin typeface="Conthrax Heavy" panose="020B0907020201080204" pitchFamily="34" charset="0"/>
                    <a:cs typeface="Gotham" pitchFamily="50" charset="0"/>
                  </a:rPr>
                  <a:t>$65 million</a:t>
                </a:r>
              </a:p>
            </p:txBody>
          </p:sp>
          <p:sp>
            <p:nvSpPr>
              <p:cNvPr id="34" name="TextBox 33">
                <a:extLst>
                  <a:ext uri="{FF2B5EF4-FFF2-40B4-BE49-F238E27FC236}">
                    <a16:creationId xmlns:a16="http://schemas.microsoft.com/office/drawing/2014/main" id="{4DC1F7D4-8300-59B0-C322-4D1A57FBF28F}"/>
                  </a:ext>
                </a:extLst>
              </p:cNvPr>
              <p:cNvSpPr txBox="1"/>
              <p:nvPr/>
            </p:nvSpPr>
            <p:spPr>
              <a:xfrm>
                <a:off x="6688333" y="2554639"/>
                <a:ext cx="2275362" cy="492443"/>
              </a:xfrm>
              <a:prstGeom prst="rect">
                <a:avLst/>
              </a:prstGeom>
            </p:spPr>
            <p:txBody>
              <a:bodyPr wrap="square" rtlCol="0" anchor="ctr">
                <a:spAutoFit/>
              </a:bodyPr>
              <a:lstStyle/>
              <a:p>
                <a:pPr algn="l"/>
                <a:r>
                  <a:rPr lang="en-US" sz="1300" b="1" dirty="0">
                    <a:solidFill>
                      <a:schemeClr val="bg1"/>
                    </a:solidFill>
                    <a:latin typeface="Gotham" pitchFamily="50" charset="0"/>
                    <a:cs typeface="Gotham" pitchFamily="50" charset="0"/>
                  </a:rPr>
                  <a:t>is the largest single contract award</a:t>
                </a:r>
              </a:p>
            </p:txBody>
          </p:sp>
        </p:grpSp>
        <p:pic>
          <p:nvPicPr>
            <p:cNvPr id="69" name="Graphic 68">
              <a:extLst>
                <a:ext uri="{FF2B5EF4-FFF2-40B4-BE49-F238E27FC236}">
                  <a16:creationId xmlns:a16="http://schemas.microsoft.com/office/drawing/2014/main" id="{76EC771C-928C-017C-DD5E-903BFC684E0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744127" y="2339867"/>
              <a:ext cx="430887" cy="574516"/>
            </a:xfrm>
            <a:prstGeom prst="rect">
              <a:avLst/>
            </a:prstGeom>
          </p:spPr>
        </p:pic>
        <p:pic>
          <p:nvPicPr>
            <p:cNvPr id="71" name="Graphic 70">
              <a:extLst>
                <a:ext uri="{FF2B5EF4-FFF2-40B4-BE49-F238E27FC236}">
                  <a16:creationId xmlns:a16="http://schemas.microsoft.com/office/drawing/2014/main" id="{CB6A2129-FA5E-196F-5378-CD7288E9AF7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987884" y="2351836"/>
              <a:ext cx="670270" cy="550579"/>
            </a:xfrm>
            <a:prstGeom prst="rect">
              <a:avLst/>
            </a:prstGeom>
          </p:spPr>
        </p:pic>
      </p:grpSp>
      <p:sp>
        <p:nvSpPr>
          <p:cNvPr id="7" name="Google Shape;393;p2">
            <a:extLst>
              <a:ext uri="{FF2B5EF4-FFF2-40B4-BE49-F238E27FC236}">
                <a16:creationId xmlns:a16="http://schemas.microsoft.com/office/drawing/2014/main" id="{01138482-8BB2-84F2-5442-8087653FEAE6}"/>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2</a:t>
            </a:fld>
            <a:endParaRPr sz="1200" b="0" i="0" u="none" strike="noStrike" cap="none">
              <a:solidFill>
                <a:schemeClr val="bg1"/>
              </a:solidFill>
              <a:latin typeface="Calibri"/>
              <a:ea typeface="Calibri"/>
              <a:cs typeface="Calibri"/>
              <a:sym typeface="Calibri"/>
            </a:endParaRPr>
          </a:p>
        </p:txBody>
      </p:sp>
      <p:sp>
        <p:nvSpPr>
          <p:cNvPr id="20" name="TextBox 19">
            <a:extLst>
              <a:ext uri="{FF2B5EF4-FFF2-40B4-BE49-F238E27FC236}">
                <a16:creationId xmlns:a16="http://schemas.microsoft.com/office/drawing/2014/main" id="{0A56AFBE-B93C-585F-E48F-AAAF2D00261F}"/>
              </a:ext>
            </a:extLst>
          </p:cNvPr>
          <p:cNvSpPr txBox="1"/>
          <p:nvPr/>
        </p:nvSpPr>
        <p:spPr>
          <a:xfrm>
            <a:off x="609600" y="2414752"/>
            <a:ext cx="9262188" cy="1264385"/>
          </a:xfrm>
          <a:prstGeom prst="rect">
            <a:avLst/>
          </a:prstGeom>
          <a:noFill/>
        </p:spPr>
        <p:txBody>
          <a:bodyPr wrap="square">
            <a:spAutoFit/>
          </a:bodyPr>
          <a:lstStyle/>
          <a:p>
            <a:pPr marL="171450" indent="-171450" algn="just">
              <a:lnSpc>
                <a:spcPct val="150000"/>
              </a:lnSpc>
              <a:spcAft>
                <a:spcPts val="600"/>
              </a:spcAft>
              <a:buClr>
                <a:srgbClr val="6AB36F"/>
              </a:buClr>
              <a:buFont typeface="Arial" panose="020B0604020202020204" pitchFamily="34" charset="0"/>
              <a:buChar char="•"/>
            </a:pPr>
            <a:r>
              <a:rPr lang="en-US" sz="1050" dirty="0">
                <a:solidFill>
                  <a:srgbClr val="4AC470"/>
                </a:solidFill>
                <a:latin typeface="Gotham Medium" panose="02000604030000020004" pitchFamily="2" charset="0"/>
              </a:rPr>
              <a:t>PROJECT LOGISTICS: </a:t>
            </a:r>
            <a:r>
              <a:rPr lang="en-US" sz="1050" dirty="0">
                <a:solidFill>
                  <a:schemeClr val="bg1"/>
                </a:solidFill>
                <a:latin typeface="Gotham" panose="02000604040000020004" pitchFamily="2" charset="0"/>
              </a:rPr>
              <a:t>With expert hands, delivering heavy lift and oversized cargo through integrated multimodal solutions</a:t>
            </a:r>
          </a:p>
          <a:p>
            <a:pPr marL="171450" indent="-171450" algn="just">
              <a:lnSpc>
                <a:spcPct val="150000"/>
              </a:lnSpc>
              <a:spcAft>
                <a:spcPts val="600"/>
              </a:spcAft>
              <a:buClr>
                <a:srgbClr val="6AB36F"/>
              </a:buClr>
              <a:buFont typeface="Arial" panose="020B0604020202020204" pitchFamily="34" charset="0"/>
              <a:buChar char="•"/>
            </a:pPr>
            <a:r>
              <a:rPr lang="en-US" sz="1050" dirty="0">
                <a:solidFill>
                  <a:srgbClr val="4AC470"/>
                </a:solidFill>
                <a:latin typeface="Gotham Medium" panose="02000604030000020004" pitchFamily="2" charset="0"/>
              </a:rPr>
              <a:t>CHARTERING:</a:t>
            </a:r>
            <a:r>
              <a:rPr lang="en-US" sz="1050" dirty="0">
                <a:solidFill>
                  <a:srgbClr val="4AC470"/>
                </a:solidFill>
                <a:latin typeface="Gotham" panose="02000604040000020004" pitchFamily="2" charset="0"/>
              </a:rPr>
              <a:t> </a:t>
            </a:r>
            <a:r>
              <a:rPr lang="en-US" sz="1050" dirty="0">
                <a:solidFill>
                  <a:schemeClr val="bg1"/>
                </a:solidFill>
                <a:latin typeface="Gotham" panose="02000604040000020004" pitchFamily="2" charset="0"/>
              </a:rPr>
              <a:t>Providing optimized vessel solutions for complex global project movements.</a:t>
            </a:r>
          </a:p>
          <a:p>
            <a:pPr marL="171450" indent="-171450" algn="just">
              <a:lnSpc>
                <a:spcPct val="150000"/>
              </a:lnSpc>
              <a:spcAft>
                <a:spcPts val="600"/>
              </a:spcAft>
              <a:buClr>
                <a:srgbClr val="6AB36F"/>
              </a:buClr>
              <a:buFont typeface="Arial" panose="020B0604020202020204" pitchFamily="34" charset="0"/>
              <a:buChar char="•"/>
            </a:pPr>
            <a:r>
              <a:rPr lang="en-US" sz="1050" dirty="0">
                <a:solidFill>
                  <a:srgbClr val="4AC470"/>
                </a:solidFill>
                <a:latin typeface="Gotham Medium" panose="02000604030000020004" pitchFamily="2" charset="0"/>
              </a:rPr>
              <a:t>ENGINEERING: </a:t>
            </a:r>
            <a:r>
              <a:rPr lang="en-US" sz="1050" dirty="0">
                <a:solidFill>
                  <a:schemeClr val="bg1"/>
                </a:solidFill>
                <a:latin typeface="Gotham" panose="02000604040000020004" pitchFamily="2" charset="0"/>
              </a:rPr>
              <a:t>Developing safe and efficient transport, lifting and cargo securing plans.</a:t>
            </a:r>
          </a:p>
          <a:p>
            <a:pPr marL="171450" indent="-171450" algn="just">
              <a:lnSpc>
                <a:spcPct val="150000"/>
              </a:lnSpc>
              <a:spcAft>
                <a:spcPts val="600"/>
              </a:spcAft>
              <a:buClr>
                <a:srgbClr val="6AB36F"/>
              </a:buClr>
              <a:buFont typeface="Arial" panose="020B0604020202020204" pitchFamily="34" charset="0"/>
              <a:buChar char="•"/>
            </a:pPr>
            <a:r>
              <a:rPr lang="en-US" sz="1050" dirty="0">
                <a:solidFill>
                  <a:srgbClr val="4AC470"/>
                </a:solidFill>
                <a:latin typeface="Gotham Medium" panose="02000604030000020004" pitchFamily="2" charset="0"/>
              </a:rPr>
              <a:t>SUPPLY CHAIN: </a:t>
            </a:r>
            <a:r>
              <a:rPr lang="en-US" sz="1050" dirty="0">
                <a:solidFill>
                  <a:schemeClr val="bg1"/>
                </a:solidFill>
                <a:latin typeface="Gotham" panose="02000604040000020004" pitchFamily="2" charset="0"/>
              </a:rPr>
              <a:t>Coordinating supplier, inland transportation and end-to-end logistics execution.</a:t>
            </a:r>
          </a:p>
        </p:txBody>
      </p:sp>
      <p:sp>
        <p:nvSpPr>
          <p:cNvPr id="22" name="Title 4">
            <a:extLst>
              <a:ext uri="{FF2B5EF4-FFF2-40B4-BE49-F238E27FC236}">
                <a16:creationId xmlns:a16="http://schemas.microsoft.com/office/drawing/2014/main" id="{ED2CA578-EAF6-A69E-5C31-9067ED2F4BE3}"/>
              </a:ext>
            </a:extLst>
          </p:cNvPr>
          <p:cNvSpPr txBox="1">
            <a:spLocks/>
          </p:cNvSpPr>
          <p:nvPr/>
        </p:nvSpPr>
        <p:spPr>
          <a:xfrm>
            <a:off x="609600" y="527941"/>
            <a:ext cx="10972800" cy="550527"/>
          </a:xfrm>
          <a:prstGeom prst="rect">
            <a:avLst/>
          </a:prstGeom>
        </p:spPr>
        <p:txBody>
          <a:bodyPr/>
          <a:lstStyle>
            <a:lvl1pPr algn="l" defTabSz="914400" rtl="0" eaLnBrk="1" latinLnBrk="0" hangingPunct="1">
              <a:lnSpc>
                <a:spcPct val="90000"/>
              </a:lnSpc>
              <a:spcBef>
                <a:spcPct val="0"/>
              </a:spcBef>
              <a:buNone/>
              <a:defRPr sz="2800" kern="1200">
                <a:solidFill>
                  <a:schemeClr val="bg1"/>
                </a:solidFill>
                <a:latin typeface="Conthrax Bold" panose="020B0807020201080204" pitchFamily="34" charset="0"/>
                <a:ea typeface="+mj-ea"/>
                <a:cs typeface="+mj-cs"/>
              </a:defRPr>
            </a:lvl1pPr>
          </a:lstStyle>
          <a:p>
            <a:r>
              <a:rPr lang="en-US">
                <a:latin typeface="CONTHRAX HEAVY" panose="020B0907020201080204" pitchFamily="34" charset="0"/>
              </a:rPr>
              <a:t>WHO WE ARE</a:t>
            </a:r>
            <a:endParaRPr lang="en-US" dirty="0">
              <a:latin typeface="CONTHRAX HEAVY" panose="020B0907020201080204" pitchFamily="34" charset="0"/>
            </a:endParaRPr>
          </a:p>
        </p:txBody>
      </p:sp>
      <p:sp>
        <p:nvSpPr>
          <p:cNvPr id="23" name="TextBox 22">
            <a:extLst>
              <a:ext uri="{FF2B5EF4-FFF2-40B4-BE49-F238E27FC236}">
                <a16:creationId xmlns:a16="http://schemas.microsoft.com/office/drawing/2014/main" id="{E787E113-54ED-ED2D-84E0-6F19FCCEEF43}"/>
              </a:ext>
            </a:extLst>
          </p:cNvPr>
          <p:cNvSpPr txBox="1"/>
          <p:nvPr/>
        </p:nvSpPr>
        <p:spPr>
          <a:xfrm>
            <a:off x="609600" y="1078468"/>
            <a:ext cx="11288889" cy="584775"/>
          </a:xfrm>
          <a:prstGeom prst="rect">
            <a:avLst/>
          </a:prstGeom>
          <a:noFill/>
        </p:spPr>
        <p:txBody>
          <a:bodyPr wrap="square">
            <a:spAutoFit/>
          </a:bodyPr>
          <a:lstStyle/>
          <a:p>
            <a:r>
              <a:rPr lang="en-US" sz="1600" cap="all" dirty="0">
                <a:solidFill>
                  <a:schemeClr val="accent2"/>
                </a:solidFill>
                <a:latin typeface="Gotham" pitchFamily="50" charset="0"/>
                <a:cs typeface="Gotham" pitchFamily="50" charset="0"/>
              </a:rPr>
              <a:t>Global PROJECTS and chartering solutions for complex industrial cargo worldwide. Since 1993</a:t>
            </a:r>
          </a:p>
        </p:txBody>
      </p:sp>
      <p:sp>
        <p:nvSpPr>
          <p:cNvPr id="24" name="TextBox 23">
            <a:extLst>
              <a:ext uri="{FF2B5EF4-FFF2-40B4-BE49-F238E27FC236}">
                <a16:creationId xmlns:a16="http://schemas.microsoft.com/office/drawing/2014/main" id="{F790460A-9EEC-B7F0-0048-69D6171BF2E6}"/>
              </a:ext>
            </a:extLst>
          </p:cNvPr>
          <p:cNvSpPr txBox="1"/>
          <p:nvPr/>
        </p:nvSpPr>
        <p:spPr>
          <a:xfrm>
            <a:off x="609600" y="1663243"/>
            <a:ext cx="10709427" cy="461665"/>
          </a:xfrm>
          <a:prstGeom prst="rect">
            <a:avLst/>
          </a:prstGeom>
          <a:noFill/>
        </p:spPr>
        <p:txBody>
          <a:bodyPr wrap="square">
            <a:spAutoFit/>
          </a:bodyPr>
          <a:lstStyle/>
          <a:p>
            <a:r>
              <a:rPr lang="en-US" sz="1200" dirty="0">
                <a:solidFill>
                  <a:schemeClr val="bg1"/>
                </a:solidFill>
                <a:latin typeface="GOTHAM-BOOK" panose="02000504050000020004" pitchFamily="2" charset="0"/>
              </a:rPr>
              <a:t>FLS combines project logistics, engineering, chartering and supply chain expertise to execute oversized and critical cargo movements globally.</a:t>
            </a:r>
          </a:p>
        </p:txBody>
      </p:sp>
    </p:spTree>
    <p:extLst>
      <p:ext uri="{BB962C8B-B14F-4D97-AF65-F5344CB8AC3E}">
        <p14:creationId xmlns:p14="http://schemas.microsoft.com/office/powerpoint/2010/main" val="2739348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26671-19CD-F827-3FA1-B6DDF266FCEE}"/>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9EAA7F07-AD7E-E557-98A7-F220B2249ABD}"/>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026F04C1-3524-AD2D-7482-6894E7F4A357}"/>
              </a:ext>
            </a:extLst>
          </p:cNvPr>
          <p:cNvSpPr txBox="1">
            <a:spLocks noGrp="1" noRot="1" noMove="1" noResize="1" noEditPoints="1" noAdjustHandles="1" noChangeArrowheads="1" noChangeShapeType="1"/>
          </p:cNvSpPr>
          <p:nvPr/>
        </p:nvSpPr>
        <p:spPr>
          <a:xfrm>
            <a:off x="661338" y="1179261"/>
            <a:ext cx="4785360" cy="2146742"/>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Project Name:	</a:t>
            </a:r>
            <a:r>
              <a:rPr lang="en-GB" sz="1200" dirty="0">
                <a:latin typeface="Gotham" pitchFamily="50" charset="0"/>
                <a:cs typeface="Gotham" pitchFamily="50" charset="0"/>
              </a:rPr>
              <a:t>CRISP Project </a:t>
            </a:r>
          </a:p>
          <a:p>
            <a:pPr marL="12700" lvl="0">
              <a:spcBef>
                <a:spcPts val="100"/>
              </a:spcBef>
              <a:defRPr/>
            </a:pPr>
            <a:r>
              <a:rPr lang="en-GB" sz="1200" dirty="0">
                <a:solidFill>
                  <a:srgbClr val="0070C0"/>
                </a:solidFill>
                <a:latin typeface="Gotham Medium" pitchFamily="2" charset="0"/>
                <a:cs typeface="Gotham Medium" pitchFamily="2" charset="0"/>
              </a:rPr>
              <a:t>Client:		</a:t>
            </a:r>
            <a:r>
              <a:rPr lang="en-GB" sz="1200" dirty="0">
                <a:latin typeface="Gotham" pitchFamily="50" charset="0"/>
                <a:cs typeface="Gotham" pitchFamily="50" charset="0"/>
              </a:rPr>
              <a:t>UTE TR Jurong Project ( Spain )</a:t>
            </a:r>
          </a:p>
          <a:p>
            <a:pPr marL="12700">
              <a:spcBef>
                <a:spcPts val="100"/>
              </a:spcBef>
              <a:defRPr/>
            </a:pPr>
            <a:r>
              <a:rPr lang="en-GB" sz="1200" dirty="0">
                <a:solidFill>
                  <a:srgbClr val="0070C0"/>
                </a:solidFill>
                <a:latin typeface="Gotham Medium" pitchFamily="2" charset="0"/>
                <a:cs typeface="Gotham Medium" pitchFamily="2" charset="0"/>
              </a:rPr>
              <a:t>Project Owner:	</a:t>
            </a:r>
            <a:r>
              <a:rPr lang="en-GB" sz="1200" dirty="0">
                <a:latin typeface="Gotham" pitchFamily="50" charset="0"/>
                <a:cs typeface="Gotham" pitchFamily="50" charset="0"/>
              </a:rPr>
              <a:t>Exxon Mobil Asia Pacific </a:t>
            </a:r>
            <a:r>
              <a:rPr lang="en-GB" sz="1200" dirty="0" err="1">
                <a:latin typeface="Gotham" pitchFamily="50" charset="0"/>
                <a:cs typeface="Gotham" pitchFamily="50" charset="0"/>
              </a:rPr>
              <a:t>Pte.</a:t>
            </a:r>
            <a:r>
              <a:rPr lang="en-GB" sz="1200" dirty="0">
                <a:latin typeface="Gotham" pitchFamily="50" charset="0"/>
                <a:cs typeface="Gotham" pitchFamily="50" charset="0"/>
              </a:rPr>
              <a:t> Ltd </a:t>
            </a:r>
          </a:p>
          <a:p>
            <a:pPr marL="12700">
              <a:spcBef>
                <a:spcPts val="100"/>
              </a:spcBef>
              <a:defRPr/>
            </a:pPr>
            <a:r>
              <a:rPr lang="en-GB" sz="1200" dirty="0">
                <a:latin typeface="Gotham" pitchFamily="50" charset="0"/>
                <a:cs typeface="Gotham" pitchFamily="50" charset="0"/>
              </a:rPr>
              <a:t>		( Singapore )</a:t>
            </a:r>
          </a:p>
          <a:p>
            <a:pPr marL="12700" lvl="0">
              <a:spcBef>
                <a:spcPts val="100"/>
              </a:spcBef>
              <a:defRPr/>
            </a:pPr>
            <a:r>
              <a:rPr lang="en-GB" sz="1200" dirty="0">
                <a:solidFill>
                  <a:srgbClr val="0070C0"/>
                </a:solidFill>
                <a:latin typeface="Gotham Medium" pitchFamily="2" charset="0"/>
                <a:cs typeface="Gotham Medium" pitchFamily="2" charset="0"/>
              </a:rPr>
              <a:t>Volume:		</a:t>
            </a:r>
            <a:r>
              <a:rPr lang="en-GB" sz="1200" dirty="0">
                <a:latin typeface="Gotham" pitchFamily="50" charset="0"/>
                <a:cs typeface="Gotham" pitchFamily="50" charset="0"/>
              </a:rPr>
              <a:t>Appr. 200,000 FRT of Breakbulk 			and RORO</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dirty="0">
                <a:latin typeface="Gotham" pitchFamily="50" charset="0"/>
                <a:cs typeface="Gotham" pitchFamily="50" charset="0"/>
              </a:rPr>
              <a:t> and Equipment use for 			construction of Refinery Plant </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dirty="0">
                <a:latin typeface="Gotham" pitchFamily="50" charset="0"/>
                <a:cs typeface="Gotham" pitchFamily="50" charset="0"/>
              </a:rPr>
              <a:t>Europe, Southeast Asia</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dirty="0">
                <a:latin typeface="Gotham" pitchFamily="50" charset="0"/>
                <a:cs typeface="Gotham" pitchFamily="50" charset="0"/>
              </a:rPr>
              <a:t>Singapore </a:t>
            </a:r>
          </a:p>
          <a:p>
            <a:pPr marL="12700" lvl="0">
              <a:spcBef>
                <a:spcPts val="100"/>
              </a:spcBef>
              <a:defRPr/>
            </a:pPr>
            <a:r>
              <a:rPr lang="en-GB" sz="1200" dirty="0">
                <a:solidFill>
                  <a:srgbClr val="0070C0"/>
                </a:solidFill>
                <a:latin typeface="Gotham Medium" pitchFamily="2" charset="0"/>
                <a:cs typeface="Gotham Medium" pitchFamily="2" charset="0"/>
              </a:rPr>
              <a:t>Project duration:	</a:t>
            </a:r>
            <a:r>
              <a:rPr lang="en-GB" sz="1200" dirty="0">
                <a:latin typeface="Gotham" pitchFamily="50" charset="0"/>
                <a:cs typeface="Gotham" pitchFamily="50" charset="0"/>
              </a:rPr>
              <a:t>2020-2023</a:t>
            </a:r>
          </a:p>
        </p:txBody>
      </p:sp>
      <p:sp>
        <p:nvSpPr>
          <p:cNvPr id="21" name="object 6">
            <a:extLst>
              <a:ext uri="{FF2B5EF4-FFF2-40B4-BE49-F238E27FC236}">
                <a16:creationId xmlns:a16="http://schemas.microsoft.com/office/drawing/2014/main" id="{B55A94CA-9D4D-11D4-873A-CB7A5D4CBB78}"/>
              </a:ext>
            </a:extLst>
          </p:cNvPr>
          <p:cNvSpPr txBox="1">
            <a:spLocks noGrp="1" noRot="1" noMove="1" noResize="1" noEditPoints="1" noAdjustHandles="1" noChangeArrowheads="1" noChangeShapeType="1"/>
          </p:cNvSpPr>
          <p:nvPr/>
        </p:nvSpPr>
        <p:spPr>
          <a:xfrm>
            <a:off x="661338" y="3872307"/>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FCE0033E-D3D8-742F-C148-BAFF8EEF147E}"/>
              </a:ext>
            </a:extLst>
          </p:cNvPr>
          <p:cNvSpPr txBox="1">
            <a:spLocks noGrp="1" noRot="1" noMove="1" noResize="1" noEditPoints="1" noAdjustHandles="1" noChangeArrowheads="1" noChangeShapeType="1"/>
          </p:cNvSpPr>
          <p:nvPr/>
        </p:nvSpPr>
        <p:spPr>
          <a:xfrm>
            <a:off x="1250829" y="3831161"/>
            <a:ext cx="3613779" cy="2195473"/>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Import handling in Singapore,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Arrange road transport with </a:t>
            </a:r>
            <a:r>
              <a:rPr lang="en-US" sz="1200" kern="0" dirty="0" err="1">
                <a:solidFill>
                  <a:srgbClr val="1D1D1B"/>
                </a:solidFill>
                <a:latin typeface="Gotham" pitchFamily="2" charset="0"/>
                <a:cs typeface="Gotham" pitchFamily="2" charset="0"/>
              </a:rPr>
              <a:t>Haulier</a:t>
            </a:r>
            <a:r>
              <a:rPr lang="en-US" sz="1200" kern="0" dirty="0">
                <a:solidFill>
                  <a:srgbClr val="1D1D1B"/>
                </a:solidFill>
                <a:latin typeface="Gotham" pitchFamily="2" charset="0"/>
                <a:cs typeface="Gotham" pitchFamily="2" charset="0"/>
              </a:rPr>
              <a:t> to Jurong Island,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Site co-ordination with TR site team of the project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Unloading supervision for Breakbulk shipment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Co-ordination with Agents and Carrier</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Co-ordinating with Transport </a:t>
            </a:r>
            <a:r>
              <a:rPr lang="en-US" sz="1200" kern="0" dirty="0" err="1">
                <a:solidFill>
                  <a:srgbClr val="1D1D1B"/>
                </a:solidFill>
                <a:latin typeface="Gotham" pitchFamily="2" charset="0"/>
                <a:cs typeface="Gotham" pitchFamily="2" charset="0"/>
              </a:rPr>
              <a:t>Haulier</a:t>
            </a:r>
            <a:r>
              <a:rPr lang="en-US" sz="1200" kern="0" dirty="0">
                <a:solidFill>
                  <a:srgbClr val="1D1D1B"/>
                </a:solidFill>
                <a:latin typeface="Gotham" pitchFamily="2" charset="0"/>
                <a:cs typeface="Gotham" pitchFamily="2" charset="0"/>
              </a:rPr>
              <a:t> for day and night delivery</a:t>
            </a:r>
          </a:p>
        </p:txBody>
      </p:sp>
      <p:sp>
        <p:nvSpPr>
          <p:cNvPr id="27" name="Title 8">
            <a:extLst>
              <a:ext uri="{FF2B5EF4-FFF2-40B4-BE49-F238E27FC236}">
                <a16:creationId xmlns:a16="http://schemas.microsoft.com/office/drawing/2014/main" id="{0F7D8B27-95C3-D5E2-4B8D-397D67253830}"/>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30A1A028-AA27-49DA-706C-73016B5E5E1A}"/>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200" cap="all" err="1">
                <a:solidFill>
                  <a:srgbClr val="3DB465"/>
                </a:solidFill>
                <a:latin typeface="Gotham Medium" pitchFamily="50" charset="0"/>
                <a:cs typeface="Gotham Medium" pitchFamily="50" charset="0"/>
              </a:rPr>
              <a:t>PackCASE</a:t>
            </a:r>
            <a:r>
              <a:rPr lang="en-US" sz="2200" cap="all">
                <a:solidFill>
                  <a:srgbClr val="3DB465"/>
                </a:solidFill>
                <a:latin typeface="Gotham Medium" pitchFamily="50" charset="0"/>
                <a:cs typeface="Gotham Medium" pitchFamily="50" charset="0"/>
              </a:rPr>
              <a:t> STUDY – CRISP Project age C</a:t>
            </a:r>
          </a:p>
        </p:txBody>
      </p:sp>
      <p:pic>
        <p:nvPicPr>
          <p:cNvPr id="2" name="Picture 1" descr="A picture containing text, sky, road, outdoor&#10;&#10;Description automatically generated">
            <a:extLst>
              <a:ext uri="{FF2B5EF4-FFF2-40B4-BE49-F238E27FC236}">
                <a16:creationId xmlns:a16="http://schemas.microsoft.com/office/drawing/2014/main" id="{E1D6A620-E246-98C2-747F-BE1B37B4519B}"/>
              </a:ext>
            </a:extLst>
          </p:cNvPr>
          <p:cNvPicPr>
            <a:picLocks noGrp="1" noRot="1" noMove="1" noResize="1" noEditPoints="1" noAdjustHandles="1" noChangeArrowheads="1" noChangeShapeType="1" noCrop="1"/>
          </p:cNvPicPr>
          <p:nvPr/>
        </p:nvPicPr>
        <p:blipFill rotWithShape="1">
          <a:blip r:embed="rId2"/>
          <a:srcRect t="21012"/>
          <a:stretch/>
        </p:blipFill>
        <p:spPr>
          <a:xfrm>
            <a:off x="7852647" y="1044424"/>
            <a:ext cx="2055616" cy="1217760"/>
          </a:xfrm>
          <a:prstGeom prst="rect">
            <a:avLst/>
          </a:prstGeom>
        </p:spPr>
      </p:pic>
      <p:pic>
        <p:nvPicPr>
          <p:cNvPr id="3" name="Picture 2" descr="A picture containing sky, outdoor, truck, transport&#10;&#10;Description automatically generated">
            <a:extLst>
              <a:ext uri="{FF2B5EF4-FFF2-40B4-BE49-F238E27FC236}">
                <a16:creationId xmlns:a16="http://schemas.microsoft.com/office/drawing/2014/main" id="{C8C5FC6A-0EFD-5430-7DAF-A5057B1FEA30}"/>
              </a:ext>
            </a:extLst>
          </p:cNvPr>
          <p:cNvPicPr>
            <a:picLocks noGrp="1" noRot="1" noMove="1" noResize="1" noEditPoints="1" noAdjustHandles="1" noChangeArrowheads="1" noChangeShapeType="1" noCrop="1"/>
          </p:cNvPicPr>
          <p:nvPr/>
        </p:nvPicPr>
        <p:blipFill rotWithShape="1">
          <a:blip r:embed="rId3"/>
          <a:srcRect t="7254" b="13758"/>
          <a:stretch/>
        </p:blipFill>
        <p:spPr>
          <a:xfrm>
            <a:off x="10001391" y="1056431"/>
            <a:ext cx="2055616" cy="1217760"/>
          </a:xfrm>
          <a:prstGeom prst="rect">
            <a:avLst/>
          </a:prstGeom>
        </p:spPr>
      </p:pic>
      <p:pic>
        <p:nvPicPr>
          <p:cNvPr id="5" name="Picture 4" descr="A picture containing sky, ground, outdoor, transport&#10;&#10;Description automatically generated">
            <a:extLst>
              <a:ext uri="{FF2B5EF4-FFF2-40B4-BE49-F238E27FC236}">
                <a16:creationId xmlns:a16="http://schemas.microsoft.com/office/drawing/2014/main" id="{807125FE-CEBC-9D82-8411-0971FD6B4D6D}"/>
              </a:ext>
            </a:extLst>
          </p:cNvPr>
          <p:cNvPicPr>
            <a:picLocks noGrp="1" noRot="1" noMove="1" noResize="1" noEditPoints="1" noAdjustHandles="1" noChangeArrowheads="1" noChangeShapeType="1" noCrop="1"/>
          </p:cNvPicPr>
          <p:nvPr/>
        </p:nvPicPr>
        <p:blipFill rotWithShape="1">
          <a:blip r:embed="rId4"/>
          <a:srcRect t="5826"/>
          <a:stretch/>
        </p:blipFill>
        <p:spPr>
          <a:xfrm>
            <a:off x="10001391" y="2339950"/>
            <a:ext cx="2055616" cy="1451901"/>
          </a:xfrm>
          <a:prstGeom prst="rect">
            <a:avLst/>
          </a:prstGeom>
        </p:spPr>
      </p:pic>
      <p:pic>
        <p:nvPicPr>
          <p:cNvPr id="6" name="Picture 5" descr="A picture containing outdoor, sky, road, truck&#10;&#10;Description automatically generated">
            <a:extLst>
              <a:ext uri="{FF2B5EF4-FFF2-40B4-BE49-F238E27FC236}">
                <a16:creationId xmlns:a16="http://schemas.microsoft.com/office/drawing/2014/main" id="{C8EA9197-7265-3D32-4FF8-C789E5C2B059}"/>
              </a:ext>
            </a:extLst>
          </p:cNvPr>
          <p:cNvPicPr>
            <a:picLocks noGrp="1" noRot="1" noMove="1" noResize="1" noEditPoints="1" noAdjustHandles="1" noChangeArrowheads="1" noChangeShapeType="1" noCrop="1"/>
          </p:cNvPicPr>
          <p:nvPr/>
        </p:nvPicPr>
        <p:blipFill rotWithShape="1">
          <a:blip r:embed="rId5"/>
          <a:srcRect l="-806" t="5208" r="806" b="8499"/>
          <a:stretch/>
        </p:blipFill>
        <p:spPr>
          <a:xfrm>
            <a:off x="5678602" y="3827395"/>
            <a:ext cx="2094510" cy="1330382"/>
          </a:xfrm>
          <a:prstGeom prst="rect">
            <a:avLst/>
          </a:prstGeom>
        </p:spPr>
      </p:pic>
      <p:pic>
        <p:nvPicPr>
          <p:cNvPr id="11" name="Picture 10" descr="A picture containing outdoor, truck, sky, trailer&#10;&#10;Description automatically generated">
            <a:extLst>
              <a:ext uri="{FF2B5EF4-FFF2-40B4-BE49-F238E27FC236}">
                <a16:creationId xmlns:a16="http://schemas.microsoft.com/office/drawing/2014/main" id="{F41C8845-5341-D807-C730-6A8F8A86E6D7}"/>
              </a:ext>
            </a:extLst>
          </p:cNvPr>
          <p:cNvPicPr>
            <a:picLocks noGrp="1" noRot="1" noMove="1" noResize="1" noEditPoints="1" noAdjustHandles="1" noChangeArrowheads="1" noChangeShapeType="1" noCrop="1"/>
          </p:cNvPicPr>
          <p:nvPr/>
        </p:nvPicPr>
        <p:blipFill rotWithShape="1">
          <a:blip r:embed="rId6"/>
          <a:srcRect t="9657" b="4050"/>
          <a:stretch/>
        </p:blipFill>
        <p:spPr>
          <a:xfrm>
            <a:off x="7855268" y="3847417"/>
            <a:ext cx="2055616" cy="1330383"/>
          </a:xfrm>
          <a:prstGeom prst="rect">
            <a:avLst/>
          </a:prstGeom>
        </p:spPr>
      </p:pic>
      <p:pic>
        <p:nvPicPr>
          <p:cNvPr id="13" name="Picture 12" descr="A picture containing sky, outdoor, ground, transport&#10;&#10;Description automatically generated">
            <a:extLst>
              <a:ext uri="{FF2B5EF4-FFF2-40B4-BE49-F238E27FC236}">
                <a16:creationId xmlns:a16="http://schemas.microsoft.com/office/drawing/2014/main" id="{DCA6B2A8-60A8-FAAA-3A20-04224047A923}"/>
              </a:ext>
            </a:extLst>
          </p:cNvPr>
          <p:cNvPicPr>
            <a:picLocks noGrp="1" noRot="1" noMove="1" noResize="1" noEditPoints="1" noAdjustHandles="1" noChangeArrowheads="1" noChangeShapeType="1" noCrop="1"/>
          </p:cNvPicPr>
          <p:nvPr/>
        </p:nvPicPr>
        <p:blipFill rotWithShape="1">
          <a:blip r:embed="rId7"/>
          <a:srcRect t="5826" b="4783"/>
          <a:stretch/>
        </p:blipFill>
        <p:spPr>
          <a:xfrm>
            <a:off x="10001391" y="3839801"/>
            <a:ext cx="2055616" cy="1337999"/>
          </a:xfrm>
          <a:prstGeom prst="rect">
            <a:avLst/>
          </a:prstGeom>
        </p:spPr>
      </p:pic>
      <p:pic>
        <p:nvPicPr>
          <p:cNvPr id="14" name="Picture 13" descr="A picture containing text, outdoor, sky, road&#10;&#10;Description automatically generated">
            <a:extLst>
              <a:ext uri="{FF2B5EF4-FFF2-40B4-BE49-F238E27FC236}">
                <a16:creationId xmlns:a16="http://schemas.microsoft.com/office/drawing/2014/main" id="{08361953-971F-42CD-49FD-79941E3A36B5}"/>
              </a:ext>
            </a:extLst>
          </p:cNvPr>
          <p:cNvPicPr>
            <a:picLocks noGrp="1" noRot="1" noMove="1" noResize="1" noEditPoints="1" noAdjustHandles="1" noChangeArrowheads="1" noChangeShapeType="1" noCrop="1"/>
          </p:cNvPicPr>
          <p:nvPr/>
        </p:nvPicPr>
        <p:blipFill rotWithShape="1">
          <a:blip r:embed="rId8"/>
          <a:srcRect t="5826"/>
          <a:stretch/>
        </p:blipFill>
        <p:spPr>
          <a:xfrm>
            <a:off x="7852647" y="2339950"/>
            <a:ext cx="2055616" cy="1451900"/>
          </a:xfrm>
          <a:prstGeom prst="rect">
            <a:avLst/>
          </a:prstGeom>
        </p:spPr>
      </p:pic>
      <p:pic>
        <p:nvPicPr>
          <p:cNvPr id="15" name="Picture 14" descr="A picture containing sky, outdoor, truck, road&#10;&#10;Description automatically generated">
            <a:extLst>
              <a:ext uri="{FF2B5EF4-FFF2-40B4-BE49-F238E27FC236}">
                <a16:creationId xmlns:a16="http://schemas.microsoft.com/office/drawing/2014/main" id="{1B38A451-B449-4743-FF97-A5F28541C14D}"/>
              </a:ext>
            </a:extLst>
          </p:cNvPr>
          <p:cNvPicPr>
            <a:picLocks noGrp="1" noRot="1" noMove="1" noResize="1" noEditPoints="1" noAdjustHandles="1" noChangeArrowheads="1" noChangeShapeType="1" noCrop="1"/>
          </p:cNvPicPr>
          <p:nvPr/>
        </p:nvPicPr>
        <p:blipFill rotWithShape="1">
          <a:blip r:embed="rId9"/>
          <a:srcRect t="5826"/>
          <a:stretch/>
        </p:blipFill>
        <p:spPr>
          <a:xfrm>
            <a:off x="5703903" y="2322848"/>
            <a:ext cx="2055616" cy="1451899"/>
          </a:xfrm>
          <a:prstGeom prst="rect">
            <a:avLst/>
          </a:prstGeom>
        </p:spPr>
      </p:pic>
      <p:pic>
        <p:nvPicPr>
          <p:cNvPr id="16" name="Picture 15" descr="A picture containing text, sky, outdoor, sign&#10;&#10;Description automatically generated">
            <a:extLst>
              <a:ext uri="{FF2B5EF4-FFF2-40B4-BE49-F238E27FC236}">
                <a16:creationId xmlns:a16="http://schemas.microsoft.com/office/drawing/2014/main" id="{766CFA97-E5DB-F72E-718B-D5B5D17537CA}"/>
              </a:ext>
            </a:extLst>
          </p:cNvPr>
          <p:cNvPicPr>
            <a:picLocks noGrp="1" noRot="1" noMove="1" noResize="1" noEditPoints="1" noAdjustHandles="1" noChangeArrowheads="1" noChangeShapeType="1" noCrop="1"/>
          </p:cNvPicPr>
          <p:nvPr/>
        </p:nvPicPr>
        <p:blipFill rotWithShape="1">
          <a:blip r:embed="rId10"/>
          <a:srcRect t="22570"/>
          <a:stretch/>
        </p:blipFill>
        <p:spPr>
          <a:xfrm>
            <a:off x="5703903" y="1056431"/>
            <a:ext cx="2055616" cy="1193746"/>
          </a:xfrm>
          <a:prstGeom prst="rect">
            <a:avLst/>
          </a:prstGeom>
        </p:spPr>
      </p:pic>
      <p:pic>
        <p:nvPicPr>
          <p:cNvPr id="17" name="Picture 16" descr="A picture containing text, road, sky, outdoor&#10;&#10;Description automatically generated">
            <a:extLst>
              <a:ext uri="{FF2B5EF4-FFF2-40B4-BE49-F238E27FC236}">
                <a16:creationId xmlns:a16="http://schemas.microsoft.com/office/drawing/2014/main" id="{70DEB8BB-A311-6415-0C1D-4A1AAF289456}"/>
              </a:ext>
            </a:extLst>
          </p:cNvPr>
          <p:cNvPicPr>
            <a:picLocks noGrp="1" noRot="1" noMove="1" noResize="1" noEditPoints="1" noAdjustHandles="1" noChangeArrowheads="1" noChangeShapeType="1" noCrop="1"/>
          </p:cNvPicPr>
          <p:nvPr/>
        </p:nvPicPr>
        <p:blipFill rotWithShape="1">
          <a:blip r:embed="rId11"/>
          <a:srcRect t="9657"/>
          <a:stretch/>
        </p:blipFill>
        <p:spPr>
          <a:xfrm>
            <a:off x="8165592" y="5261619"/>
            <a:ext cx="2527207" cy="1564109"/>
          </a:xfrm>
          <a:prstGeom prst="rect">
            <a:avLst/>
          </a:prstGeom>
        </p:spPr>
      </p:pic>
      <p:pic>
        <p:nvPicPr>
          <p:cNvPr id="18" name="Picture 17" descr="A picture containing text, road, outdoor, street&#10;&#10;Description automatically generated">
            <a:extLst>
              <a:ext uri="{FF2B5EF4-FFF2-40B4-BE49-F238E27FC236}">
                <a16:creationId xmlns:a16="http://schemas.microsoft.com/office/drawing/2014/main" id="{E20E7378-6866-C26C-3F18-13429A3A6E99}"/>
              </a:ext>
            </a:extLst>
          </p:cNvPr>
          <p:cNvPicPr>
            <a:picLocks noGrp="1" noRot="1" noMove="1" noResize="1" noEditPoints="1" noAdjustHandles="1" noChangeArrowheads="1" noChangeShapeType="1" noCrop="1"/>
          </p:cNvPicPr>
          <p:nvPr/>
        </p:nvPicPr>
        <p:blipFill rotWithShape="1">
          <a:blip r:embed="rId12"/>
          <a:srcRect t="5826"/>
          <a:stretch/>
        </p:blipFill>
        <p:spPr>
          <a:xfrm>
            <a:off x="5678602" y="5244579"/>
            <a:ext cx="2415822" cy="1564109"/>
          </a:xfrm>
          <a:prstGeom prst="rect">
            <a:avLst/>
          </a:prstGeom>
        </p:spPr>
      </p:pic>
      <p:sp>
        <p:nvSpPr>
          <p:cNvPr id="4" name="Google Shape;393;p2">
            <a:extLst>
              <a:ext uri="{FF2B5EF4-FFF2-40B4-BE49-F238E27FC236}">
                <a16:creationId xmlns:a16="http://schemas.microsoft.com/office/drawing/2014/main" id="{E03E042C-5403-16B8-C814-BE7A97B32968}"/>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20</a:t>
            </a:fld>
            <a:endParaRPr sz="12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2920356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0B5BA-AD00-DD30-B093-55DAA1B27DE9}"/>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0B135841-C246-861C-A080-7FDFF2F3F311}"/>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E2C583F2-CE43-EC4B-D1CA-55C2DF9EDCBF}"/>
              </a:ext>
            </a:extLst>
          </p:cNvPr>
          <p:cNvSpPr txBox="1">
            <a:spLocks noGrp="1" noRot="1" noMove="1" noResize="1" noEditPoints="1" noAdjustHandles="1" noChangeArrowheads="1" noChangeShapeType="1"/>
          </p:cNvSpPr>
          <p:nvPr/>
        </p:nvSpPr>
        <p:spPr>
          <a:xfrm>
            <a:off x="661338" y="1179261"/>
            <a:ext cx="5121026" cy="2687915"/>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Project Name:	</a:t>
            </a:r>
            <a:r>
              <a:rPr lang="en-GB" sz="1200" dirty="0">
                <a:latin typeface="Gotham" pitchFamily="50" charset="0"/>
                <a:cs typeface="Gotham" pitchFamily="50" charset="0"/>
              </a:rPr>
              <a:t>CRISP Project </a:t>
            </a:r>
          </a:p>
          <a:p>
            <a:pPr marL="12700" lvl="0">
              <a:spcBef>
                <a:spcPts val="100"/>
              </a:spcBef>
              <a:defRPr/>
            </a:pPr>
            <a:r>
              <a:rPr lang="en-GB" sz="1200" dirty="0">
                <a:solidFill>
                  <a:srgbClr val="0070C0"/>
                </a:solidFill>
                <a:latin typeface="Gotham Medium" pitchFamily="2" charset="0"/>
                <a:cs typeface="Gotham Medium" pitchFamily="2" charset="0"/>
              </a:rPr>
              <a:t>Client:		</a:t>
            </a:r>
            <a:r>
              <a:rPr lang="en-GB" sz="1200" dirty="0" err="1">
                <a:latin typeface="Gotham" pitchFamily="50" charset="0"/>
                <a:cs typeface="Gotham" pitchFamily="50" charset="0"/>
              </a:rPr>
              <a:t>Tecnicas</a:t>
            </a:r>
            <a:r>
              <a:rPr lang="en-GB" sz="1200" dirty="0">
                <a:latin typeface="Gotham" pitchFamily="50" charset="0"/>
                <a:cs typeface="Gotham" pitchFamily="50" charset="0"/>
              </a:rPr>
              <a:t> </a:t>
            </a:r>
            <a:r>
              <a:rPr lang="en-GB" sz="1200" dirty="0" err="1">
                <a:latin typeface="Gotham" pitchFamily="50" charset="0"/>
                <a:cs typeface="Gotham" pitchFamily="50" charset="0"/>
              </a:rPr>
              <a:t>Reunidas</a:t>
            </a:r>
            <a:r>
              <a:rPr lang="en-GB" sz="1200" dirty="0">
                <a:latin typeface="Gotham" pitchFamily="50" charset="0"/>
                <a:cs typeface="Gotham" pitchFamily="50" charset="0"/>
              </a:rPr>
              <a:t> Singapore Branch 		On Behalf Of Exxon Mobil Asia Pacific 		</a:t>
            </a:r>
            <a:r>
              <a:rPr lang="en-GB" sz="1200" dirty="0" err="1">
                <a:latin typeface="Gotham" pitchFamily="50" charset="0"/>
                <a:cs typeface="Gotham" pitchFamily="50" charset="0"/>
              </a:rPr>
              <a:t>Pte.Ltd</a:t>
            </a:r>
            <a:r>
              <a:rPr lang="en-GB" sz="1200" dirty="0">
                <a:latin typeface="Gotham" pitchFamily="50" charset="0"/>
                <a:cs typeface="Gotham" pitchFamily="50" charset="0"/>
              </a:rPr>
              <a:t> (Singapore)</a:t>
            </a:r>
          </a:p>
          <a:p>
            <a:pPr marL="12700">
              <a:spcBef>
                <a:spcPts val="100"/>
              </a:spcBef>
              <a:defRPr/>
            </a:pPr>
            <a:r>
              <a:rPr lang="en-GB" sz="1200" dirty="0">
                <a:solidFill>
                  <a:srgbClr val="0070C0"/>
                </a:solidFill>
                <a:latin typeface="Gotham Medium" pitchFamily="2" charset="0"/>
                <a:cs typeface="Gotham Medium" pitchFamily="2" charset="0"/>
              </a:rPr>
              <a:t>Project Owner:	</a:t>
            </a:r>
            <a:r>
              <a:rPr lang="en-US" sz="1200" dirty="0">
                <a:latin typeface="Gotham" pitchFamily="50" charset="0"/>
                <a:cs typeface="Gotham" pitchFamily="50" charset="0"/>
              </a:rPr>
              <a:t>BJC Heavy Industries Public Company 		Limited (Thailand) STP &amp; I Public 			Company Limited (Thailand) </a:t>
            </a:r>
          </a:p>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dirty="0">
                <a:latin typeface="Gotham" pitchFamily="50" charset="0"/>
                <a:cs typeface="Gotham" pitchFamily="50" charset="0"/>
              </a:rPr>
              <a:t>Appr. 100 </a:t>
            </a:r>
            <a:r>
              <a:rPr lang="en-US" sz="1200" dirty="0" err="1">
                <a:latin typeface="Gotham" pitchFamily="50" charset="0"/>
                <a:cs typeface="Gotham" pitchFamily="50" charset="0"/>
              </a:rPr>
              <a:t>rtons</a:t>
            </a:r>
            <a:r>
              <a:rPr lang="en-US" sz="1200" dirty="0">
                <a:latin typeface="Gotham" pitchFamily="50" charset="0"/>
                <a:cs typeface="Gotham" pitchFamily="50" charset="0"/>
              </a:rPr>
              <a:t> of FCL containerized, 		Break Bulk and Roro</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dirty="0">
                <a:latin typeface="Gotham" pitchFamily="50" charset="0"/>
                <a:cs typeface="Gotham" pitchFamily="50" charset="0"/>
              </a:rPr>
              <a:t> and Equipment use for 			construction of Refinery Plant </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dirty="0">
                <a:latin typeface="Gotham" pitchFamily="50" charset="0"/>
                <a:cs typeface="Gotham" pitchFamily="50" charset="0"/>
              </a:rPr>
              <a:t>Singapore </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dirty="0">
                <a:latin typeface="Gotham" pitchFamily="50" charset="0"/>
                <a:cs typeface="Gotham" pitchFamily="50" charset="0"/>
              </a:rPr>
              <a:t>Laem Chabang, Thailand </a:t>
            </a:r>
          </a:p>
          <a:p>
            <a:pPr marL="12700" lvl="0">
              <a:spcBef>
                <a:spcPts val="100"/>
              </a:spcBef>
              <a:defRPr/>
            </a:pPr>
            <a:r>
              <a:rPr lang="en-GB" sz="1200" dirty="0">
                <a:solidFill>
                  <a:srgbClr val="0070C0"/>
                </a:solidFill>
                <a:latin typeface="Gotham Medium" pitchFamily="2" charset="0"/>
                <a:cs typeface="Gotham Medium" pitchFamily="2" charset="0"/>
              </a:rPr>
              <a:t>Project duration:	</a:t>
            </a:r>
            <a:r>
              <a:rPr lang="en-GB" sz="1200" dirty="0">
                <a:latin typeface="Gotham" pitchFamily="50" charset="0"/>
                <a:cs typeface="Gotham" pitchFamily="50" charset="0"/>
              </a:rPr>
              <a:t>2022-2023</a:t>
            </a:r>
          </a:p>
        </p:txBody>
      </p:sp>
      <p:sp>
        <p:nvSpPr>
          <p:cNvPr id="21" name="object 6">
            <a:extLst>
              <a:ext uri="{FF2B5EF4-FFF2-40B4-BE49-F238E27FC236}">
                <a16:creationId xmlns:a16="http://schemas.microsoft.com/office/drawing/2014/main" id="{42E100B8-5BCC-3E68-07BB-43EE5A976643}"/>
              </a:ext>
            </a:extLst>
          </p:cNvPr>
          <p:cNvSpPr txBox="1">
            <a:spLocks noGrp="1" noRot="1" noMove="1" noResize="1" noEditPoints="1" noAdjustHandles="1" noChangeArrowheads="1" noChangeShapeType="1"/>
          </p:cNvSpPr>
          <p:nvPr/>
        </p:nvSpPr>
        <p:spPr>
          <a:xfrm>
            <a:off x="661338" y="421736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7384C02E-B7A3-F717-6FE2-21862C0F72BD}"/>
              </a:ext>
            </a:extLst>
          </p:cNvPr>
          <p:cNvSpPr txBox="1">
            <a:spLocks noGrp="1" noRot="1" noMove="1" noResize="1" noEditPoints="1" noAdjustHandles="1" noChangeArrowheads="1" noChangeShapeType="1"/>
          </p:cNvSpPr>
          <p:nvPr/>
        </p:nvSpPr>
        <p:spPr>
          <a:xfrm>
            <a:off x="1250829" y="4176217"/>
            <a:ext cx="3613779" cy="1405513"/>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Export handling in Singapore,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Arrange road transport with </a:t>
            </a:r>
            <a:r>
              <a:rPr lang="en-US" sz="1200" kern="0" dirty="0" err="1">
                <a:solidFill>
                  <a:srgbClr val="1D1D1B"/>
                </a:solidFill>
                <a:latin typeface="Gotham" pitchFamily="2" charset="0"/>
                <a:cs typeface="Gotham" pitchFamily="2" charset="0"/>
              </a:rPr>
              <a:t>Haulier</a:t>
            </a:r>
            <a:r>
              <a:rPr lang="en-US" sz="1200" kern="0" dirty="0">
                <a:solidFill>
                  <a:srgbClr val="1D1D1B"/>
                </a:solidFill>
                <a:latin typeface="Gotham" pitchFamily="2" charset="0"/>
                <a:cs typeface="Gotham" pitchFamily="2" charset="0"/>
              </a:rPr>
              <a:t> from</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Jurong Island to PSA port or Jurong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Site co-ordination with TR site team of the project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Co-ordination with Agents and Carrier</a:t>
            </a:r>
          </a:p>
        </p:txBody>
      </p:sp>
      <p:sp>
        <p:nvSpPr>
          <p:cNvPr id="27" name="Title 8">
            <a:extLst>
              <a:ext uri="{FF2B5EF4-FFF2-40B4-BE49-F238E27FC236}">
                <a16:creationId xmlns:a16="http://schemas.microsoft.com/office/drawing/2014/main" id="{AB898164-2195-235F-ECC6-A2E87855366A}"/>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5509F6AE-2BBD-ADF1-0267-632A8F022ABD}"/>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200" cap="all" dirty="0" err="1">
                <a:solidFill>
                  <a:srgbClr val="3DB465"/>
                </a:solidFill>
                <a:latin typeface="Gotham Medium" pitchFamily="50" charset="0"/>
                <a:cs typeface="Gotham Medium" pitchFamily="50" charset="0"/>
              </a:rPr>
              <a:t>PackCASE</a:t>
            </a:r>
            <a:r>
              <a:rPr lang="en-US" sz="2200" cap="all" dirty="0">
                <a:solidFill>
                  <a:srgbClr val="3DB465"/>
                </a:solidFill>
                <a:latin typeface="Gotham Medium" pitchFamily="50" charset="0"/>
                <a:cs typeface="Gotham Medium" pitchFamily="50" charset="0"/>
              </a:rPr>
              <a:t> STUDY – CRISP Project age C</a:t>
            </a:r>
          </a:p>
        </p:txBody>
      </p:sp>
      <p:pic>
        <p:nvPicPr>
          <p:cNvPr id="7" name="Picture 6" descr="A truck on the road&#10;&#10;Description automatically generated with low confidence">
            <a:extLst>
              <a:ext uri="{FF2B5EF4-FFF2-40B4-BE49-F238E27FC236}">
                <a16:creationId xmlns:a16="http://schemas.microsoft.com/office/drawing/2014/main" id="{978E7A21-0276-5C6F-BAF2-5A0F60DCA45B}"/>
              </a:ext>
            </a:extLst>
          </p:cNvPr>
          <p:cNvPicPr>
            <a:picLocks noGrp="1" noRot="1" noChangeAspect="1" noMove="1" noResize="1" noEditPoints="1" noAdjustHandles="1" noChangeArrowheads="1" noChangeShapeType="1" noCrop="1"/>
          </p:cNvPicPr>
          <p:nvPr/>
        </p:nvPicPr>
        <p:blipFill rotWithShape="1">
          <a:blip r:embed="rId2"/>
          <a:srcRect t="18419" b="14852"/>
          <a:stretch/>
        </p:blipFill>
        <p:spPr>
          <a:xfrm>
            <a:off x="5834915" y="4625530"/>
            <a:ext cx="3699220" cy="1851338"/>
          </a:xfrm>
          <a:prstGeom prst="rect">
            <a:avLst/>
          </a:prstGeom>
        </p:spPr>
      </p:pic>
      <p:pic>
        <p:nvPicPr>
          <p:cNvPr id="8" name="Picture 7" descr="A picture containing sky, outdoor, day&#10;&#10;Description automatically generated">
            <a:extLst>
              <a:ext uri="{FF2B5EF4-FFF2-40B4-BE49-F238E27FC236}">
                <a16:creationId xmlns:a16="http://schemas.microsoft.com/office/drawing/2014/main" id="{014700B7-65FF-A79A-47D5-3410C267DAB8}"/>
              </a:ext>
            </a:extLst>
          </p:cNvPr>
          <p:cNvPicPr>
            <a:picLocks noGrp="1" noRot="1" noChangeAspect="1" noMove="1" noResize="1" noEditPoints="1" noAdjustHandles="1" noChangeArrowheads="1" noChangeShapeType="1" noCrop="1"/>
          </p:cNvPicPr>
          <p:nvPr/>
        </p:nvPicPr>
        <p:blipFill rotWithShape="1">
          <a:blip r:embed="rId3"/>
          <a:srcRect r="4609"/>
          <a:stretch/>
        </p:blipFill>
        <p:spPr>
          <a:xfrm>
            <a:off x="9586684" y="4625530"/>
            <a:ext cx="2371806" cy="1864795"/>
          </a:xfrm>
          <a:prstGeom prst="rect">
            <a:avLst/>
          </a:prstGeom>
        </p:spPr>
      </p:pic>
      <p:pic>
        <p:nvPicPr>
          <p:cNvPr id="9" name="Picture 8" descr="A picture containing text, road, sky, outdoor&#10;&#10;Description automatically generated">
            <a:extLst>
              <a:ext uri="{FF2B5EF4-FFF2-40B4-BE49-F238E27FC236}">
                <a16:creationId xmlns:a16="http://schemas.microsoft.com/office/drawing/2014/main" id="{837DAB3E-CFB9-BFFC-D767-167421C69CA4}"/>
              </a:ext>
            </a:extLst>
          </p:cNvPr>
          <p:cNvPicPr>
            <a:picLocks noGrp="1" noRot="1" noChangeAspect="1" noMove="1" noResize="1" noEditPoints="1" noAdjustHandles="1" noChangeArrowheads="1" noChangeShapeType="1" noCrop="1"/>
          </p:cNvPicPr>
          <p:nvPr/>
        </p:nvPicPr>
        <p:blipFill rotWithShape="1">
          <a:blip r:embed="rId4"/>
          <a:srcRect r="4609"/>
          <a:stretch/>
        </p:blipFill>
        <p:spPr>
          <a:xfrm>
            <a:off x="9586684" y="2718658"/>
            <a:ext cx="2371806" cy="1864795"/>
          </a:xfrm>
          <a:prstGeom prst="rect">
            <a:avLst/>
          </a:prstGeom>
        </p:spPr>
      </p:pic>
      <p:pic>
        <p:nvPicPr>
          <p:cNvPr id="12" name="Picture 11" descr="A picture containing sky, road, outdoor, truck&#10;&#10;Description automatically generated">
            <a:extLst>
              <a:ext uri="{FF2B5EF4-FFF2-40B4-BE49-F238E27FC236}">
                <a16:creationId xmlns:a16="http://schemas.microsoft.com/office/drawing/2014/main" id="{56C94516-9785-B42D-36DA-3A2E7645E4A9}"/>
              </a:ext>
            </a:extLst>
          </p:cNvPr>
          <p:cNvPicPr>
            <a:picLocks noGrp="1" noRot="1" noChangeAspect="1" noMove="1" noResize="1" noEditPoints="1" noAdjustHandles="1" noChangeArrowheads="1" noChangeShapeType="1" noCrop="1"/>
          </p:cNvPicPr>
          <p:nvPr/>
        </p:nvPicPr>
        <p:blipFill rotWithShape="1">
          <a:blip r:embed="rId5"/>
          <a:srcRect b="33271"/>
          <a:stretch/>
        </p:blipFill>
        <p:spPr>
          <a:xfrm>
            <a:off x="5834915" y="2718413"/>
            <a:ext cx="3699218" cy="1851338"/>
          </a:xfrm>
          <a:prstGeom prst="rect">
            <a:avLst/>
          </a:prstGeom>
        </p:spPr>
      </p:pic>
      <p:pic>
        <p:nvPicPr>
          <p:cNvPr id="19" name="Picture 18" descr="A picture containing sky, outdoor, road, tarmac&#10;&#10;Description automatically generated">
            <a:extLst>
              <a:ext uri="{FF2B5EF4-FFF2-40B4-BE49-F238E27FC236}">
                <a16:creationId xmlns:a16="http://schemas.microsoft.com/office/drawing/2014/main" id="{31DCE614-EFB1-9C4C-335C-FBAE9CC79821}"/>
              </a:ext>
            </a:extLst>
          </p:cNvPr>
          <p:cNvPicPr>
            <a:picLocks noGrp="1" noRot="1" noChangeAspect="1" noMove="1" noResize="1" noEditPoints="1" noAdjustHandles="1" noChangeArrowheads="1" noChangeShapeType="1" noCrop="1"/>
          </p:cNvPicPr>
          <p:nvPr/>
        </p:nvPicPr>
        <p:blipFill rotWithShape="1">
          <a:blip r:embed="rId6"/>
          <a:srcRect b="9687"/>
          <a:stretch/>
        </p:blipFill>
        <p:spPr>
          <a:xfrm>
            <a:off x="9586684" y="1062573"/>
            <a:ext cx="2371806" cy="1606542"/>
          </a:xfrm>
          <a:prstGeom prst="rect">
            <a:avLst/>
          </a:prstGeom>
        </p:spPr>
      </p:pic>
      <p:pic>
        <p:nvPicPr>
          <p:cNvPr id="23" name="Picture 22" descr="A picture containing text, sky, outdoor, road&#10;&#10;Description automatically generated">
            <a:extLst>
              <a:ext uri="{FF2B5EF4-FFF2-40B4-BE49-F238E27FC236}">
                <a16:creationId xmlns:a16="http://schemas.microsoft.com/office/drawing/2014/main" id="{D6A29FD8-281D-0589-0065-B9A265CA33B0}"/>
              </a:ext>
            </a:extLst>
          </p:cNvPr>
          <p:cNvPicPr>
            <a:picLocks noGrp="1" noRot="1" noChangeAspect="1" noMove="1" noResize="1" noEditPoints="1" noAdjustHandles="1" noChangeArrowheads="1" noChangeShapeType="1" noCrop="1"/>
          </p:cNvPicPr>
          <p:nvPr/>
        </p:nvPicPr>
        <p:blipFill rotWithShape="1">
          <a:blip r:embed="rId7"/>
          <a:srcRect b="5199"/>
          <a:stretch/>
        </p:blipFill>
        <p:spPr>
          <a:xfrm>
            <a:off x="5834915" y="1069289"/>
            <a:ext cx="3699218" cy="1599826"/>
          </a:xfrm>
          <a:prstGeom prst="rect">
            <a:avLst/>
          </a:prstGeom>
        </p:spPr>
      </p:pic>
      <p:sp>
        <p:nvSpPr>
          <p:cNvPr id="2" name="Google Shape;393;p2">
            <a:extLst>
              <a:ext uri="{FF2B5EF4-FFF2-40B4-BE49-F238E27FC236}">
                <a16:creationId xmlns:a16="http://schemas.microsoft.com/office/drawing/2014/main" id="{345E28D7-0AD6-28B7-850C-EDDDEB65CC19}"/>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21</a:t>
            </a:fld>
            <a:endParaRPr sz="12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24011316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48463-A6FA-7711-3D96-14E45F6FC275}"/>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4D5DE643-3E30-AE92-A66A-915BCDFC6D16}"/>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97AE686D-15F1-0FA4-D6C2-B59E8E814B20}"/>
              </a:ext>
            </a:extLst>
          </p:cNvPr>
          <p:cNvSpPr txBox="1">
            <a:spLocks noGrp="1" noRot="1" noMove="1" noResize="1" noEditPoints="1" noAdjustHandles="1" noChangeArrowheads="1" noChangeShapeType="1"/>
          </p:cNvSpPr>
          <p:nvPr/>
        </p:nvSpPr>
        <p:spPr>
          <a:xfrm>
            <a:off x="661337" y="1179261"/>
            <a:ext cx="4902279" cy="59247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Volume:		</a:t>
            </a:r>
            <a:r>
              <a:rPr lang="en-GB" sz="1200">
                <a:latin typeface="Gotham" pitchFamily="50" charset="0"/>
                <a:cs typeface="Gotham" pitchFamily="50" charset="0"/>
              </a:rPr>
              <a:t>273 packages / 13,366 CBM / 5,800 MT</a:t>
            </a:r>
          </a:p>
          <a:p>
            <a:pPr marL="12700" lvl="0">
              <a:spcBef>
                <a:spcPts val="100"/>
              </a:spcBef>
              <a:defRPr/>
            </a:pPr>
            <a:r>
              <a:rPr lang="en-GB" sz="1200">
                <a:solidFill>
                  <a:srgbClr val="0070C0"/>
                </a:solidFill>
                <a:latin typeface="Gotham Medium" pitchFamily="2" charset="0"/>
                <a:cs typeface="Gotham Medium" pitchFamily="2" charset="0"/>
              </a:rPr>
              <a:t>Origin:		</a:t>
            </a:r>
            <a:r>
              <a:rPr lang="en-GB" sz="1200">
                <a:latin typeface="Gotham" pitchFamily="50" charset="0"/>
                <a:cs typeface="Gotham" pitchFamily="50" charset="0"/>
              </a:rPr>
              <a:t>Penglai + Zhangjiagang + Masan   </a:t>
            </a: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Longview, USA</a:t>
            </a:r>
          </a:p>
        </p:txBody>
      </p:sp>
      <p:sp>
        <p:nvSpPr>
          <p:cNvPr id="27" name="Title 8">
            <a:extLst>
              <a:ext uri="{FF2B5EF4-FFF2-40B4-BE49-F238E27FC236}">
                <a16:creationId xmlns:a16="http://schemas.microsoft.com/office/drawing/2014/main" id="{FAA8EC69-B95D-2DBF-7447-87A37930B3A6}"/>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92FB9D94-7C66-91BC-8730-F30079DDB63C}"/>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SUNCOR, CANADA</a:t>
            </a:r>
          </a:p>
        </p:txBody>
      </p:sp>
      <p:sp>
        <p:nvSpPr>
          <p:cNvPr id="2" name="object 6">
            <a:extLst>
              <a:ext uri="{FF2B5EF4-FFF2-40B4-BE49-F238E27FC236}">
                <a16:creationId xmlns:a16="http://schemas.microsoft.com/office/drawing/2014/main" id="{8AA3CF4B-5BB4-8FD5-DF3B-037C09A735B8}"/>
              </a:ext>
            </a:extLst>
          </p:cNvPr>
          <p:cNvSpPr txBox="1">
            <a:spLocks/>
          </p:cNvSpPr>
          <p:nvPr/>
        </p:nvSpPr>
        <p:spPr>
          <a:xfrm>
            <a:off x="664379" y="226421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22F41FB6-559B-4DEF-74CB-B2166FEFBF17}"/>
              </a:ext>
            </a:extLst>
          </p:cNvPr>
          <p:cNvSpPr txBox="1">
            <a:spLocks/>
          </p:cNvSpPr>
          <p:nvPr/>
        </p:nvSpPr>
        <p:spPr>
          <a:xfrm>
            <a:off x="1338033" y="2339212"/>
            <a:ext cx="3997827" cy="1826141"/>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Full liner terms Ocean freight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Shrink wrapping and protection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Pre-carriage cargo ex-work to port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Chartering Heavy lift vessel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Under dynamic covid condition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In house designed lifting frame SWL 216mt tandem lift, SWL 166.5 single lift BV Class Certificate, FEA calculation </a:t>
            </a:r>
          </a:p>
        </p:txBody>
      </p:sp>
      <p:pic>
        <p:nvPicPr>
          <p:cNvPr id="8" name="Picture 7">
            <a:extLst>
              <a:ext uri="{FF2B5EF4-FFF2-40B4-BE49-F238E27FC236}">
                <a16:creationId xmlns:a16="http://schemas.microsoft.com/office/drawing/2014/main" id="{FC0B2DFF-A8A2-287E-D0F2-93BF363E50FE}"/>
              </a:ext>
            </a:extLst>
          </p:cNvPr>
          <p:cNvPicPr/>
          <p:nvPr/>
        </p:nvPicPr>
        <p:blipFill>
          <a:blip r:embed="rId2"/>
          <a:stretch>
            <a:fillRect/>
          </a:stretch>
        </p:blipFill>
        <p:spPr>
          <a:xfrm>
            <a:off x="5563617" y="1361405"/>
            <a:ext cx="3482340" cy="2088552"/>
          </a:xfrm>
          <a:prstGeom prst="rect">
            <a:avLst/>
          </a:prstGeom>
        </p:spPr>
      </p:pic>
      <p:pic>
        <p:nvPicPr>
          <p:cNvPr id="9" name="Picture 8">
            <a:extLst>
              <a:ext uri="{FF2B5EF4-FFF2-40B4-BE49-F238E27FC236}">
                <a16:creationId xmlns:a16="http://schemas.microsoft.com/office/drawing/2014/main" id="{2FCFF489-5F9B-0166-E9F9-F914249816BD}"/>
              </a:ext>
            </a:extLst>
          </p:cNvPr>
          <p:cNvPicPr/>
          <p:nvPr/>
        </p:nvPicPr>
        <p:blipFill>
          <a:blip r:embed="rId3"/>
          <a:stretch>
            <a:fillRect/>
          </a:stretch>
        </p:blipFill>
        <p:spPr>
          <a:xfrm>
            <a:off x="8945879" y="1361405"/>
            <a:ext cx="3201417" cy="2046639"/>
          </a:xfrm>
          <a:prstGeom prst="rect">
            <a:avLst/>
          </a:prstGeom>
          <a:ln>
            <a:solidFill>
              <a:schemeClr val="bg1"/>
            </a:solidFill>
          </a:ln>
          <a:effectLst/>
        </p:spPr>
      </p:pic>
      <p:pic>
        <p:nvPicPr>
          <p:cNvPr id="11" name="Picture 10">
            <a:extLst>
              <a:ext uri="{FF2B5EF4-FFF2-40B4-BE49-F238E27FC236}">
                <a16:creationId xmlns:a16="http://schemas.microsoft.com/office/drawing/2014/main" id="{35E30254-C1CF-B930-8F54-28614F99EB78}"/>
              </a:ext>
            </a:extLst>
          </p:cNvPr>
          <p:cNvPicPr/>
          <p:nvPr/>
        </p:nvPicPr>
        <p:blipFill>
          <a:blip r:embed="rId4"/>
          <a:stretch>
            <a:fillRect/>
          </a:stretch>
        </p:blipFill>
        <p:spPr>
          <a:xfrm>
            <a:off x="7561881" y="3408044"/>
            <a:ext cx="2176529" cy="2046638"/>
          </a:xfrm>
          <a:prstGeom prst="rect">
            <a:avLst/>
          </a:prstGeom>
          <a:ln>
            <a:solidFill>
              <a:schemeClr val="bg1"/>
            </a:solidFill>
          </a:ln>
        </p:spPr>
      </p:pic>
      <p:pic>
        <p:nvPicPr>
          <p:cNvPr id="13" name="Picture 12">
            <a:extLst>
              <a:ext uri="{FF2B5EF4-FFF2-40B4-BE49-F238E27FC236}">
                <a16:creationId xmlns:a16="http://schemas.microsoft.com/office/drawing/2014/main" id="{DE2229FB-2002-C4BD-B6A2-A1D27663824E}"/>
              </a:ext>
            </a:extLst>
          </p:cNvPr>
          <p:cNvPicPr/>
          <p:nvPr/>
        </p:nvPicPr>
        <p:blipFill>
          <a:blip r:embed="rId5"/>
          <a:stretch>
            <a:fillRect/>
          </a:stretch>
        </p:blipFill>
        <p:spPr>
          <a:xfrm>
            <a:off x="9738410" y="3408044"/>
            <a:ext cx="2408886" cy="2046638"/>
          </a:xfrm>
          <a:prstGeom prst="rect">
            <a:avLst/>
          </a:prstGeom>
          <a:ln>
            <a:solidFill>
              <a:schemeClr val="bg1"/>
            </a:solidFill>
          </a:ln>
        </p:spPr>
      </p:pic>
      <p:pic>
        <p:nvPicPr>
          <p:cNvPr id="14" name="Picture 13">
            <a:extLst>
              <a:ext uri="{FF2B5EF4-FFF2-40B4-BE49-F238E27FC236}">
                <a16:creationId xmlns:a16="http://schemas.microsoft.com/office/drawing/2014/main" id="{B548A958-4DBB-D53C-60AE-B0BDAD10F982}"/>
              </a:ext>
            </a:extLst>
          </p:cNvPr>
          <p:cNvPicPr/>
          <p:nvPr/>
        </p:nvPicPr>
        <p:blipFill>
          <a:blip r:embed="rId6"/>
          <a:stretch>
            <a:fillRect/>
          </a:stretch>
        </p:blipFill>
        <p:spPr>
          <a:xfrm>
            <a:off x="5554980" y="3408044"/>
            <a:ext cx="2067664" cy="2046638"/>
          </a:xfrm>
          <a:prstGeom prst="rect">
            <a:avLst/>
          </a:prstGeom>
          <a:ln>
            <a:solidFill>
              <a:schemeClr val="bg1"/>
            </a:solidFill>
          </a:ln>
        </p:spPr>
      </p:pic>
      <p:pic>
        <p:nvPicPr>
          <p:cNvPr id="15" name="Picture 14">
            <a:extLst>
              <a:ext uri="{FF2B5EF4-FFF2-40B4-BE49-F238E27FC236}">
                <a16:creationId xmlns:a16="http://schemas.microsoft.com/office/drawing/2014/main" id="{8EDF033A-FA3B-D8FA-02B4-0146C5BE5E35}"/>
              </a:ext>
            </a:extLst>
          </p:cNvPr>
          <p:cNvPicPr/>
          <p:nvPr/>
        </p:nvPicPr>
        <p:blipFill>
          <a:blip r:embed="rId7"/>
          <a:stretch>
            <a:fillRect/>
          </a:stretch>
        </p:blipFill>
        <p:spPr>
          <a:xfrm>
            <a:off x="77799" y="4366190"/>
            <a:ext cx="5196931" cy="1213516"/>
          </a:xfrm>
          <a:prstGeom prst="rect">
            <a:avLst/>
          </a:prstGeom>
        </p:spPr>
      </p:pic>
      <p:sp>
        <p:nvSpPr>
          <p:cNvPr id="4" name="Google Shape;393;p2">
            <a:extLst>
              <a:ext uri="{FF2B5EF4-FFF2-40B4-BE49-F238E27FC236}">
                <a16:creationId xmlns:a16="http://schemas.microsoft.com/office/drawing/2014/main" id="{C3948CCC-5879-51A1-0C55-A09E010BAF02}"/>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22</a:t>
            </a:fld>
            <a:endParaRPr sz="12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31803743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2A031-C0E1-3221-598B-364C4C2FDED7}"/>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83813642-DDFD-01E3-3076-E947D43A0411}"/>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E85A1162-2C3A-CBFD-834F-18AFB516FC7D}"/>
              </a:ext>
            </a:extLst>
          </p:cNvPr>
          <p:cNvSpPr txBox="1">
            <a:spLocks noGrp="1" noRot="1" noMove="1" noResize="1" noEditPoints="1" noAdjustHandles="1" noChangeArrowheads="1" noChangeShapeType="1"/>
          </p:cNvSpPr>
          <p:nvPr/>
        </p:nvSpPr>
        <p:spPr>
          <a:xfrm>
            <a:off x="661338" y="1179261"/>
            <a:ext cx="4785360" cy="777136"/>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Volume: 	            	</a:t>
            </a:r>
            <a:r>
              <a:rPr lang="en-US" sz="1200" kern="0">
                <a:solidFill>
                  <a:srgbClr val="1D1D1B"/>
                </a:solidFill>
                <a:latin typeface="Gotham" pitchFamily="2" charset="0"/>
                <a:cs typeface="Gotham" pitchFamily="2" charset="0"/>
              </a:rPr>
              <a:t>Approx. 29,000 FRT</a:t>
            </a:r>
          </a:p>
          <a:p>
            <a:pPr marL="12700" lvl="0">
              <a:spcBef>
                <a:spcPts val="100"/>
              </a:spcBef>
              <a:defRPr/>
            </a:pPr>
            <a:r>
              <a:rPr lang="en-US" sz="1200">
                <a:solidFill>
                  <a:srgbClr val="0070C0"/>
                </a:solidFill>
                <a:latin typeface="Gotham Medium" pitchFamily="2" charset="0"/>
                <a:cs typeface="Gotham Medium" pitchFamily="2" charset="0"/>
              </a:rPr>
              <a:t>Commodity:           	</a:t>
            </a:r>
            <a:r>
              <a:rPr lang="en-US" sz="1200" kern="0">
                <a:solidFill>
                  <a:srgbClr val="1D1D1B"/>
                </a:solidFill>
                <a:latin typeface="Gotham" pitchFamily="2" charset="0"/>
                <a:cs typeface="Gotham" pitchFamily="2" charset="0"/>
              </a:rPr>
              <a:t>Power plant structure</a:t>
            </a:r>
          </a:p>
          <a:p>
            <a:pPr marL="12700" lvl="0">
              <a:spcBef>
                <a:spcPts val="100"/>
              </a:spcBef>
              <a:defRPr/>
            </a:pPr>
            <a:r>
              <a:rPr lang="en-GB" sz="1200">
                <a:solidFill>
                  <a:srgbClr val="0070C0"/>
                </a:solidFill>
                <a:latin typeface="Gotham Medium" pitchFamily="2" charset="0"/>
                <a:cs typeface="Gotham Medium" pitchFamily="2" charset="0"/>
              </a:rPr>
              <a:t>Origin: 	</a:t>
            </a:r>
            <a:r>
              <a:rPr lang="en-US" sz="1200">
                <a:solidFill>
                  <a:srgbClr val="0070C0"/>
                </a:solidFill>
                <a:latin typeface="Gotham Medium" pitchFamily="2" charset="0"/>
                <a:cs typeface="Gotham Medium" pitchFamily="2" charset="0"/>
              </a:rPr>
              <a:t>            	</a:t>
            </a:r>
            <a:r>
              <a:rPr lang="en-US" sz="1200" kern="0">
                <a:solidFill>
                  <a:srgbClr val="1D1D1B"/>
                </a:solidFill>
                <a:latin typeface="Gotham" pitchFamily="2" charset="0"/>
                <a:cs typeface="Gotham" pitchFamily="2" charset="0"/>
              </a:rPr>
              <a:t>Phu My, Vietnam</a:t>
            </a:r>
          </a:p>
          <a:p>
            <a:pPr marL="12700" marR="5080" lvl="0">
              <a:spcBef>
                <a:spcPts val="40"/>
              </a:spcBef>
              <a:defRPr/>
            </a:pPr>
            <a:r>
              <a:rPr lang="en-US" sz="1200">
                <a:solidFill>
                  <a:srgbClr val="0070C0"/>
                </a:solidFill>
                <a:latin typeface="Gotham Medium" pitchFamily="2" charset="0"/>
                <a:cs typeface="Gotham Medium" pitchFamily="2" charset="0"/>
              </a:rPr>
              <a:t>Port of Discharge:</a:t>
            </a:r>
            <a:r>
              <a:rPr lang="en-GB" sz="1200">
                <a:solidFill>
                  <a:srgbClr val="0070C0"/>
                </a:solidFill>
                <a:latin typeface="Gotham Medium" pitchFamily="2" charset="0"/>
                <a:cs typeface="Gotham Medium" pitchFamily="2" charset="0"/>
              </a:rPr>
              <a:t>  	</a:t>
            </a:r>
            <a:r>
              <a:rPr lang="it-IT" sz="1200" kern="0">
                <a:solidFill>
                  <a:srgbClr val="1D1D1B"/>
                </a:solidFill>
                <a:latin typeface="Gotham" pitchFamily="2" charset="0"/>
                <a:cs typeface="Gotham" pitchFamily="2" charset="0"/>
              </a:rPr>
              <a:t>Houston, TX, USA</a:t>
            </a:r>
          </a:p>
        </p:txBody>
      </p:sp>
      <p:sp>
        <p:nvSpPr>
          <p:cNvPr id="21" name="object 6">
            <a:extLst>
              <a:ext uri="{FF2B5EF4-FFF2-40B4-BE49-F238E27FC236}">
                <a16:creationId xmlns:a16="http://schemas.microsoft.com/office/drawing/2014/main" id="{D59CA1D1-ED6A-2D18-56FB-B6230EBFEF6E}"/>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69CEB4DB-2AA8-DAC1-8DC6-A5CCF3519245}"/>
              </a:ext>
            </a:extLst>
          </p:cNvPr>
          <p:cNvSpPr txBox="1">
            <a:spLocks noGrp="1" noRot="1" noMove="1" noResize="1" noEditPoints="1" noAdjustHandles="1" noChangeArrowheads="1" noChangeShapeType="1"/>
          </p:cNvSpPr>
          <p:nvPr/>
        </p:nvSpPr>
        <p:spPr>
          <a:xfrm>
            <a:off x="1250829" y="2402703"/>
            <a:ext cx="4391019" cy="190821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Giving packaging solutions to ensure cargo optimize handling efficiency</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of suitable bulk and multi-purpose (MPP) vessels for six scheduled voyages, tailored to cargo specifications and route requirements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Deployment of in-house stevedoring teams to support complex lifting and lashing operations, ensuring safe and compliant cargo handling</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endParaRPr lang="en-US" sz="1200" kern="0" dirty="0">
              <a:solidFill>
                <a:srgbClr val="1D1D1B"/>
              </a:solidFill>
              <a:latin typeface="Gotham" pitchFamily="2" charset="0"/>
              <a:cs typeface="Gotham" pitchFamily="2" charset="0"/>
            </a:endParaRPr>
          </a:p>
        </p:txBody>
      </p:sp>
      <p:sp>
        <p:nvSpPr>
          <p:cNvPr id="27" name="Title 8">
            <a:extLst>
              <a:ext uri="{FF2B5EF4-FFF2-40B4-BE49-F238E27FC236}">
                <a16:creationId xmlns:a16="http://schemas.microsoft.com/office/drawing/2014/main" id="{25A0C06B-D760-4248-DAAF-4B3CBCC559EA}"/>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5057DCCD-CE24-FD10-66A0-1032BC1D0CA8}"/>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Niles + Guernsey Combined-Cycle Power </a:t>
            </a:r>
          </a:p>
        </p:txBody>
      </p:sp>
      <p:pic>
        <p:nvPicPr>
          <p:cNvPr id="7" name="object 8">
            <a:extLst>
              <a:ext uri="{FF2B5EF4-FFF2-40B4-BE49-F238E27FC236}">
                <a16:creationId xmlns:a16="http://schemas.microsoft.com/office/drawing/2014/main" id="{82DCED30-09A9-6746-936F-13B691654B29}"/>
              </a:ext>
            </a:extLst>
          </p:cNvPr>
          <p:cNvPicPr/>
          <p:nvPr/>
        </p:nvPicPr>
        <p:blipFill>
          <a:blip r:embed="rId2" cstate="print"/>
          <a:stretch>
            <a:fillRect/>
          </a:stretch>
        </p:blipFill>
        <p:spPr>
          <a:xfrm>
            <a:off x="8902622" y="1225363"/>
            <a:ext cx="3187217" cy="2436971"/>
          </a:xfrm>
          <a:prstGeom prst="rect">
            <a:avLst/>
          </a:prstGeom>
        </p:spPr>
      </p:pic>
      <p:pic>
        <p:nvPicPr>
          <p:cNvPr id="8" name="object 9">
            <a:extLst>
              <a:ext uri="{FF2B5EF4-FFF2-40B4-BE49-F238E27FC236}">
                <a16:creationId xmlns:a16="http://schemas.microsoft.com/office/drawing/2014/main" id="{F75BA41F-7CF8-40CE-CCE7-D571E0296905}"/>
              </a:ext>
            </a:extLst>
          </p:cNvPr>
          <p:cNvPicPr/>
          <p:nvPr/>
        </p:nvPicPr>
        <p:blipFill>
          <a:blip r:embed="rId3" cstate="print"/>
          <a:stretch>
            <a:fillRect/>
          </a:stretch>
        </p:blipFill>
        <p:spPr>
          <a:xfrm>
            <a:off x="5641846" y="3731104"/>
            <a:ext cx="3208063" cy="2436972"/>
          </a:xfrm>
          <a:prstGeom prst="rect">
            <a:avLst/>
          </a:prstGeom>
        </p:spPr>
      </p:pic>
      <p:pic>
        <p:nvPicPr>
          <p:cNvPr id="9" name="object 10">
            <a:extLst>
              <a:ext uri="{FF2B5EF4-FFF2-40B4-BE49-F238E27FC236}">
                <a16:creationId xmlns:a16="http://schemas.microsoft.com/office/drawing/2014/main" id="{A7847BF5-E25E-8342-E9F2-C21223F0671B}"/>
              </a:ext>
            </a:extLst>
          </p:cNvPr>
          <p:cNvPicPr/>
          <p:nvPr/>
        </p:nvPicPr>
        <p:blipFill>
          <a:blip r:embed="rId4" cstate="print"/>
          <a:stretch>
            <a:fillRect/>
          </a:stretch>
        </p:blipFill>
        <p:spPr>
          <a:xfrm>
            <a:off x="8902622" y="3718966"/>
            <a:ext cx="3208063" cy="2436972"/>
          </a:xfrm>
          <a:prstGeom prst="rect">
            <a:avLst/>
          </a:prstGeom>
        </p:spPr>
      </p:pic>
      <p:pic>
        <p:nvPicPr>
          <p:cNvPr id="12" name="Picture 11">
            <a:extLst>
              <a:ext uri="{FF2B5EF4-FFF2-40B4-BE49-F238E27FC236}">
                <a16:creationId xmlns:a16="http://schemas.microsoft.com/office/drawing/2014/main" id="{94541420-49BD-AF84-2B1F-447256718B8F}"/>
              </a:ext>
            </a:extLst>
          </p:cNvPr>
          <p:cNvPicPr>
            <a:picLocks noChangeAspect="1"/>
          </p:cNvPicPr>
          <p:nvPr/>
        </p:nvPicPr>
        <p:blipFill>
          <a:blip r:embed="rId5"/>
          <a:stretch>
            <a:fillRect/>
          </a:stretch>
        </p:blipFill>
        <p:spPr>
          <a:xfrm>
            <a:off x="5641847" y="1251146"/>
            <a:ext cx="3208063" cy="2436973"/>
          </a:xfrm>
          <a:prstGeom prst="rect">
            <a:avLst/>
          </a:prstGeom>
        </p:spPr>
      </p:pic>
      <p:sp>
        <p:nvSpPr>
          <p:cNvPr id="3" name="Google Shape;393;p2">
            <a:extLst>
              <a:ext uri="{FF2B5EF4-FFF2-40B4-BE49-F238E27FC236}">
                <a16:creationId xmlns:a16="http://schemas.microsoft.com/office/drawing/2014/main" id="{A6E094C2-C371-6E2D-9FCE-6CD3A130525A}"/>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23</a:t>
            </a:fld>
            <a:endParaRPr sz="12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31730488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CB463-DB41-2695-7A75-D36A402192AC}"/>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817F389A-4854-B93C-C36A-B2E780639B9F}"/>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7" name="Title 8">
            <a:extLst>
              <a:ext uri="{FF2B5EF4-FFF2-40B4-BE49-F238E27FC236}">
                <a16:creationId xmlns:a16="http://schemas.microsoft.com/office/drawing/2014/main" id="{3C2DCDD4-F902-425E-4F52-893506E7BFB3}"/>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5815977F-9F4D-67F0-0F05-691EAB518FAA}"/>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JACKSON POWER PLANT Elwood, IL USA</a:t>
            </a:r>
          </a:p>
        </p:txBody>
      </p:sp>
      <p:sp>
        <p:nvSpPr>
          <p:cNvPr id="2" name="object 6">
            <a:extLst>
              <a:ext uri="{FF2B5EF4-FFF2-40B4-BE49-F238E27FC236}">
                <a16:creationId xmlns:a16="http://schemas.microsoft.com/office/drawing/2014/main" id="{78F7BBA9-D49C-341A-A06C-10E2DBB6B61E}"/>
              </a:ext>
            </a:extLst>
          </p:cNvPr>
          <p:cNvSpPr txBox="1">
            <a:spLocks noGrp="1" noRot="1" noMove="1" noResize="1" noEditPoints="1" noAdjustHandles="1" noChangeArrowheads="1" noChangeShapeType="1"/>
          </p:cNvSpPr>
          <p:nvPr/>
        </p:nvSpPr>
        <p:spPr>
          <a:xfrm>
            <a:off x="664379" y="2221442"/>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52499965-A4CE-2FF5-C4E6-FAA4BC5A42B7}"/>
              </a:ext>
            </a:extLst>
          </p:cNvPr>
          <p:cNvSpPr txBox="1">
            <a:spLocks noGrp="1" noRot="1" noMove="1" noResize="1" noEditPoints="1" noAdjustHandles="1" noChangeArrowheads="1" noChangeShapeType="1"/>
          </p:cNvSpPr>
          <p:nvPr/>
        </p:nvSpPr>
        <p:spPr>
          <a:xfrm>
            <a:off x="1338033" y="2296435"/>
            <a:ext cx="4216947" cy="251350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Trucking from workshop up to the export terminal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of a Suitable  multi-purpose heavy lift vessel</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FLS was the communication tool between cargo and vessel owners, customs, port authority, tug operators, marine warranty surveyors and stevedores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Our port captains have been on scene for supervising purposes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Discharge in Houston, TX and trucking up to the job site in Elwood, IL, USA.</a:t>
            </a:r>
          </a:p>
        </p:txBody>
      </p:sp>
      <p:sp>
        <p:nvSpPr>
          <p:cNvPr id="7" name="object 5">
            <a:extLst>
              <a:ext uri="{FF2B5EF4-FFF2-40B4-BE49-F238E27FC236}">
                <a16:creationId xmlns:a16="http://schemas.microsoft.com/office/drawing/2014/main" id="{CB42318C-2342-D591-3D34-B2E3E555500E}"/>
              </a:ext>
            </a:extLst>
          </p:cNvPr>
          <p:cNvSpPr txBox="1">
            <a:spLocks noGrp="1" noRot="1" noMove="1" noResize="1" noEditPoints="1" noAdjustHandles="1" noChangeArrowheads="1" noChangeShapeType="1"/>
          </p:cNvSpPr>
          <p:nvPr/>
        </p:nvSpPr>
        <p:spPr>
          <a:xfrm>
            <a:off x="661338" y="1179261"/>
            <a:ext cx="5236542" cy="98745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Steel Structures </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dirty="0">
                <a:latin typeface="Gotham" pitchFamily="50" charset="0"/>
                <a:cs typeface="Gotham" pitchFamily="50" charset="0"/>
              </a:rPr>
              <a:t>8,816 </a:t>
            </a:r>
            <a:r>
              <a:rPr lang="en-US" sz="1200" dirty="0" err="1">
                <a:latin typeface="Gotham" pitchFamily="50" charset="0"/>
                <a:cs typeface="Gotham" pitchFamily="50" charset="0"/>
              </a:rPr>
              <a:t>cbm</a:t>
            </a:r>
            <a:r>
              <a:rPr lang="en-US" sz="1200" dirty="0">
                <a:latin typeface="Gotham" pitchFamily="50" charset="0"/>
                <a:cs typeface="Gotham" pitchFamily="50" charset="0"/>
              </a:rPr>
              <a:t> , 1,538 MT Break Bulk</a:t>
            </a:r>
          </a:p>
          <a:p>
            <a:pPr marL="12700" lvl="0">
              <a:spcBef>
                <a:spcPts val="100"/>
              </a:spcBef>
              <a:defRPr/>
            </a:pPr>
            <a:r>
              <a:rPr lang="en-US" sz="1200" dirty="0">
                <a:latin typeface="Gotham" pitchFamily="50" charset="0"/>
                <a:cs typeface="Gotham" pitchFamily="50" charset="0"/>
              </a:rPr>
              <a:t>		Containers: 160 x40’ HC Weight 2,400 MT</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Origin:		</a:t>
            </a:r>
            <a:r>
              <a:rPr lang="fr-FR" sz="1200" dirty="0" err="1">
                <a:latin typeface="Gotham" pitchFamily="50" charset="0"/>
                <a:cs typeface="Gotham" pitchFamily="50" charset="0"/>
              </a:rPr>
              <a:t>Vung</a:t>
            </a:r>
            <a:r>
              <a:rPr lang="fr-FR" sz="1200" dirty="0">
                <a:latin typeface="Gotham" pitchFamily="50" charset="0"/>
                <a:cs typeface="Gotham" pitchFamily="50" charset="0"/>
              </a:rPr>
              <a:t> Tau, Vietnam</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dirty="0">
                <a:latin typeface="Gotham" pitchFamily="50" charset="0"/>
                <a:cs typeface="Gotham" pitchFamily="50" charset="0"/>
              </a:rPr>
              <a:t>Houston TX USA , DAP Elwood, IL, USA </a:t>
            </a:r>
            <a:endParaRPr lang="en-GB" sz="1200" dirty="0">
              <a:latin typeface="Gotham" pitchFamily="50" charset="0"/>
              <a:cs typeface="Gotham" pitchFamily="50" charset="0"/>
            </a:endParaRPr>
          </a:p>
        </p:txBody>
      </p:sp>
      <p:pic>
        <p:nvPicPr>
          <p:cNvPr id="18" name="Picture 17">
            <a:extLst>
              <a:ext uri="{FF2B5EF4-FFF2-40B4-BE49-F238E27FC236}">
                <a16:creationId xmlns:a16="http://schemas.microsoft.com/office/drawing/2014/main" id="{F1A803BE-FDC3-9A18-5EF0-441094D667BD}"/>
              </a:ext>
            </a:extLst>
          </p:cNvPr>
          <p:cNvPicPr>
            <a:picLocks noChangeAspect="1"/>
          </p:cNvPicPr>
          <p:nvPr/>
        </p:nvPicPr>
        <p:blipFill>
          <a:blip r:embed="rId2"/>
          <a:stretch>
            <a:fillRect/>
          </a:stretch>
        </p:blipFill>
        <p:spPr>
          <a:xfrm>
            <a:off x="5746626" y="3600887"/>
            <a:ext cx="3024916" cy="2634227"/>
          </a:xfrm>
          <a:prstGeom prst="rect">
            <a:avLst/>
          </a:prstGeom>
        </p:spPr>
      </p:pic>
      <p:pic>
        <p:nvPicPr>
          <p:cNvPr id="19" name="Picture 18">
            <a:extLst>
              <a:ext uri="{FF2B5EF4-FFF2-40B4-BE49-F238E27FC236}">
                <a16:creationId xmlns:a16="http://schemas.microsoft.com/office/drawing/2014/main" id="{C92A8DBA-0698-B31F-E27E-C7D4D78D1BF1}"/>
              </a:ext>
            </a:extLst>
          </p:cNvPr>
          <p:cNvPicPr>
            <a:picLocks noChangeAspect="1"/>
          </p:cNvPicPr>
          <p:nvPr/>
        </p:nvPicPr>
        <p:blipFill>
          <a:blip r:embed="rId3"/>
          <a:stretch>
            <a:fillRect/>
          </a:stretch>
        </p:blipFill>
        <p:spPr>
          <a:xfrm>
            <a:off x="8826756" y="3600887"/>
            <a:ext cx="3150510" cy="2634228"/>
          </a:xfrm>
          <a:prstGeom prst="rect">
            <a:avLst/>
          </a:prstGeom>
        </p:spPr>
      </p:pic>
      <p:pic>
        <p:nvPicPr>
          <p:cNvPr id="20" name="Picture 19">
            <a:extLst>
              <a:ext uri="{FF2B5EF4-FFF2-40B4-BE49-F238E27FC236}">
                <a16:creationId xmlns:a16="http://schemas.microsoft.com/office/drawing/2014/main" id="{570FF153-1CB6-F3D0-5722-C53655BB2E4F}"/>
              </a:ext>
            </a:extLst>
          </p:cNvPr>
          <p:cNvPicPr>
            <a:picLocks noChangeAspect="1"/>
          </p:cNvPicPr>
          <p:nvPr/>
        </p:nvPicPr>
        <p:blipFill>
          <a:blip r:embed="rId4"/>
          <a:stretch>
            <a:fillRect/>
          </a:stretch>
        </p:blipFill>
        <p:spPr>
          <a:xfrm>
            <a:off x="8826756" y="1134676"/>
            <a:ext cx="3150510" cy="2423047"/>
          </a:xfrm>
          <a:prstGeom prst="rect">
            <a:avLst/>
          </a:prstGeom>
        </p:spPr>
      </p:pic>
      <p:pic>
        <p:nvPicPr>
          <p:cNvPr id="21" name="Picture 20">
            <a:extLst>
              <a:ext uri="{FF2B5EF4-FFF2-40B4-BE49-F238E27FC236}">
                <a16:creationId xmlns:a16="http://schemas.microsoft.com/office/drawing/2014/main" id="{F63ADD7E-9167-DBD2-586B-65D671442380}"/>
              </a:ext>
            </a:extLst>
          </p:cNvPr>
          <p:cNvPicPr>
            <a:picLocks noChangeAspect="1"/>
          </p:cNvPicPr>
          <p:nvPr/>
        </p:nvPicPr>
        <p:blipFill>
          <a:blip r:embed="rId5"/>
          <a:stretch>
            <a:fillRect/>
          </a:stretch>
        </p:blipFill>
        <p:spPr>
          <a:xfrm>
            <a:off x="5746625" y="1153987"/>
            <a:ext cx="3024917" cy="2403737"/>
          </a:xfrm>
          <a:prstGeom prst="rect">
            <a:avLst/>
          </a:prstGeom>
        </p:spPr>
      </p:pic>
      <p:sp>
        <p:nvSpPr>
          <p:cNvPr id="4" name="Google Shape;393;p2">
            <a:extLst>
              <a:ext uri="{FF2B5EF4-FFF2-40B4-BE49-F238E27FC236}">
                <a16:creationId xmlns:a16="http://schemas.microsoft.com/office/drawing/2014/main" id="{F4CA940A-DAC3-E7A1-FEE9-A491A74069A0}"/>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24</a:t>
            </a:fld>
            <a:endParaRPr sz="12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7201360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B9DA9-8F3B-8AA5-4DF0-5D3FACB7B690}"/>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1B179D04-A6D7-4357-66F4-65713A97FF43}"/>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7" name="Title 8">
            <a:extLst>
              <a:ext uri="{FF2B5EF4-FFF2-40B4-BE49-F238E27FC236}">
                <a16:creationId xmlns:a16="http://schemas.microsoft.com/office/drawing/2014/main" id="{1A19B9D1-B07B-7172-41D1-5012A0BE070F}"/>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B5E94935-92C5-1139-2B87-16B3DFFF872B}"/>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Terminal Power plant </a:t>
            </a:r>
          </a:p>
        </p:txBody>
      </p:sp>
      <p:sp>
        <p:nvSpPr>
          <p:cNvPr id="2" name="object 6">
            <a:extLst>
              <a:ext uri="{FF2B5EF4-FFF2-40B4-BE49-F238E27FC236}">
                <a16:creationId xmlns:a16="http://schemas.microsoft.com/office/drawing/2014/main" id="{CFA13A1C-E106-679D-FCB6-1808AB338AAA}"/>
              </a:ext>
            </a:extLst>
          </p:cNvPr>
          <p:cNvSpPr txBox="1">
            <a:spLocks noGrp="1" noRot="1" noMove="1" noResize="1" noEditPoints="1" noAdjustHandles="1" noChangeArrowheads="1" noChangeShapeType="1"/>
          </p:cNvSpPr>
          <p:nvPr/>
        </p:nvSpPr>
        <p:spPr>
          <a:xfrm>
            <a:off x="664379" y="2221442"/>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44CB5474-4E02-2E18-8889-D17920C2B103}"/>
              </a:ext>
            </a:extLst>
          </p:cNvPr>
          <p:cNvSpPr txBox="1">
            <a:spLocks noGrp="1" noRot="1" noMove="1" noResize="1" noEditPoints="1" noAdjustHandles="1" noChangeArrowheads="1" noChangeShapeType="1"/>
          </p:cNvSpPr>
          <p:nvPr/>
        </p:nvSpPr>
        <p:spPr>
          <a:xfrm>
            <a:off x="1338033" y="2296435"/>
            <a:ext cx="4216947" cy="882293"/>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of two suitably geared multi-purpose heavy lift vessels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Co-ordination of the FAS delivery, loading and stowage of the cargo on the vessel</a:t>
            </a:r>
          </a:p>
        </p:txBody>
      </p:sp>
      <p:sp>
        <p:nvSpPr>
          <p:cNvPr id="7" name="object 5">
            <a:extLst>
              <a:ext uri="{FF2B5EF4-FFF2-40B4-BE49-F238E27FC236}">
                <a16:creationId xmlns:a16="http://schemas.microsoft.com/office/drawing/2014/main" id="{3013FFC1-7702-CFB3-9BE9-4125A19A29B8}"/>
              </a:ext>
            </a:extLst>
          </p:cNvPr>
          <p:cNvSpPr txBox="1">
            <a:spLocks noGrp="1" noRot="1" noMove="1" noResize="1" noEditPoints="1" noAdjustHandles="1" noChangeArrowheads="1" noChangeShapeType="1"/>
          </p:cNvSpPr>
          <p:nvPr/>
        </p:nvSpPr>
        <p:spPr>
          <a:xfrm>
            <a:off x="661338" y="1179261"/>
            <a:ext cx="5236542" cy="59247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GB" sz="1200" dirty="0">
                <a:latin typeface="Gotham" pitchFamily="50" charset="0"/>
                <a:cs typeface="Gotham" pitchFamily="50" charset="0"/>
              </a:rPr>
              <a:t>8,293 CBM / 638.2 MT</a:t>
            </a:r>
          </a:p>
          <a:p>
            <a:pPr marL="12700" lvl="0">
              <a:spcBef>
                <a:spcPts val="100"/>
              </a:spcBef>
              <a:defRPr/>
            </a:pPr>
            <a:r>
              <a:rPr lang="en-GB" sz="1200" dirty="0">
                <a:solidFill>
                  <a:srgbClr val="0070C0"/>
                </a:solidFill>
                <a:latin typeface="Gotham Medium" pitchFamily="2" charset="0"/>
                <a:cs typeface="Gotham Medium" pitchFamily="2" charset="0"/>
              </a:rPr>
              <a:t>Origin:		</a:t>
            </a:r>
            <a:r>
              <a:rPr lang="fr-FR" sz="1200" dirty="0">
                <a:latin typeface="Gotham" pitchFamily="50" charset="0"/>
                <a:cs typeface="Gotham" pitchFamily="50" charset="0"/>
              </a:rPr>
              <a:t>Hoang Dieu Port, Hai Phong Vietnam</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dirty="0" err="1">
                <a:latin typeface="Gotham" pitchFamily="50" charset="0"/>
                <a:cs typeface="Gotham" pitchFamily="50" charset="0"/>
              </a:rPr>
              <a:t>Gamagori</a:t>
            </a:r>
            <a:r>
              <a:rPr lang="en-GB" sz="1200" dirty="0">
                <a:latin typeface="Gotham" pitchFamily="50" charset="0"/>
                <a:cs typeface="Gotham" pitchFamily="50" charset="0"/>
              </a:rPr>
              <a:t> Port, Japan</a:t>
            </a:r>
          </a:p>
        </p:txBody>
      </p:sp>
      <p:pic>
        <p:nvPicPr>
          <p:cNvPr id="6" name="Picture 5">
            <a:extLst>
              <a:ext uri="{FF2B5EF4-FFF2-40B4-BE49-F238E27FC236}">
                <a16:creationId xmlns:a16="http://schemas.microsoft.com/office/drawing/2014/main" id="{2123C7E0-13AA-175B-93A1-4E3DF225A7B2}"/>
              </a:ext>
            </a:extLst>
          </p:cNvPr>
          <p:cNvPicPr>
            <a:picLocks noChangeAspect="1"/>
          </p:cNvPicPr>
          <p:nvPr/>
        </p:nvPicPr>
        <p:blipFill>
          <a:blip r:embed="rId2"/>
          <a:stretch>
            <a:fillRect/>
          </a:stretch>
        </p:blipFill>
        <p:spPr>
          <a:xfrm>
            <a:off x="5875469" y="1842888"/>
            <a:ext cx="3385337" cy="2073872"/>
          </a:xfrm>
          <a:prstGeom prst="rect">
            <a:avLst/>
          </a:prstGeom>
        </p:spPr>
      </p:pic>
      <p:pic>
        <p:nvPicPr>
          <p:cNvPr id="12" name="Picture 11">
            <a:extLst>
              <a:ext uri="{FF2B5EF4-FFF2-40B4-BE49-F238E27FC236}">
                <a16:creationId xmlns:a16="http://schemas.microsoft.com/office/drawing/2014/main" id="{2BAC88F8-34E3-AFDD-DB64-79B77566FA31}"/>
              </a:ext>
            </a:extLst>
          </p:cNvPr>
          <p:cNvPicPr>
            <a:picLocks noChangeAspect="1"/>
          </p:cNvPicPr>
          <p:nvPr/>
        </p:nvPicPr>
        <p:blipFill>
          <a:blip r:embed="rId3"/>
          <a:stretch>
            <a:fillRect/>
          </a:stretch>
        </p:blipFill>
        <p:spPr>
          <a:xfrm>
            <a:off x="4874385" y="4029339"/>
            <a:ext cx="3543069" cy="2148688"/>
          </a:xfrm>
          <a:prstGeom prst="rect">
            <a:avLst/>
          </a:prstGeom>
        </p:spPr>
      </p:pic>
      <p:pic>
        <p:nvPicPr>
          <p:cNvPr id="14" name="Picture 13">
            <a:extLst>
              <a:ext uri="{FF2B5EF4-FFF2-40B4-BE49-F238E27FC236}">
                <a16:creationId xmlns:a16="http://schemas.microsoft.com/office/drawing/2014/main" id="{9F3F68AA-97BE-E4E8-EC14-C190EB634782}"/>
              </a:ext>
            </a:extLst>
          </p:cNvPr>
          <p:cNvPicPr>
            <a:picLocks noChangeAspect="1"/>
          </p:cNvPicPr>
          <p:nvPr/>
        </p:nvPicPr>
        <p:blipFill>
          <a:blip r:embed="rId4"/>
          <a:stretch>
            <a:fillRect/>
          </a:stretch>
        </p:blipFill>
        <p:spPr>
          <a:xfrm>
            <a:off x="9380670" y="1842888"/>
            <a:ext cx="2711294" cy="2089979"/>
          </a:xfrm>
          <a:prstGeom prst="rect">
            <a:avLst/>
          </a:prstGeom>
        </p:spPr>
      </p:pic>
      <p:pic>
        <p:nvPicPr>
          <p:cNvPr id="16" name="Picture 15">
            <a:extLst>
              <a:ext uri="{FF2B5EF4-FFF2-40B4-BE49-F238E27FC236}">
                <a16:creationId xmlns:a16="http://schemas.microsoft.com/office/drawing/2014/main" id="{31110BFA-8257-2125-089F-9367D4451D38}"/>
              </a:ext>
            </a:extLst>
          </p:cNvPr>
          <p:cNvPicPr>
            <a:picLocks noChangeAspect="1"/>
          </p:cNvPicPr>
          <p:nvPr/>
        </p:nvPicPr>
        <p:blipFill>
          <a:blip r:embed="rId5"/>
          <a:stretch>
            <a:fillRect/>
          </a:stretch>
        </p:blipFill>
        <p:spPr>
          <a:xfrm>
            <a:off x="8500585" y="4029338"/>
            <a:ext cx="3591378" cy="2148687"/>
          </a:xfrm>
          <a:prstGeom prst="rect">
            <a:avLst/>
          </a:prstGeom>
        </p:spPr>
      </p:pic>
      <p:pic>
        <p:nvPicPr>
          <p:cNvPr id="17" name="Picture 16">
            <a:extLst>
              <a:ext uri="{FF2B5EF4-FFF2-40B4-BE49-F238E27FC236}">
                <a16:creationId xmlns:a16="http://schemas.microsoft.com/office/drawing/2014/main" id="{E9BDD4E1-6A8A-3D3F-18F2-5111BFBE4F2A}"/>
              </a:ext>
            </a:extLst>
          </p:cNvPr>
          <p:cNvPicPr>
            <a:picLocks noChangeAspect="1"/>
          </p:cNvPicPr>
          <p:nvPr/>
        </p:nvPicPr>
        <p:blipFill>
          <a:blip r:embed="rId6"/>
          <a:stretch>
            <a:fillRect/>
          </a:stretch>
        </p:blipFill>
        <p:spPr>
          <a:xfrm>
            <a:off x="1997353" y="4029339"/>
            <a:ext cx="2793901" cy="2148826"/>
          </a:xfrm>
          <a:prstGeom prst="rect">
            <a:avLst/>
          </a:prstGeom>
        </p:spPr>
      </p:pic>
      <p:sp>
        <p:nvSpPr>
          <p:cNvPr id="4" name="Google Shape;393;p2">
            <a:extLst>
              <a:ext uri="{FF2B5EF4-FFF2-40B4-BE49-F238E27FC236}">
                <a16:creationId xmlns:a16="http://schemas.microsoft.com/office/drawing/2014/main" id="{4B0017C4-2542-7440-8259-112FF3B809A7}"/>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25</a:t>
            </a:fld>
            <a:endParaRPr sz="12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35656807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B08E0-5A2A-0FF3-87DB-744C590726CD}"/>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206D9EF4-2CD6-DCEB-CB7D-62A1F21F1879}"/>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7" name="Title 8">
            <a:extLst>
              <a:ext uri="{FF2B5EF4-FFF2-40B4-BE49-F238E27FC236}">
                <a16:creationId xmlns:a16="http://schemas.microsoft.com/office/drawing/2014/main" id="{21ED85D7-F7FC-5F8E-0FF2-E06C3674DEBE}"/>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39F5FD8D-7B93-8A73-CE53-23362CABBF8E}"/>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POWER </a:t>
            </a:r>
            <a:r>
              <a:rPr lang="en-US" sz="2200" cap="all" err="1">
                <a:solidFill>
                  <a:srgbClr val="3DB465"/>
                </a:solidFill>
                <a:latin typeface="Gotham Medium" pitchFamily="50" charset="0"/>
                <a:cs typeface="Gotham Medium" pitchFamily="50" charset="0"/>
              </a:rPr>
              <a:t>PLANt</a:t>
            </a:r>
            <a:r>
              <a:rPr lang="en-US" sz="2200" cap="all">
                <a:solidFill>
                  <a:srgbClr val="3DB465"/>
                </a:solidFill>
                <a:latin typeface="Gotham Medium" pitchFamily="50" charset="0"/>
                <a:cs typeface="Gotham Medium" pitchFamily="50" charset="0"/>
              </a:rPr>
              <a:t> NIGERIA</a:t>
            </a:r>
          </a:p>
        </p:txBody>
      </p:sp>
      <p:sp>
        <p:nvSpPr>
          <p:cNvPr id="2" name="object 6">
            <a:extLst>
              <a:ext uri="{FF2B5EF4-FFF2-40B4-BE49-F238E27FC236}">
                <a16:creationId xmlns:a16="http://schemas.microsoft.com/office/drawing/2014/main" id="{384ABBB6-8819-66DB-8C3D-D76847C683D4}"/>
              </a:ext>
            </a:extLst>
          </p:cNvPr>
          <p:cNvSpPr txBox="1">
            <a:spLocks noGrp="1" noRot="1" noMove="1" noResize="1" noEditPoints="1" noAdjustHandles="1" noChangeArrowheads="1" noChangeShapeType="1"/>
          </p:cNvSpPr>
          <p:nvPr/>
        </p:nvSpPr>
        <p:spPr>
          <a:xfrm>
            <a:off x="664379" y="2221442"/>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67FEB8C1-A78D-456F-E7C0-4CC1DAD674AC}"/>
              </a:ext>
            </a:extLst>
          </p:cNvPr>
          <p:cNvSpPr txBox="1">
            <a:spLocks noGrp="1" noRot="1" noMove="1" noResize="1" noEditPoints="1" noAdjustHandles="1" noChangeArrowheads="1" noChangeShapeType="1"/>
          </p:cNvSpPr>
          <p:nvPr/>
        </p:nvSpPr>
        <p:spPr>
          <a:xfrm>
            <a:off x="1338033" y="2296435"/>
            <a:ext cx="4216947" cy="159017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Full liner terms Ocean freight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Pre-carriage ex-work to port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Heavy lift vessel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onto vessel incl appropriate cargo stow arrangements. Cargo hold preparation for loading, layout dunnage by FLS own stevedores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supervision by FLS Port Captain</a:t>
            </a:r>
          </a:p>
        </p:txBody>
      </p:sp>
      <p:sp>
        <p:nvSpPr>
          <p:cNvPr id="7" name="object 5">
            <a:extLst>
              <a:ext uri="{FF2B5EF4-FFF2-40B4-BE49-F238E27FC236}">
                <a16:creationId xmlns:a16="http://schemas.microsoft.com/office/drawing/2014/main" id="{A2E150DF-93ED-41F0-D7AE-684254BD6A57}"/>
              </a:ext>
            </a:extLst>
          </p:cNvPr>
          <p:cNvSpPr txBox="1">
            <a:spLocks noGrp="1" noRot="1" noMove="1" noResize="1" noEditPoints="1" noAdjustHandles="1" noChangeArrowheads="1" noChangeShapeType="1"/>
          </p:cNvSpPr>
          <p:nvPr/>
        </p:nvSpPr>
        <p:spPr>
          <a:xfrm>
            <a:off x="661338" y="1179261"/>
            <a:ext cx="5236542" cy="59247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Volume:		</a:t>
            </a:r>
            <a:r>
              <a:rPr lang="en-GB" sz="1200">
                <a:latin typeface="Gotham" pitchFamily="50" charset="0"/>
                <a:cs typeface="Gotham" pitchFamily="50" charset="0"/>
              </a:rPr>
              <a:t>24 packages / 5,905 CBM / 403 MT </a:t>
            </a:r>
          </a:p>
          <a:p>
            <a:pPr marL="12700" lvl="0">
              <a:spcBef>
                <a:spcPts val="100"/>
              </a:spcBef>
              <a:defRPr/>
            </a:pPr>
            <a:r>
              <a:rPr lang="en-GB" sz="1200">
                <a:solidFill>
                  <a:srgbClr val="0070C0"/>
                </a:solidFill>
                <a:latin typeface="Gotham Medium" pitchFamily="2" charset="0"/>
                <a:cs typeface="Gotham Medium" pitchFamily="2" charset="0"/>
              </a:rPr>
              <a:t>Origin:		</a:t>
            </a:r>
            <a:r>
              <a:rPr lang="fr-FR" sz="1200">
                <a:latin typeface="Gotham" pitchFamily="50" charset="0"/>
                <a:cs typeface="Gotham" pitchFamily="50" charset="0"/>
              </a:rPr>
              <a:t>Dung Quat port, Viet Nam</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Warri port, Nigeria</a:t>
            </a:r>
          </a:p>
        </p:txBody>
      </p:sp>
      <p:pic>
        <p:nvPicPr>
          <p:cNvPr id="8" name="Picture 7">
            <a:extLst>
              <a:ext uri="{FF2B5EF4-FFF2-40B4-BE49-F238E27FC236}">
                <a16:creationId xmlns:a16="http://schemas.microsoft.com/office/drawing/2014/main" id="{A7E20422-65A0-4B2F-87B5-62889EE88E98}"/>
              </a:ext>
            </a:extLst>
          </p:cNvPr>
          <p:cNvPicPr>
            <a:picLocks noGrp="1" noRot="1" noMove="1" noResize="1" noEditPoints="1" noAdjustHandles="1" noChangeArrowheads="1" noChangeShapeType="1" noCrop="1"/>
          </p:cNvPicPr>
          <p:nvPr/>
        </p:nvPicPr>
        <p:blipFill>
          <a:blip r:embed="rId2"/>
          <a:stretch>
            <a:fillRect/>
          </a:stretch>
        </p:blipFill>
        <p:spPr>
          <a:xfrm>
            <a:off x="5596129" y="1224585"/>
            <a:ext cx="3331881" cy="2373176"/>
          </a:xfrm>
          <a:prstGeom prst="rect">
            <a:avLst/>
          </a:prstGeom>
        </p:spPr>
      </p:pic>
      <p:pic>
        <p:nvPicPr>
          <p:cNvPr id="9" name="Picture 8">
            <a:extLst>
              <a:ext uri="{FF2B5EF4-FFF2-40B4-BE49-F238E27FC236}">
                <a16:creationId xmlns:a16="http://schemas.microsoft.com/office/drawing/2014/main" id="{D6B6B8E5-DC1E-B0D7-D567-225F3A93CDE5}"/>
              </a:ext>
            </a:extLst>
          </p:cNvPr>
          <p:cNvPicPr>
            <a:picLocks noGrp="1" noRot="1" noMove="1" noResize="1" noEditPoints="1" noAdjustHandles="1" noChangeArrowheads="1" noChangeShapeType="1" noCrop="1"/>
          </p:cNvPicPr>
          <p:nvPr/>
        </p:nvPicPr>
        <p:blipFill>
          <a:blip r:embed="rId3"/>
          <a:stretch>
            <a:fillRect/>
          </a:stretch>
        </p:blipFill>
        <p:spPr>
          <a:xfrm>
            <a:off x="9015984" y="1224585"/>
            <a:ext cx="3003063" cy="2373176"/>
          </a:xfrm>
          <a:prstGeom prst="rect">
            <a:avLst/>
          </a:prstGeom>
        </p:spPr>
      </p:pic>
      <p:pic>
        <p:nvPicPr>
          <p:cNvPr id="11" name="Picture 10">
            <a:extLst>
              <a:ext uri="{FF2B5EF4-FFF2-40B4-BE49-F238E27FC236}">
                <a16:creationId xmlns:a16="http://schemas.microsoft.com/office/drawing/2014/main" id="{2EC737D9-0470-BD5F-8B9F-6DA6807049AB}"/>
              </a:ext>
            </a:extLst>
          </p:cNvPr>
          <p:cNvPicPr>
            <a:picLocks noGrp="1" noRot="1" noMove="1" noResize="1" noEditPoints="1" noAdjustHandles="1" noChangeArrowheads="1" noChangeShapeType="1" noCrop="1"/>
          </p:cNvPicPr>
          <p:nvPr/>
        </p:nvPicPr>
        <p:blipFill>
          <a:blip r:embed="rId4"/>
          <a:stretch>
            <a:fillRect/>
          </a:stretch>
        </p:blipFill>
        <p:spPr>
          <a:xfrm>
            <a:off x="2306843" y="3886615"/>
            <a:ext cx="3142895" cy="2260032"/>
          </a:xfrm>
          <a:prstGeom prst="rect">
            <a:avLst/>
          </a:prstGeom>
        </p:spPr>
      </p:pic>
      <p:pic>
        <p:nvPicPr>
          <p:cNvPr id="13" name="Picture 12">
            <a:extLst>
              <a:ext uri="{FF2B5EF4-FFF2-40B4-BE49-F238E27FC236}">
                <a16:creationId xmlns:a16="http://schemas.microsoft.com/office/drawing/2014/main" id="{1EAF9910-C333-1205-4CBC-2C4B1E839A80}"/>
              </a:ext>
            </a:extLst>
          </p:cNvPr>
          <p:cNvPicPr>
            <a:picLocks noGrp="1" noRot="1" noMove="1" noResize="1" noEditPoints="1" noAdjustHandles="1" noChangeArrowheads="1" noChangeShapeType="1" noCrop="1"/>
          </p:cNvPicPr>
          <p:nvPr/>
        </p:nvPicPr>
        <p:blipFill>
          <a:blip r:embed="rId5"/>
          <a:stretch>
            <a:fillRect/>
          </a:stretch>
        </p:blipFill>
        <p:spPr>
          <a:xfrm>
            <a:off x="5596128" y="3759898"/>
            <a:ext cx="3331882" cy="2386748"/>
          </a:xfrm>
          <a:prstGeom prst="rect">
            <a:avLst/>
          </a:prstGeom>
        </p:spPr>
      </p:pic>
      <p:pic>
        <p:nvPicPr>
          <p:cNvPr id="15" name="Picture 14">
            <a:extLst>
              <a:ext uri="{FF2B5EF4-FFF2-40B4-BE49-F238E27FC236}">
                <a16:creationId xmlns:a16="http://schemas.microsoft.com/office/drawing/2014/main" id="{E3681725-C164-7298-6E6C-3FBF171CECAA}"/>
              </a:ext>
            </a:extLst>
          </p:cNvPr>
          <p:cNvPicPr>
            <a:picLocks noGrp="1" noRot="1" noMove="1" noResize="1" noEditPoints="1" noAdjustHandles="1" noChangeArrowheads="1" noChangeShapeType="1" noCrop="1"/>
          </p:cNvPicPr>
          <p:nvPr/>
        </p:nvPicPr>
        <p:blipFill>
          <a:blip r:embed="rId6"/>
          <a:stretch>
            <a:fillRect/>
          </a:stretch>
        </p:blipFill>
        <p:spPr>
          <a:xfrm>
            <a:off x="9015984" y="3759899"/>
            <a:ext cx="3003063" cy="2386748"/>
          </a:xfrm>
          <a:prstGeom prst="rect">
            <a:avLst/>
          </a:prstGeom>
        </p:spPr>
      </p:pic>
      <p:sp>
        <p:nvSpPr>
          <p:cNvPr id="4" name="Google Shape;393;p2">
            <a:extLst>
              <a:ext uri="{FF2B5EF4-FFF2-40B4-BE49-F238E27FC236}">
                <a16:creationId xmlns:a16="http://schemas.microsoft.com/office/drawing/2014/main" id="{D18BCC13-86D7-9A96-32F7-6F5065443896}"/>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26</a:t>
            </a:fld>
            <a:endParaRPr sz="12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33045234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7818C-2833-7DC7-4AF4-42B5068592CE}"/>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87033E0B-4FBD-6CE6-5B72-BF9991B1146A}"/>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1" name="object 6">
            <a:extLst>
              <a:ext uri="{FF2B5EF4-FFF2-40B4-BE49-F238E27FC236}">
                <a16:creationId xmlns:a16="http://schemas.microsoft.com/office/drawing/2014/main" id="{B8728132-A1CD-CDBC-6EC9-8DE21D0DA6B2}"/>
              </a:ext>
            </a:extLst>
          </p:cNvPr>
          <p:cNvSpPr txBox="1">
            <a:spLocks noGrp="1" noRot="1" noMove="1" noResize="1" noEditPoints="1" noAdjustHandles="1" noChangeArrowheads="1" noChangeShapeType="1"/>
          </p:cNvSpPr>
          <p:nvPr/>
        </p:nvSpPr>
        <p:spPr>
          <a:xfrm>
            <a:off x="661338" y="273178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DCD5C294-1510-4CAD-657C-13DF0301E502}"/>
              </a:ext>
            </a:extLst>
          </p:cNvPr>
          <p:cNvSpPr txBox="1">
            <a:spLocks noGrp="1" noRot="1" noMove="1" noResize="1" noEditPoints="1" noAdjustHandles="1" noChangeArrowheads="1" noChangeShapeType="1"/>
          </p:cNvSpPr>
          <p:nvPr/>
        </p:nvSpPr>
        <p:spPr>
          <a:xfrm>
            <a:off x="1250828" y="2690637"/>
            <a:ext cx="4070980" cy="251350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of a suitable geared multi-purpose heavy lift vessel</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Co-ordination of the FAS delivery (Roll-out onto barge via SPMT’s)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and securing the cargo board of the vessel</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Subsea installation  in Australia  incl. all customs  and quarantine formalities, as well as divers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Extended scope: Use of the ships dynamic positioning (DP2) system, to discharge from deck under water onto the foundation</a:t>
            </a:r>
          </a:p>
        </p:txBody>
      </p:sp>
      <p:sp>
        <p:nvSpPr>
          <p:cNvPr id="27" name="Title 8">
            <a:extLst>
              <a:ext uri="{FF2B5EF4-FFF2-40B4-BE49-F238E27FC236}">
                <a16:creationId xmlns:a16="http://schemas.microsoft.com/office/drawing/2014/main" id="{5EA626F9-D990-1C05-E237-407C2022AF14}"/>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0F242BE4-57A0-6546-AD98-149C370D973B}"/>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BIOPOWER UNIT</a:t>
            </a:r>
          </a:p>
        </p:txBody>
      </p:sp>
      <p:pic>
        <p:nvPicPr>
          <p:cNvPr id="3" name="Google Shape;105;p1">
            <a:extLst>
              <a:ext uri="{FF2B5EF4-FFF2-40B4-BE49-F238E27FC236}">
                <a16:creationId xmlns:a16="http://schemas.microsoft.com/office/drawing/2014/main" id="{CDE6B933-6EB4-47E2-D239-B6067F9FAA77}"/>
              </a:ext>
            </a:extLst>
          </p:cNvPr>
          <p:cNvPicPr preferRelativeResize="0">
            <a:picLocks noGrp="1" noRot="1" noMove="1" noResize="1" noEditPoints="1" noAdjustHandles="1" noChangeArrowheads="1" noChangeShapeType="1" noCrop="1"/>
          </p:cNvPicPr>
          <p:nvPr/>
        </p:nvPicPr>
        <p:blipFill rotWithShape="1">
          <a:blip r:embed="rId2">
            <a:alphaModFix/>
          </a:blip>
          <a:srcRect/>
          <a:stretch/>
        </p:blipFill>
        <p:spPr>
          <a:xfrm>
            <a:off x="5321808" y="4410962"/>
            <a:ext cx="3371566" cy="1818214"/>
          </a:xfrm>
          <a:prstGeom prst="rect">
            <a:avLst/>
          </a:prstGeom>
          <a:noFill/>
          <a:ln>
            <a:noFill/>
          </a:ln>
        </p:spPr>
      </p:pic>
      <p:pic>
        <p:nvPicPr>
          <p:cNvPr id="5" name="Google Shape;107;p1">
            <a:extLst>
              <a:ext uri="{FF2B5EF4-FFF2-40B4-BE49-F238E27FC236}">
                <a16:creationId xmlns:a16="http://schemas.microsoft.com/office/drawing/2014/main" id="{E8CC596D-7A5E-E2A1-879B-86F6F1B5F214}"/>
              </a:ext>
            </a:extLst>
          </p:cNvPr>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8716793" y="698218"/>
            <a:ext cx="3385880" cy="1729020"/>
          </a:xfrm>
          <a:prstGeom prst="rect">
            <a:avLst/>
          </a:prstGeom>
          <a:noFill/>
          <a:ln>
            <a:noFill/>
          </a:ln>
        </p:spPr>
      </p:pic>
      <p:pic>
        <p:nvPicPr>
          <p:cNvPr id="8" name="Google Shape;109;p1">
            <a:extLst>
              <a:ext uri="{FF2B5EF4-FFF2-40B4-BE49-F238E27FC236}">
                <a16:creationId xmlns:a16="http://schemas.microsoft.com/office/drawing/2014/main" id="{0FFD0116-490C-29E8-A8F7-6B1DEFD51F0A}"/>
              </a:ext>
            </a:extLst>
          </p:cNvPr>
          <p:cNvPicPr preferRelativeResize="0">
            <a:picLocks noGrp="1" noRot="1" noMove="1" noResize="1" noEditPoints="1" noAdjustHandles="1" noChangeArrowheads="1" noChangeShapeType="1" noCrop="1"/>
          </p:cNvPicPr>
          <p:nvPr/>
        </p:nvPicPr>
        <p:blipFill rotWithShape="1">
          <a:blip r:embed="rId4">
            <a:alphaModFix/>
          </a:blip>
          <a:srcRect/>
          <a:stretch/>
        </p:blipFill>
        <p:spPr>
          <a:xfrm>
            <a:off x="8716792" y="2504104"/>
            <a:ext cx="3385880" cy="1818214"/>
          </a:xfrm>
          <a:prstGeom prst="rect">
            <a:avLst/>
          </a:prstGeom>
          <a:noFill/>
          <a:ln>
            <a:noFill/>
          </a:ln>
        </p:spPr>
      </p:pic>
      <p:pic>
        <p:nvPicPr>
          <p:cNvPr id="9" name="Google Shape;110;p1">
            <a:extLst>
              <a:ext uri="{FF2B5EF4-FFF2-40B4-BE49-F238E27FC236}">
                <a16:creationId xmlns:a16="http://schemas.microsoft.com/office/drawing/2014/main" id="{0CB1524F-1E56-9043-E6D6-3B0EE3635952}"/>
              </a:ext>
            </a:extLst>
          </p:cNvPr>
          <p:cNvPicPr preferRelativeResize="0">
            <a:picLocks noGrp="1" noRot="1" noMove="1" noResize="1" noEditPoints="1" noAdjustHandles="1" noChangeArrowheads="1" noChangeShapeType="1" noCrop="1"/>
          </p:cNvPicPr>
          <p:nvPr/>
        </p:nvPicPr>
        <p:blipFill rotWithShape="1">
          <a:blip r:embed="rId5">
            <a:alphaModFix/>
          </a:blip>
          <a:srcRect/>
          <a:stretch/>
        </p:blipFill>
        <p:spPr>
          <a:xfrm>
            <a:off x="8716792" y="4410962"/>
            <a:ext cx="3371567" cy="1818214"/>
          </a:xfrm>
          <a:prstGeom prst="rect">
            <a:avLst/>
          </a:prstGeom>
          <a:noFill/>
          <a:ln>
            <a:noFill/>
          </a:ln>
        </p:spPr>
      </p:pic>
      <p:sp>
        <p:nvSpPr>
          <p:cNvPr id="12" name="object 5">
            <a:extLst>
              <a:ext uri="{FF2B5EF4-FFF2-40B4-BE49-F238E27FC236}">
                <a16:creationId xmlns:a16="http://schemas.microsoft.com/office/drawing/2014/main" id="{CF37C482-D873-B1BF-93C2-788DFE651D7C}"/>
              </a:ext>
            </a:extLst>
          </p:cNvPr>
          <p:cNvSpPr txBox="1">
            <a:spLocks noGrp="1" noRot="1" noMove="1" noResize="1" noEditPoints="1" noAdjustHandles="1" noChangeArrowheads="1" noChangeShapeType="1"/>
          </p:cNvSpPr>
          <p:nvPr/>
        </p:nvSpPr>
        <p:spPr>
          <a:xfrm>
            <a:off x="661338" y="1179261"/>
            <a:ext cx="5913198" cy="118494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Project name:     	</a:t>
            </a:r>
            <a:r>
              <a:rPr lang="en-GB" sz="1200" dirty="0" err="1">
                <a:latin typeface="Gotham" pitchFamily="50" charset="0"/>
                <a:cs typeface="Gotham" pitchFamily="50" charset="0"/>
              </a:rPr>
              <a:t>BioPower</a:t>
            </a:r>
            <a:r>
              <a:rPr lang="en-GB" sz="1200" dirty="0">
                <a:latin typeface="Gotham" pitchFamily="50" charset="0"/>
                <a:cs typeface="Gotham" pitchFamily="50" charset="0"/>
              </a:rPr>
              <a:t> Unit</a:t>
            </a:r>
          </a:p>
          <a:p>
            <a:pPr marL="12700" lvl="0">
              <a:spcBef>
                <a:spcPts val="100"/>
              </a:spcBef>
              <a:defRPr/>
            </a:pPr>
            <a:r>
              <a:rPr lang="en-GB" sz="1200" dirty="0">
                <a:solidFill>
                  <a:srgbClr val="0070C0"/>
                </a:solidFill>
                <a:latin typeface="Gotham Medium" pitchFamily="2" charset="0"/>
                <a:cs typeface="Gotham Medium" pitchFamily="2" charset="0"/>
              </a:rPr>
              <a:t>Dimensions:	</a:t>
            </a:r>
            <a:r>
              <a:rPr lang="en-GB" sz="1200" dirty="0">
                <a:latin typeface="Gotham" pitchFamily="50" charset="0"/>
                <a:cs typeface="Gotham" pitchFamily="50" charset="0"/>
              </a:rPr>
              <a:t>Unit 1: 36 x 18.3 x 8.3 M / 700 MT</a:t>
            </a:r>
          </a:p>
          <a:p>
            <a:pPr marL="12700" lvl="0">
              <a:spcBef>
                <a:spcPts val="100"/>
              </a:spcBef>
              <a:defRPr/>
            </a:pPr>
            <a:r>
              <a:rPr lang="en-GB" sz="1200" dirty="0">
                <a:latin typeface="Gotham" pitchFamily="50" charset="0"/>
                <a:cs typeface="Gotham" pitchFamily="50" charset="0"/>
              </a:rPr>
              <a:t>		Unit 2: 13.2 x 9.2 x 5.56 M / 61 MT</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dirty="0">
                <a:latin typeface="Gotham" pitchFamily="50" charset="0"/>
                <a:cs typeface="Gotham" pitchFamily="50" charset="0"/>
              </a:rPr>
              <a:t>Renewable Energy System Vung Tau Anchorage </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dirty="0">
                <a:latin typeface="Gotham" pitchFamily="50" charset="0"/>
                <a:cs typeface="Gotham" pitchFamily="50" charset="0"/>
              </a:rPr>
              <a:t>Vung Tau, Vietnam</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dirty="0">
                <a:latin typeface="Gotham" pitchFamily="50" charset="0"/>
                <a:cs typeface="Gotham" pitchFamily="50" charset="0"/>
              </a:rPr>
              <a:t>Australia</a:t>
            </a:r>
          </a:p>
        </p:txBody>
      </p:sp>
      <p:sp>
        <p:nvSpPr>
          <p:cNvPr id="4" name="Google Shape;393;p2">
            <a:extLst>
              <a:ext uri="{FF2B5EF4-FFF2-40B4-BE49-F238E27FC236}">
                <a16:creationId xmlns:a16="http://schemas.microsoft.com/office/drawing/2014/main" id="{128A4A34-6084-8869-03D1-DE5D5E8C0386}"/>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27</a:t>
            </a:fld>
            <a:endParaRPr sz="12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31218658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37250-2662-9D4E-E0A9-016DCFD238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A01D97-29B1-98D5-FF50-BD255F848CE4}"/>
              </a:ext>
            </a:extLst>
          </p:cNvPr>
          <p:cNvSpPr>
            <a:spLocks noGrp="1"/>
          </p:cNvSpPr>
          <p:nvPr>
            <p:ph type="ctrTitle"/>
          </p:nvPr>
        </p:nvSpPr>
        <p:spPr>
          <a:xfrm>
            <a:off x="864243" y="2905780"/>
            <a:ext cx="8630830" cy="523220"/>
          </a:xfrm>
        </p:spPr>
        <p:txBody>
          <a:bodyPr/>
          <a:lstStyle/>
          <a:p>
            <a:r>
              <a:rPr lang="en-US" dirty="0"/>
              <a:t>Mining Project References</a:t>
            </a:r>
            <a:endParaRPr lang="en-VN" dirty="0"/>
          </a:p>
        </p:txBody>
      </p:sp>
    </p:spTree>
    <p:extLst>
      <p:ext uri="{BB962C8B-B14F-4D97-AF65-F5344CB8AC3E}">
        <p14:creationId xmlns:p14="http://schemas.microsoft.com/office/powerpoint/2010/main" val="34429822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3BB36-936A-285B-22BF-804048857571}"/>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2CC346AB-056F-590D-9882-0FC23C2C5E7B}"/>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FDDFF1B9-9FD1-03C5-08C8-BF094784F9B5}"/>
              </a:ext>
            </a:extLst>
          </p:cNvPr>
          <p:cNvSpPr txBox="1">
            <a:spLocks noGrp="1" noRot="1" noMove="1" noResize="1" noEditPoints="1" noAdjustHandles="1" noChangeArrowheads="1" noChangeShapeType="1"/>
          </p:cNvSpPr>
          <p:nvPr/>
        </p:nvSpPr>
        <p:spPr>
          <a:xfrm>
            <a:off x="661338" y="1179261"/>
            <a:ext cx="5913198" cy="78996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Dimensions:	</a:t>
            </a:r>
            <a:r>
              <a:rPr lang="en-GB" sz="1200" dirty="0">
                <a:latin typeface="Gotham" pitchFamily="50" charset="0"/>
                <a:cs typeface="Gotham" pitchFamily="50" charset="0"/>
              </a:rPr>
              <a:t>135 x 25 x 43 M – 1,500 MT</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Radial Quadrant </a:t>
            </a:r>
            <a:r>
              <a:rPr lang="en-US" sz="1200" dirty="0" err="1">
                <a:latin typeface="Gotham" pitchFamily="50" charset="0"/>
                <a:cs typeface="Gotham" pitchFamily="50" charset="0"/>
              </a:rPr>
              <a:t>Shiploader</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Origin: 		</a:t>
            </a:r>
            <a:r>
              <a:rPr lang="it-IT" sz="1200" dirty="0">
                <a:latin typeface="Gotham" pitchFamily="50" charset="0"/>
                <a:cs typeface="Gotham" pitchFamily="50" charset="0"/>
              </a:rPr>
              <a:t>Phu My, Vietnam</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dirty="0">
                <a:latin typeface="Gotham" pitchFamily="50" charset="0"/>
                <a:cs typeface="Gotham" pitchFamily="50" charset="0"/>
              </a:rPr>
              <a:t>Vancouver, Canada</a:t>
            </a:r>
            <a:endParaRPr lang="en-GB" sz="1200" dirty="0">
              <a:latin typeface="Gotham" pitchFamily="50" charset="0"/>
              <a:cs typeface="Gotham" pitchFamily="50" charset="0"/>
            </a:endParaRPr>
          </a:p>
        </p:txBody>
      </p:sp>
      <p:sp>
        <p:nvSpPr>
          <p:cNvPr id="21" name="object 6">
            <a:extLst>
              <a:ext uri="{FF2B5EF4-FFF2-40B4-BE49-F238E27FC236}">
                <a16:creationId xmlns:a16="http://schemas.microsoft.com/office/drawing/2014/main" id="{E2BAF0EC-622C-E9A5-15DA-82471EB0775E}"/>
              </a:ext>
            </a:extLst>
          </p:cNvPr>
          <p:cNvSpPr txBox="1">
            <a:spLocks noGrp="1" noRot="1" noMove="1" noResize="1" noEditPoints="1" noAdjustHandles="1" noChangeArrowheads="1" noChangeShapeType="1"/>
          </p:cNvSpPr>
          <p:nvPr/>
        </p:nvSpPr>
        <p:spPr>
          <a:xfrm>
            <a:off x="661338" y="2378914"/>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982444F7-C67D-32C2-50C6-565E547C9364}"/>
              </a:ext>
            </a:extLst>
          </p:cNvPr>
          <p:cNvSpPr txBox="1">
            <a:spLocks noGrp="1" noRot="1" noMove="1" noResize="1" noEditPoints="1" noAdjustHandles="1" noChangeArrowheads="1" noChangeShapeType="1"/>
          </p:cNvSpPr>
          <p:nvPr/>
        </p:nvSpPr>
        <p:spPr>
          <a:xfrm>
            <a:off x="1250828" y="2337768"/>
            <a:ext cx="4845171" cy="164147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Ground preparation (foundation)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Leveling of transport route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Removal of light towers, fire </a:t>
            </a:r>
            <a:r>
              <a:rPr lang="en-US" sz="1200" kern="0" err="1">
                <a:solidFill>
                  <a:srgbClr val="1D1D1B"/>
                </a:solidFill>
                <a:latin typeface="Gotham" pitchFamily="2" charset="0"/>
                <a:cs typeface="Gotham" pitchFamily="2" charset="0"/>
              </a:rPr>
              <a:t>rquipment</a:t>
            </a:r>
            <a:r>
              <a:rPr lang="en-US" sz="1200" kern="0">
                <a:solidFill>
                  <a:srgbClr val="1D1D1B"/>
                </a:solidFill>
                <a:latin typeface="Gotham" pitchFamily="2" charset="0"/>
                <a:cs typeface="Gotham" pitchFamily="2" charset="0"/>
              </a:rPr>
              <a:t>, concrete divider</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Shifting via 96 SPMT axles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Setup + movements were shaped to match the schedule of the vessel, construction team + port operator</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Supervision by multiple FLS professionals</a:t>
            </a:r>
          </a:p>
        </p:txBody>
      </p:sp>
      <p:sp>
        <p:nvSpPr>
          <p:cNvPr id="27" name="Title 8">
            <a:extLst>
              <a:ext uri="{FF2B5EF4-FFF2-40B4-BE49-F238E27FC236}">
                <a16:creationId xmlns:a16="http://schemas.microsoft.com/office/drawing/2014/main" id="{A666A7B3-40CD-4C32-2050-E55B933F792A}"/>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F0370E14-CD14-ACD3-48CA-E08C298CBA6B}"/>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200" cap="all">
                <a:solidFill>
                  <a:srgbClr val="3DB465"/>
                </a:solidFill>
                <a:latin typeface="Gotham Medium" pitchFamily="50" charset="0"/>
                <a:cs typeface="Gotham Medium" pitchFamily="50" charset="0"/>
              </a:rPr>
              <a:t>Case Study – 1500 TON BULK SHIPLOADER</a:t>
            </a:r>
          </a:p>
        </p:txBody>
      </p:sp>
      <p:pic>
        <p:nvPicPr>
          <p:cNvPr id="6" name="Picture 5" descr="A large ship in the background&#10;&#10;Description automatically generated">
            <a:extLst>
              <a:ext uri="{FF2B5EF4-FFF2-40B4-BE49-F238E27FC236}">
                <a16:creationId xmlns:a16="http://schemas.microsoft.com/office/drawing/2014/main" id="{57D06448-F49C-BD50-FD73-C44A51A8EF5B}"/>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1519016" y="4045779"/>
            <a:ext cx="4029441" cy="2312151"/>
          </a:xfrm>
          <a:prstGeom prst="rect">
            <a:avLst/>
          </a:prstGeom>
        </p:spPr>
      </p:pic>
      <p:pic>
        <p:nvPicPr>
          <p:cNvPr id="7" name="Picture 6" descr="A large ship in the background&#10;&#10;Description automatically generated">
            <a:extLst>
              <a:ext uri="{FF2B5EF4-FFF2-40B4-BE49-F238E27FC236}">
                <a16:creationId xmlns:a16="http://schemas.microsoft.com/office/drawing/2014/main" id="{0F2B3232-982C-C180-3B93-4F6AD2F2F88E}"/>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8647265" y="858247"/>
            <a:ext cx="3420090" cy="2623330"/>
          </a:xfrm>
          <a:prstGeom prst="rect">
            <a:avLst/>
          </a:prstGeom>
        </p:spPr>
      </p:pic>
      <p:pic>
        <p:nvPicPr>
          <p:cNvPr id="8" name="Picture 7">
            <a:extLst>
              <a:ext uri="{FF2B5EF4-FFF2-40B4-BE49-F238E27FC236}">
                <a16:creationId xmlns:a16="http://schemas.microsoft.com/office/drawing/2014/main" id="{940CAEEA-0588-684A-3755-A3FBCF5F5D8D}"/>
              </a:ext>
            </a:extLst>
          </p:cNvPr>
          <p:cNvPicPr>
            <a:picLocks noChangeAspect="1"/>
          </p:cNvPicPr>
          <p:nvPr/>
        </p:nvPicPr>
        <p:blipFill>
          <a:blip r:embed="rId4"/>
          <a:stretch>
            <a:fillRect/>
          </a:stretch>
        </p:blipFill>
        <p:spPr>
          <a:xfrm>
            <a:off x="5555754" y="3536266"/>
            <a:ext cx="6504304" cy="2821664"/>
          </a:xfrm>
          <a:prstGeom prst="rect">
            <a:avLst/>
          </a:prstGeom>
          <a:solidFill>
            <a:sysClr val="window" lastClr="FFFFFF"/>
          </a:solidFill>
          <a:ln>
            <a:solidFill>
              <a:sysClr val="window" lastClr="FFFFFF"/>
            </a:solidFill>
          </a:ln>
        </p:spPr>
      </p:pic>
      <p:sp>
        <p:nvSpPr>
          <p:cNvPr id="3" name="Google Shape;393;p2">
            <a:extLst>
              <a:ext uri="{FF2B5EF4-FFF2-40B4-BE49-F238E27FC236}">
                <a16:creationId xmlns:a16="http://schemas.microsoft.com/office/drawing/2014/main" id="{08EFCE0E-A265-BE1A-254F-338F7062EC1C}"/>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29</a:t>
            </a:fld>
            <a:endParaRPr sz="12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2020680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D0BBF-45B0-A577-48DE-DB25C09329DC}"/>
            </a:ext>
          </a:extLst>
        </p:cNvPr>
        <p:cNvGrpSpPr/>
        <p:nvPr/>
      </p:nvGrpSpPr>
      <p:grpSpPr>
        <a:xfrm>
          <a:off x="0" y="0"/>
          <a:ext cx="0" cy="0"/>
          <a:chOff x="0" y="0"/>
          <a:chExt cx="0" cy="0"/>
        </a:xfrm>
      </p:grpSpPr>
      <p:pic>
        <p:nvPicPr>
          <p:cNvPr id="1024" name="Picture 1023">
            <a:extLst>
              <a:ext uri="{FF2B5EF4-FFF2-40B4-BE49-F238E27FC236}">
                <a16:creationId xmlns:a16="http://schemas.microsoft.com/office/drawing/2014/main" id="{6ED50501-2774-7E2D-C50E-834F59DEE7B7}"/>
              </a:ext>
            </a:extLst>
          </p:cNvPr>
          <p:cNvPicPr>
            <a:picLocks noChangeAspect="1"/>
          </p:cNvPicPr>
          <p:nvPr/>
        </p:nvPicPr>
        <p:blipFill>
          <a:blip r:embed="rId3"/>
          <a:stretch>
            <a:fillRect/>
          </a:stretch>
        </p:blipFill>
        <p:spPr>
          <a:xfrm>
            <a:off x="4107466" y="1421001"/>
            <a:ext cx="8084534" cy="4384585"/>
          </a:xfrm>
          <a:prstGeom prst="rect">
            <a:avLst/>
          </a:prstGeom>
        </p:spPr>
      </p:pic>
      <p:sp>
        <p:nvSpPr>
          <p:cNvPr id="387" name="Title 2">
            <a:extLst>
              <a:ext uri="{FF2B5EF4-FFF2-40B4-BE49-F238E27FC236}">
                <a16:creationId xmlns:a16="http://schemas.microsoft.com/office/drawing/2014/main" id="{C12A49CD-3B39-5AC8-505C-81A69C7A0FE0}"/>
              </a:ext>
            </a:extLst>
          </p:cNvPr>
          <p:cNvSpPr txBox="1">
            <a:spLocks/>
          </p:cNvSpPr>
          <p:nvPr/>
        </p:nvSpPr>
        <p:spPr>
          <a:xfrm>
            <a:off x="514875" y="396297"/>
            <a:ext cx="11929325" cy="550333"/>
          </a:xfrm>
          <a:prstGeom prst="rect">
            <a:avLst/>
          </a:prstGeom>
        </p:spPr>
        <p:txBody>
          <a:bodyPr vert="horz" lIns="91440" tIns="45720" rIns="91440" bIns="45720" rtlCol="0" anchor="ctr">
            <a:noAutofit/>
          </a:bodyPr>
          <a:lstStyle>
            <a:lvl1pPr>
              <a:lnSpc>
                <a:spcPct val="90000"/>
              </a:lnSpc>
              <a:spcBef>
                <a:spcPct val="0"/>
              </a:spcBef>
              <a:buNone/>
              <a:defRPr sz="4400">
                <a:solidFill>
                  <a:srgbClr val="0968B1"/>
                </a:solidFill>
                <a:latin typeface="+mj-lt"/>
                <a:ea typeface="+mj-ea"/>
                <a:cs typeface="+mj-cs"/>
              </a:defRPr>
            </a:lvl1pPr>
          </a:lstStyle>
          <a:p>
            <a:r>
              <a:rPr lang="en-US" sz="3600" dirty="0">
                <a:solidFill>
                  <a:srgbClr val="0F68B0"/>
                </a:solidFill>
                <a:latin typeface="CONTHRAX HEAVY" panose="020B0907020201080204" pitchFamily="34" charset="0"/>
                <a:ea typeface="+mn-ea"/>
                <a:cs typeface="+mn-cs"/>
                <a:sym typeface="Montserrat SemiBold"/>
              </a:rPr>
              <a:t>OUR GLOBAL PRESENCE</a:t>
            </a:r>
            <a:endParaRPr lang="en-VN" sz="3600" dirty="0">
              <a:solidFill>
                <a:srgbClr val="0F68B0"/>
              </a:solidFill>
              <a:latin typeface="CONTHRAX HEAVY" panose="020B0907020201080204" pitchFamily="34" charset="0"/>
              <a:ea typeface="+mn-ea"/>
              <a:cs typeface="+mn-cs"/>
            </a:endParaRPr>
          </a:p>
        </p:txBody>
      </p:sp>
      <p:cxnSp>
        <p:nvCxnSpPr>
          <p:cNvPr id="388" name="Straight Connector 387">
            <a:extLst>
              <a:ext uri="{FF2B5EF4-FFF2-40B4-BE49-F238E27FC236}">
                <a16:creationId xmlns:a16="http://schemas.microsoft.com/office/drawing/2014/main" id="{15BFDBD9-ED03-D899-3D20-D030457EEF93}"/>
              </a:ext>
            </a:extLst>
          </p:cNvPr>
          <p:cNvCxnSpPr>
            <a:cxnSpLocks/>
          </p:cNvCxnSpPr>
          <p:nvPr/>
        </p:nvCxnSpPr>
        <p:spPr>
          <a:xfrm>
            <a:off x="594835" y="951430"/>
            <a:ext cx="4456071" cy="0"/>
          </a:xfrm>
          <a:prstGeom prst="line">
            <a:avLst/>
          </a:prstGeom>
          <a:ln>
            <a:solidFill>
              <a:srgbClr val="45B767"/>
            </a:solidFill>
          </a:ln>
        </p:spPr>
        <p:style>
          <a:lnRef idx="1">
            <a:schemeClr val="accent1"/>
          </a:lnRef>
          <a:fillRef idx="0">
            <a:schemeClr val="accent1"/>
          </a:fillRef>
          <a:effectRef idx="0">
            <a:schemeClr val="accent1"/>
          </a:effectRef>
          <a:fontRef idx="minor">
            <a:schemeClr val="tx1"/>
          </a:fontRef>
        </p:style>
      </p:cxnSp>
      <p:sp>
        <p:nvSpPr>
          <p:cNvPr id="4" name="Google Shape;393;p2">
            <a:extLst>
              <a:ext uri="{FF2B5EF4-FFF2-40B4-BE49-F238E27FC236}">
                <a16:creationId xmlns:a16="http://schemas.microsoft.com/office/drawing/2014/main" id="{36B746FF-251F-1BEA-69E2-616BB98CEF64}"/>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a:t>
            </a:fld>
            <a:endParaRPr sz="1200" b="0" i="0" u="none" strike="noStrike" cap="none">
              <a:latin typeface="Calibri"/>
              <a:ea typeface="Calibri"/>
              <a:cs typeface="Calibri"/>
              <a:sym typeface="Calibri"/>
            </a:endParaRPr>
          </a:p>
        </p:txBody>
      </p:sp>
      <p:sp>
        <p:nvSpPr>
          <p:cNvPr id="1027" name="TextBox 1026">
            <a:extLst>
              <a:ext uri="{FF2B5EF4-FFF2-40B4-BE49-F238E27FC236}">
                <a16:creationId xmlns:a16="http://schemas.microsoft.com/office/drawing/2014/main" id="{027E520E-EACD-B59B-C43F-1ECC635F2856}"/>
              </a:ext>
            </a:extLst>
          </p:cNvPr>
          <p:cNvSpPr txBox="1"/>
          <p:nvPr/>
        </p:nvSpPr>
        <p:spPr>
          <a:xfrm>
            <a:off x="514875" y="1086202"/>
            <a:ext cx="11473925" cy="276999"/>
          </a:xfrm>
          <a:prstGeom prst="rect">
            <a:avLst/>
          </a:prstGeom>
          <a:noFill/>
        </p:spPr>
        <p:txBody>
          <a:bodyPr wrap="square">
            <a:spAutoFit/>
          </a:bodyPr>
          <a:lstStyle/>
          <a:p>
            <a:r>
              <a:rPr lang="en-US" sz="1200" dirty="0">
                <a:latin typeface="Gotham" pitchFamily="50" charset="0"/>
                <a:cs typeface="Gotham" pitchFamily="50" charset="0"/>
              </a:rPr>
              <a:t>FLS has grown steadily into a global industrial logistics organization.</a:t>
            </a:r>
          </a:p>
        </p:txBody>
      </p:sp>
      <p:sp>
        <p:nvSpPr>
          <p:cNvPr id="1029" name="TextBox 1028">
            <a:extLst>
              <a:ext uri="{FF2B5EF4-FFF2-40B4-BE49-F238E27FC236}">
                <a16:creationId xmlns:a16="http://schemas.microsoft.com/office/drawing/2014/main" id="{03902551-251A-BD85-4B5F-FBA6FB60EAAC}"/>
              </a:ext>
            </a:extLst>
          </p:cNvPr>
          <p:cNvSpPr txBox="1"/>
          <p:nvPr/>
        </p:nvSpPr>
        <p:spPr>
          <a:xfrm>
            <a:off x="152400" y="1497972"/>
            <a:ext cx="2817043" cy="507831"/>
          </a:xfrm>
          <a:prstGeom prst="rect">
            <a:avLst/>
          </a:prstGeom>
          <a:noFill/>
        </p:spPr>
        <p:txBody>
          <a:bodyPr wrap="square">
            <a:spAutoFit/>
          </a:bodyPr>
          <a:lstStyle/>
          <a:p>
            <a:pPr>
              <a:buNone/>
            </a:pPr>
            <a:r>
              <a:rPr lang="en-US" sz="1600" b="1" dirty="0">
                <a:latin typeface="Gotham" pitchFamily="50" charset="0"/>
                <a:cs typeface="Gotham" pitchFamily="50" charset="0"/>
              </a:rPr>
              <a:t>1993</a:t>
            </a:r>
            <a:endParaRPr lang="en-US" b="1" dirty="0">
              <a:latin typeface="Gotham" pitchFamily="50" charset="0"/>
              <a:cs typeface="Gotham" pitchFamily="50" charset="0"/>
            </a:endParaRPr>
          </a:p>
          <a:p>
            <a:pPr>
              <a:buNone/>
            </a:pPr>
            <a:r>
              <a:rPr lang="en-US" sz="1100" dirty="0">
                <a:latin typeface="Gotham" pitchFamily="50" charset="0"/>
                <a:cs typeface="Gotham" pitchFamily="50" charset="0"/>
              </a:rPr>
              <a:t>Founded in Bangkok, Thailand</a:t>
            </a:r>
          </a:p>
        </p:txBody>
      </p:sp>
      <p:sp>
        <p:nvSpPr>
          <p:cNvPr id="1031" name="TextBox 1030">
            <a:extLst>
              <a:ext uri="{FF2B5EF4-FFF2-40B4-BE49-F238E27FC236}">
                <a16:creationId xmlns:a16="http://schemas.microsoft.com/office/drawing/2014/main" id="{D00DE1E1-399D-D4AA-7B02-C387D27973D1}"/>
              </a:ext>
            </a:extLst>
          </p:cNvPr>
          <p:cNvSpPr txBox="1"/>
          <p:nvPr/>
        </p:nvSpPr>
        <p:spPr>
          <a:xfrm>
            <a:off x="132127" y="2221040"/>
            <a:ext cx="3889022" cy="677108"/>
          </a:xfrm>
          <a:prstGeom prst="rect">
            <a:avLst/>
          </a:prstGeom>
          <a:noFill/>
        </p:spPr>
        <p:txBody>
          <a:bodyPr wrap="square">
            <a:spAutoFit/>
          </a:bodyPr>
          <a:lstStyle/>
          <a:p>
            <a:pPr>
              <a:buNone/>
            </a:pPr>
            <a:r>
              <a:rPr lang="en-US" sz="1600" b="1" dirty="0">
                <a:latin typeface="Gotham" pitchFamily="50" charset="0"/>
                <a:cs typeface="Gotham" pitchFamily="50" charset="0"/>
              </a:rPr>
              <a:t>2010s</a:t>
            </a:r>
            <a:endParaRPr lang="en-US" b="1" dirty="0">
              <a:latin typeface="Gotham" pitchFamily="50" charset="0"/>
              <a:cs typeface="Gotham" pitchFamily="50" charset="0"/>
            </a:endParaRPr>
          </a:p>
          <a:p>
            <a:pPr>
              <a:buNone/>
            </a:pPr>
            <a:r>
              <a:rPr lang="en-US" sz="1100" dirty="0">
                <a:latin typeface="Gotham" pitchFamily="50" charset="0"/>
                <a:cs typeface="Gotham" pitchFamily="50" charset="0"/>
              </a:rPr>
              <a:t>Expansion across Asia-Pacific</a:t>
            </a:r>
          </a:p>
          <a:p>
            <a:pPr>
              <a:buNone/>
            </a:pPr>
            <a:r>
              <a:rPr lang="en-US" sz="1100" dirty="0">
                <a:latin typeface="Gotham" pitchFamily="50" charset="0"/>
                <a:cs typeface="Gotham" pitchFamily="50" charset="0"/>
              </a:rPr>
              <a:t>(Vietnam, Singapore, Malaysia, Indonesia, Taiwan)</a:t>
            </a:r>
          </a:p>
        </p:txBody>
      </p:sp>
      <p:sp>
        <p:nvSpPr>
          <p:cNvPr id="1033" name="TextBox 1032">
            <a:extLst>
              <a:ext uri="{FF2B5EF4-FFF2-40B4-BE49-F238E27FC236}">
                <a16:creationId xmlns:a16="http://schemas.microsoft.com/office/drawing/2014/main" id="{E94E8B72-3A5B-75EA-54A4-8BAC41AB7BFD}"/>
              </a:ext>
            </a:extLst>
          </p:cNvPr>
          <p:cNvSpPr txBox="1"/>
          <p:nvPr/>
        </p:nvSpPr>
        <p:spPr>
          <a:xfrm>
            <a:off x="152400" y="3100065"/>
            <a:ext cx="6220178" cy="677108"/>
          </a:xfrm>
          <a:prstGeom prst="rect">
            <a:avLst/>
          </a:prstGeom>
          <a:noFill/>
        </p:spPr>
        <p:txBody>
          <a:bodyPr wrap="square">
            <a:spAutoFit/>
          </a:bodyPr>
          <a:lstStyle/>
          <a:p>
            <a:pPr>
              <a:buNone/>
            </a:pPr>
            <a:r>
              <a:rPr lang="en-US" sz="1600" b="1" dirty="0">
                <a:latin typeface="Gotham" pitchFamily="50" charset="0"/>
                <a:cs typeface="Gotham" pitchFamily="50" charset="0"/>
              </a:rPr>
              <a:t>2020s</a:t>
            </a:r>
            <a:endParaRPr lang="en-US" b="1" dirty="0">
              <a:latin typeface="Gotham" pitchFamily="50" charset="0"/>
              <a:cs typeface="Gotham" pitchFamily="50" charset="0"/>
            </a:endParaRPr>
          </a:p>
          <a:p>
            <a:pPr>
              <a:buNone/>
            </a:pPr>
            <a:r>
              <a:rPr lang="en-US" sz="1100" dirty="0">
                <a:latin typeface="Gotham" pitchFamily="50" charset="0"/>
                <a:cs typeface="Gotham" pitchFamily="50" charset="0"/>
              </a:rPr>
              <a:t>Growth into Europe &amp; North America</a:t>
            </a:r>
          </a:p>
          <a:p>
            <a:pPr>
              <a:buNone/>
            </a:pPr>
            <a:r>
              <a:rPr lang="en-US" sz="1100" dirty="0">
                <a:latin typeface="Gotham" pitchFamily="50" charset="0"/>
                <a:cs typeface="Gotham" pitchFamily="50" charset="0"/>
              </a:rPr>
              <a:t>(Scandinavia, Italy, USA, Philippines)</a:t>
            </a:r>
          </a:p>
        </p:txBody>
      </p:sp>
      <p:sp>
        <p:nvSpPr>
          <p:cNvPr id="1035" name="TextBox 1034">
            <a:extLst>
              <a:ext uri="{FF2B5EF4-FFF2-40B4-BE49-F238E27FC236}">
                <a16:creationId xmlns:a16="http://schemas.microsoft.com/office/drawing/2014/main" id="{524FBE8B-18CA-FCA2-2735-B7B463AA7C3A}"/>
              </a:ext>
            </a:extLst>
          </p:cNvPr>
          <p:cNvSpPr txBox="1"/>
          <p:nvPr/>
        </p:nvSpPr>
        <p:spPr>
          <a:xfrm>
            <a:off x="152400" y="4032196"/>
            <a:ext cx="6220178" cy="507831"/>
          </a:xfrm>
          <a:prstGeom prst="rect">
            <a:avLst/>
          </a:prstGeom>
          <a:noFill/>
        </p:spPr>
        <p:txBody>
          <a:bodyPr wrap="square">
            <a:spAutoFit/>
          </a:bodyPr>
          <a:lstStyle/>
          <a:p>
            <a:pPr>
              <a:buNone/>
            </a:pPr>
            <a:r>
              <a:rPr lang="en-US" sz="1600" b="1" dirty="0">
                <a:latin typeface="Gotham" pitchFamily="50" charset="0"/>
                <a:cs typeface="Gotham" pitchFamily="50" charset="0"/>
              </a:rPr>
              <a:t>TODAY</a:t>
            </a:r>
            <a:endParaRPr lang="en-US" b="1" dirty="0">
              <a:latin typeface="Gotham" pitchFamily="50" charset="0"/>
              <a:cs typeface="Gotham" pitchFamily="50" charset="0"/>
            </a:endParaRPr>
          </a:p>
          <a:p>
            <a:pPr>
              <a:buNone/>
            </a:pPr>
            <a:r>
              <a:rPr lang="en-US" sz="1100" dirty="0">
                <a:latin typeface="Gotham" pitchFamily="50" charset="0"/>
                <a:cs typeface="Gotham" pitchFamily="50" charset="0"/>
              </a:rPr>
              <a:t>Integrated global project logistics platform</a:t>
            </a:r>
          </a:p>
        </p:txBody>
      </p:sp>
      <p:sp>
        <p:nvSpPr>
          <p:cNvPr id="1036" name="Title 2">
            <a:extLst>
              <a:ext uri="{FF2B5EF4-FFF2-40B4-BE49-F238E27FC236}">
                <a16:creationId xmlns:a16="http://schemas.microsoft.com/office/drawing/2014/main" id="{28DC5A8D-7E2B-5FE8-68FA-80D758A13D5A}"/>
              </a:ext>
            </a:extLst>
          </p:cNvPr>
          <p:cNvSpPr>
            <a:spLocks noGrp="1"/>
          </p:cNvSpPr>
          <p:nvPr>
            <p:ph type="title"/>
          </p:nvPr>
        </p:nvSpPr>
        <p:spPr>
          <a:xfrm>
            <a:off x="550413" y="5201333"/>
            <a:ext cx="10972800" cy="604253"/>
          </a:xfrm>
        </p:spPr>
        <p:txBody>
          <a:bodyPr>
            <a:normAutofit/>
          </a:bodyPr>
          <a:lstStyle/>
          <a:p>
            <a:r>
              <a:rPr lang="en-US" sz="1800" dirty="0"/>
              <a:t>WE ARE A PROUD MEMBER OF:</a:t>
            </a:r>
          </a:p>
        </p:txBody>
      </p:sp>
      <p:pic>
        <p:nvPicPr>
          <p:cNvPr id="1037" name="Picture 1036">
            <a:extLst>
              <a:ext uri="{FF2B5EF4-FFF2-40B4-BE49-F238E27FC236}">
                <a16:creationId xmlns:a16="http://schemas.microsoft.com/office/drawing/2014/main" id="{CC33FF6F-777F-E3E5-215C-C99EE505D7C3}"/>
              </a:ext>
            </a:extLst>
          </p:cNvPr>
          <p:cNvPicPr>
            <a:picLocks noChangeAspect="1"/>
          </p:cNvPicPr>
          <p:nvPr/>
        </p:nvPicPr>
        <p:blipFill>
          <a:blip r:embed="rId4"/>
          <a:srcRect/>
          <a:stretch/>
        </p:blipFill>
        <p:spPr>
          <a:xfrm>
            <a:off x="668787" y="5963785"/>
            <a:ext cx="1709502" cy="560492"/>
          </a:xfrm>
          <a:prstGeom prst="rect">
            <a:avLst/>
          </a:prstGeom>
        </p:spPr>
      </p:pic>
      <p:pic>
        <p:nvPicPr>
          <p:cNvPr id="1038" name="Picture 2">
            <a:extLst>
              <a:ext uri="{FF2B5EF4-FFF2-40B4-BE49-F238E27FC236}">
                <a16:creationId xmlns:a16="http://schemas.microsoft.com/office/drawing/2014/main" id="{36E27EDE-746D-42C5-E5CB-ADE09A0296FE}"/>
              </a:ext>
            </a:extLst>
          </p:cNvPr>
          <p:cNvPicPr>
            <a:picLocks noChangeAspect="1" noChangeArrowheads="1"/>
          </p:cNvPicPr>
          <p:nvPr/>
        </p:nvPicPr>
        <p:blipFill>
          <a:blip r:embed="rId5"/>
          <a:srcRect/>
          <a:stretch/>
        </p:blipFill>
        <p:spPr bwMode="auto">
          <a:xfrm>
            <a:off x="2546610" y="5856626"/>
            <a:ext cx="799352" cy="774811"/>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038">
            <a:extLst>
              <a:ext uri="{FF2B5EF4-FFF2-40B4-BE49-F238E27FC236}">
                <a16:creationId xmlns:a16="http://schemas.microsoft.com/office/drawing/2014/main" id="{539A96EC-B805-037A-A5F5-295C6B1B8EC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940240" y="5894629"/>
            <a:ext cx="1532469" cy="698805"/>
          </a:xfrm>
          <a:prstGeom prst="rect">
            <a:avLst/>
          </a:prstGeom>
        </p:spPr>
      </p:pic>
      <p:pic>
        <p:nvPicPr>
          <p:cNvPr id="1040" name="Picture 1039">
            <a:extLst>
              <a:ext uri="{FF2B5EF4-FFF2-40B4-BE49-F238E27FC236}">
                <a16:creationId xmlns:a16="http://schemas.microsoft.com/office/drawing/2014/main" id="{B057AC2B-4FDA-8A78-BF91-855C645A9290}"/>
              </a:ext>
            </a:extLst>
          </p:cNvPr>
          <p:cNvPicPr>
            <a:picLocks noChangeAspect="1"/>
          </p:cNvPicPr>
          <p:nvPr/>
        </p:nvPicPr>
        <p:blipFill>
          <a:blip r:embed="rId7"/>
          <a:srcRect/>
          <a:stretch/>
        </p:blipFill>
        <p:spPr>
          <a:xfrm>
            <a:off x="4757932" y="5805586"/>
            <a:ext cx="898766" cy="876890"/>
          </a:xfrm>
          <a:prstGeom prst="rect">
            <a:avLst/>
          </a:prstGeom>
        </p:spPr>
      </p:pic>
      <p:pic>
        <p:nvPicPr>
          <p:cNvPr id="1041" name="Picture 2">
            <a:extLst>
              <a:ext uri="{FF2B5EF4-FFF2-40B4-BE49-F238E27FC236}">
                <a16:creationId xmlns:a16="http://schemas.microsoft.com/office/drawing/2014/main" id="{400C83F5-36E9-B42C-2EF5-17E94FD27B4F}"/>
              </a:ext>
            </a:extLst>
          </p:cNvPr>
          <p:cNvPicPr>
            <a:picLocks noChangeAspect="1" noChangeArrowheads="1"/>
          </p:cNvPicPr>
          <p:nvPr/>
        </p:nvPicPr>
        <p:blipFill>
          <a:blip r:embed="rId8"/>
          <a:srcRect/>
          <a:stretch/>
        </p:blipFill>
        <p:spPr bwMode="auto">
          <a:xfrm>
            <a:off x="7546267" y="5805586"/>
            <a:ext cx="1692399" cy="87689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2">
            <a:extLst>
              <a:ext uri="{FF2B5EF4-FFF2-40B4-BE49-F238E27FC236}">
                <a16:creationId xmlns:a16="http://schemas.microsoft.com/office/drawing/2014/main" id="{566DFCE6-A74B-0C53-71D2-7904AB42623B}"/>
              </a:ext>
            </a:extLst>
          </p:cNvPr>
          <p:cNvPicPr>
            <a:picLocks noChangeAspect="1" noChangeArrowheads="1"/>
          </p:cNvPicPr>
          <p:nvPr/>
        </p:nvPicPr>
        <p:blipFill>
          <a:blip r:embed="rId9"/>
          <a:srcRect/>
          <a:stretch/>
        </p:blipFill>
        <p:spPr bwMode="auto">
          <a:xfrm>
            <a:off x="3571766" y="5827604"/>
            <a:ext cx="898766" cy="832855"/>
          </a:xfrm>
          <a:prstGeom prst="rect">
            <a:avLst/>
          </a:prstGeom>
          <a:noFill/>
          <a:extLst>
            <a:ext uri="{909E8E84-426E-40DD-AFC4-6F175D3DCCD1}">
              <a14:hiddenFill xmlns:a14="http://schemas.microsoft.com/office/drawing/2010/main">
                <a:solidFill>
                  <a:srgbClr val="FFFFFF"/>
                </a:solidFill>
              </a14:hiddenFill>
            </a:ext>
          </a:extLst>
        </p:spPr>
      </p:pic>
      <p:sp>
        <p:nvSpPr>
          <p:cNvPr id="1044" name="TextBox 1043">
            <a:extLst>
              <a:ext uri="{FF2B5EF4-FFF2-40B4-BE49-F238E27FC236}">
                <a16:creationId xmlns:a16="http://schemas.microsoft.com/office/drawing/2014/main" id="{BB3982D9-A0BB-8882-11D5-D11EB7587D93}"/>
              </a:ext>
            </a:extLst>
          </p:cNvPr>
          <p:cNvSpPr txBox="1"/>
          <p:nvPr/>
        </p:nvSpPr>
        <p:spPr>
          <a:xfrm>
            <a:off x="428366" y="4755264"/>
            <a:ext cx="6220178" cy="261610"/>
          </a:xfrm>
          <a:prstGeom prst="rect">
            <a:avLst/>
          </a:prstGeom>
          <a:noFill/>
        </p:spPr>
        <p:txBody>
          <a:bodyPr wrap="square">
            <a:spAutoFit/>
          </a:bodyPr>
          <a:lstStyle/>
          <a:p>
            <a:r>
              <a:rPr lang="en-US" sz="1100" dirty="0">
                <a:latin typeface="Gotham" pitchFamily="50" charset="0"/>
                <a:cs typeface="Gotham" pitchFamily="50" charset="0"/>
              </a:rPr>
              <a:t>From regional roots to global execution capability.</a:t>
            </a:r>
          </a:p>
        </p:txBody>
      </p:sp>
    </p:spTree>
    <p:extLst>
      <p:ext uri="{BB962C8B-B14F-4D97-AF65-F5344CB8AC3E}">
        <p14:creationId xmlns:p14="http://schemas.microsoft.com/office/powerpoint/2010/main" val="3024469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CF623-237A-914D-DAA2-BC413608D08C}"/>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D1DEE318-1FF0-0D29-B080-42D9D24B0D00}"/>
              </a:ext>
            </a:extLst>
          </p:cNvPr>
          <p:cNvSpPr>
            <a:spLocks noGrp="1" noRot="1" noMove="1" noResize="1" noEditPoints="1" noAdjustHandles="1" noChangeArrowheads="1" noChangeShapeType="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AAB36FFF-B97A-72F7-A2BB-6FFCDA0A96B0}"/>
              </a:ext>
            </a:extLst>
          </p:cNvPr>
          <p:cNvSpPr txBox="1">
            <a:spLocks noGrp="1" noRot="1" noMove="1" noResize="1" noEditPoints="1" noAdjustHandles="1" noChangeArrowheads="1" noChangeShapeType="1"/>
          </p:cNvSpPr>
          <p:nvPr/>
        </p:nvSpPr>
        <p:spPr>
          <a:xfrm>
            <a:off x="661338" y="1179261"/>
            <a:ext cx="5067530" cy="974626"/>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	</a:t>
            </a:r>
            <a:r>
              <a:rPr lang="en-US" sz="1200" dirty="0">
                <a:latin typeface="Gotham" pitchFamily="50" charset="0"/>
                <a:cs typeface="Gotham" pitchFamily="50" charset="0"/>
              </a:rPr>
              <a:t>Approx. 7,000 FRT over three sailings/lots</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Dumper cages (each 230 MT plus 			accessories)</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dirty="0">
                <a:latin typeface="Gotham" pitchFamily="50" charset="0"/>
                <a:cs typeface="Gotham" pitchFamily="50" charset="0"/>
              </a:rPr>
              <a:t>Tianjin, China</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dirty="0">
                <a:latin typeface="Gotham" pitchFamily="50" charset="0"/>
                <a:cs typeface="Gotham" pitchFamily="50" charset="0"/>
              </a:rPr>
              <a:t>Squamish, Canada</a:t>
            </a:r>
          </a:p>
        </p:txBody>
      </p:sp>
      <p:sp>
        <p:nvSpPr>
          <p:cNvPr id="21" name="object 6">
            <a:extLst>
              <a:ext uri="{FF2B5EF4-FFF2-40B4-BE49-F238E27FC236}">
                <a16:creationId xmlns:a16="http://schemas.microsoft.com/office/drawing/2014/main" id="{4032E437-6461-6D37-3A8F-2F2A0087713A}"/>
              </a:ext>
            </a:extLst>
          </p:cNvPr>
          <p:cNvSpPr txBox="1">
            <a:spLocks noGrp="1" noRot="1" noMove="1" noResize="1" noEditPoints="1" noAdjustHandles="1" noChangeArrowheads="1" noChangeShapeType="1"/>
          </p:cNvSpPr>
          <p:nvPr/>
        </p:nvSpPr>
        <p:spPr>
          <a:xfrm>
            <a:off x="661338" y="273178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B02A26D9-E611-A679-748A-AB8B2D570971}"/>
              </a:ext>
            </a:extLst>
          </p:cNvPr>
          <p:cNvSpPr txBox="1">
            <a:spLocks noGrp="1" noRot="1" noMove="1" noResize="1" noEditPoints="1" noAdjustHandles="1" noChangeArrowheads="1" noChangeShapeType="1"/>
          </p:cNvSpPr>
          <p:nvPr/>
        </p:nvSpPr>
        <p:spPr>
          <a:xfrm>
            <a:off x="1250828" y="2690637"/>
            <a:ext cx="4348915" cy="93358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of suitable vessel for the cargo amount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Supervision at loading and discharge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Close contact with all involved parties to manage the Covid-19 impact</a:t>
            </a:r>
          </a:p>
        </p:txBody>
      </p:sp>
      <p:sp>
        <p:nvSpPr>
          <p:cNvPr id="27" name="Title 8">
            <a:extLst>
              <a:ext uri="{FF2B5EF4-FFF2-40B4-BE49-F238E27FC236}">
                <a16:creationId xmlns:a16="http://schemas.microsoft.com/office/drawing/2014/main" id="{4BC48004-4C23-72C7-199F-F78155F02BFF}"/>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3F5D3F07-F208-B8E7-701E-BF16CE87ABCD}"/>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200" cap="all" dirty="0">
                <a:solidFill>
                  <a:srgbClr val="3DB465"/>
                </a:solidFill>
                <a:latin typeface="Gotham Medium" pitchFamily="50" charset="0"/>
                <a:cs typeface="Gotham Medium" pitchFamily="50" charset="0"/>
              </a:rPr>
              <a:t>Case Study – Dumper Cages for rail terminal</a:t>
            </a:r>
          </a:p>
        </p:txBody>
      </p:sp>
      <p:pic>
        <p:nvPicPr>
          <p:cNvPr id="5" name="Picture 4" descr="A picture containing outdoor, truck, large, sitting&#10;&#10;Description automatically generated">
            <a:extLst>
              <a:ext uri="{FF2B5EF4-FFF2-40B4-BE49-F238E27FC236}">
                <a16:creationId xmlns:a16="http://schemas.microsoft.com/office/drawing/2014/main" id="{A5283496-AB10-F602-5622-1EEC23337599}"/>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6036188" y="1602133"/>
            <a:ext cx="2623027" cy="2180730"/>
          </a:xfrm>
          <a:prstGeom prst="rect">
            <a:avLst/>
          </a:prstGeom>
        </p:spPr>
      </p:pic>
      <p:pic>
        <p:nvPicPr>
          <p:cNvPr id="6" name="Picture 5" descr="A picture containing outdoor, boat, water, ship&#10;&#10;Description automatically generated">
            <a:extLst>
              <a:ext uri="{FF2B5EF4-FFF2-40B4-BE49-F238E27FC236}">
                <a16:creationId xmlns:a16="http://schemas.microsoft.com/office/drawing/2014/main" id="{5C70AFEA-926A-4333-B22D-5733194E33FD}"/>
              </a:ext>
            </a:extLst>
          </p:cNvPr>
          <p:cNvPicPr>
            <a:picLocks noGrp="1" noRot="1" noChangeAspect="1" noMove="1" noResize="1" noEditPoints="1" noAdjustHandles="1" noChangeArrowheads="1" noChangeShapeType="1" noCrop="1"/>
          </p:cNvPicPr>
          <p:nvPr/>
        </p:nvPicPr>
        <p:blipFill rotWithShape="1">
          <a:blip r:embed="rId3" cstate="print">
            <a:extLst>
              <a:ext uri="{28A0092B-C50C-407E-A947-70E740481C1C}">
                <a14:useLocalDpi xmlns:a14="http://schemas.microsoft.com/office/drawing/2010/main" val="0"/>
              </a:ext>
            </a:extLst>
          </a:blip>
          <a:srcRect t="10959"/>
          <a:stretch/>
        </p:blipFill>
        <p:spPr>
          <a:xfrm>
            <a:off x="6036188" y="3905005"/>
            <a:ext cx="2623028" cy="2138438"/>
          </a:xfrm>
          <a:prstGeom prst="rect">
            <a:avLst/>
          </a:prstGeom>
        </p:spPr>
      </p:pic>
      <p:pic>
        <p:nvPicPr>
          <p:cNvPr id="7" name="Picture 6" descr="A picture containing building, large, table, train&#10;&#10;Description automatically generated">
            <a:extLst>
              <a:ext uri="{FF2B5EF4-FFF2-40B4-BE49-F238E27FC236}">
                <a16:creationId xmlns:a16="http://schemas.microsoft.com/office/drawing/2014/main" id="{D52B837C-AB48-BC69-838A-B47B83CC17D9}"/>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rot="5400000">
            <a:off x="8227367" y="2163106"/>
            <a:ext cx="4441312" cy="3319365"/>
          </a:xfrm>
          <a:prstGeom prst="rect">
            <a:avLst/>
          </a:prstGeom>
        </p:spPr>
      </p:pic>
      <p:sp>
        <p:nvSpPr>
          <p:cNvPr id="2" name="Google Shape;393;p2">
            <a:extLst>
              <a:ext uri="{FF2B5EF4-FFF2-40B4-BE49-F238E27FC236}">
                <a16:creationId xmlns:a16="http://schemas.microsoft.com/office/drawing/2014/main" id="{245DAEEE-3887-766E-22D5-E2601EEEFF1F}"/>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30</a:t>
            </a:fld>
            <a:endParaRPr sz="12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23048503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B48FC-EF05-CFE5-C0C3-2AD7697529EF}"/>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34D94F96-8F84-EC2E-7120-45BC072C98C2}"/>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F22A667D-062B-A2A6-AC01-04EFAB74F90E}"/>
              </a:ext>
            </a:extLst>
          </p:cNvPr>
          <p:cNvSpPr txBox="1">
            <a:spLocks noGrp="1" noRot="1" noMove="1" noResize="1" noEditPoints="1" noAdjustHandles="1" noChangeArrowheads="1" noChangeShapeType="1"/>
          </p:cNvSpPr>
          <p:nvPr/>
        </p:nvSpPr>
        <p:spPr>
          <a:xfrm>
            <a:off x="661338" y="1179261"/>
            <a:ext cx="5913198" cy="118494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Project name:     	</a:t>
            </a:r>
            <a:r>
              <a:rPr lang="en-GB" sz="1200" dirty="0">
                <a:latin typeface="Gotham" pitchFamily="50" charset="0"/>
                <a:cs typeface="Gotham" pitchFamily="50" charset="0"/>
              </a:rPr>
              <a:t>Surge bin</a:t>
            </a:r>
          </a:p>
          <a:p>
            <a:pPr marL="12700" lvl="0">
              <a:spcBef>
                <a:spcPts val="100"/>
              </a:spcBef>
              <a:defRPr/>
            </a:pPr>
            <a:r>
              <a:rPr lang="en-GB" sz="1200" dirty="0">
                <a:solidFill>
                  <a:srgbClr val="0070C0"/>
                </a:solidFill>
                <a:latin typeface="Gotham Medium" pitchFamily="2" charset="0"/>
                <a:cs typeface="Gotham Medium" pitchFamily="2" charset="0"/>
              </a:rPr>
              <a:t>Dimensions:	</a:t>
            </a:r>
            <a:r>
              <a:rPr lang="en-GB" sz="1200" dirty="0">
                <a:latin typeface="Gotham" pitchFamily="50" charset="0"/>
                <a:cs typeface="Gotham" pitchFamily="50" charset="0"/>
              </a:rPr>
              <a:t>Height: 24 M / 350 MT; </a:t>
            </a:r>
          </a:p>
          <a:p>
            <a:pPr marL="12700" lvl="0">
              <a:spcBef>
                <a:spcPts val="100"/>
              </a:spcBef>
              <a:defRPr/>
            </a:pPr>
            <a:r>
              <a:rPr lang="en-GB" sz="1200" dirty="0">
                <a:solidFill>
                  <a:srgbClr val="0070C0"/>
                </a:solidFill>
                <a:latin typeface="Gotham Medium" pitchFamily="2" charset="0"/>
                <a:cs typeface="Gotham Medium" pitchFamily="2" charset="0"/>
              </a:rPr>
              <a:t>		</a:t>
            </a:r>
            <a:r>
              <a:rPr lang="en-GB" sz="1200" dirty="0">
                <a:latin typeface="Gotham" pitchFamily="50" charset="0"/>
                <a:cs typeface="Gotham" pitchFamily="50" charset="0"/>
              </a:rPr>
              <a:t>Unit 2: 13.2 x 9.2 x 5.56 M / 61 MT </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dirty="0">
                <a:latin typeface="Gotham" pitchFamily="50" charset="0"/>
                <a:cs typeface="Gotham" pitchFamily="50" charset="0"/>
              </a:rPr>
              <a:t>Surge bin for coal export terminal</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dirty="0">
                <a:latin typeface="Gotham" pitchFamily="50" charset="0"/>
                <a:cs typeface="Gotham" pitchFamily="50" charset="0"/>
              </a:rPr>
              <a:t>Phu My, Vietnam</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dirty="0">
                <a:latin typeface="Gotham" pitchFamily="50" charset="0"/>
                <a:cs typeface="Gotham" pitchFamily="50" charset="0"/>
              </a:rPr>
              <a:t>Gladstone, Australia </a:t>
            </a:r>
          </a:p>
        </p:txBody>
      </p:sp>
      <p:sp>
        <p:nvSpPr>
          <p:cNvPr id="21" name="object 6">
            <a:extLst>
              <a:ext uri="{FF2B5EF4-FFF2-40B4-BE49-F238E27FC236}">
                <a16:creationId xmlns:a16="http://schemas.microsoft.com/office/drawing/2014/main" id="{8EDBEF30-DB3B-F336-850A-C3E3E87213B2}"/>
              </a:ext>
            </a:extLst>
          </p:cNvPr>
          <p:cNvSpPr txBox="1">
            <a:spLocks/>
          </p:cNvSpPr>
          <p:nvPr/>
        </p:nvSpPr>
        <p:spPr>
          <a:xfrm>
            <a:off x="661338" y="273178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D65D2EAC-47DF-8E2D-71CD-A9E47CEE4B9C}"/>
              </a:ext>
            </a:extLst>
          </p:cNvPr>
          <p:cNvSpPr txBox="1">
            <a:spLocks/>
          </p:cNvSpPr>
          <p:nvPr/>
        </p:nvSpPr>
        <p:spPr>
          <a:xfrm>
            <a:off x="1250828" y="2690637"/>
            <a:ext cx="4845171" cy="748923"/>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Pre-carriage ex shipper’s jetty up to port via barge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Organizing and loading onto vessel + ocean transport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Loading and securing  the cargo on the vessel</a:t>
            </a:r>
          </a:p>
        </p:txBody>
      </p:sp>
      <p:sp>
        <p:nvSpPr>
          <p:cNvPr id="27" name="Title 8">
            <a:extLst>
              <a:ext uri="{FF2B5EF4-FFF2-40B4-BE49-F238E27FC236}">
                <a16:creationId xmlns:a16="http://schemas.microsoft.com/office/drawing/2014/main" id="{AB5BD290-FC3D-CAA7-805C-8DE546604E3B}"/>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BDAD1FBF-9120-D549-C9A3-DBA51523186D}"/>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200" cap="all">
                <a:solidFill>
                  <a:srgbClr val="3DB465"/>
                </a:solidFill>
                <a:latin typeface="Gotham Medium" pitchFamily="50" charset="0"/>
                <a:cs typeface="Gotham Medium" pitchFamily="50" charset="0"/>
              </a:rPr>
              <a:t>Case Study – SURGE BIN</a:t>
            </a:r>
          </a:p>
        </p:txBody>
      </p:sp>
      <p:pic>
        <p:nvPicPr>
          <p:cNvPr id="2" name="Picture 1">
            <a:extLst>
              <a:ext uri="{FF2B5EF4-FFF2-40B4-BE49-F238E27FC236}">
                <a16:creationId xmlns:a16="http://schemas.microsoft.com/office/drawing/2014/main" id="{3FF91CAB-0FDE-9BFE-57C8-05970D4D76E3}"/>
              </a:ext>
            </a:extLst>
          </p:cNvPr>
          <p:cNvPicPr>
            <a:picLocks noGrp="1" noRot="1" noMove="1" noResize="1" noEditPoints="1" noAdjustHandles="1" noChangeArrowheads="1" noChangeShapeType="1" noCrop="1"/>
          </p:cNvPicPr>
          <p:nvPr/>
        </p:nvPicPr>
        <p:blipFill>
          <a:blip r:embed="rId2"/>
          <a:srcRect t="1" b="9501"/>
          <a:stretch/>
        </p:blipFill>
        <p:spPr>
          <a:xfrm>
            <a:off x="3877444" y="1063980"/>
            <a:ext cx="8188954" cy="4395248"/>
          </a:xfrm>
          <a:prstGeom prst="rect">
            <a:avLst/>
          </a:prstGeom>
        </p:spPr>
      </p:pic>
      <p:sp>
        <p:nvSpPr>
          <p:cNvPr id="4" name="Google Shape;393;p2">
            <a:extLst>
              <a:ext uri="{FF2B5EF4-FFF2-40B4-BE49-F238E27FC236}">
                <a16:creationId xmlns:a16="http://schemas.microsoft.com/office/drawing/2014/main" id="{6B62F847-A1FF-94FA-06BF-77753114ABE9}"/>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31</a:t>
            </a:fld>
            <a:endParaRPr sz="1200" b="0" i="0" u="none" strike="noStrike" cap="none" dirty="0">
              <a:latin typeface="Calibri"/>
              <a:ea typeface="Calibri"/>
              <a:cs typeface="Calibri"/>
              <a:sym typeface="Calibri"/>
            </a:endParaRPr>
          </a:p>
        </p:txBody>
      </p:sp>
      <p:sp>
        <p:nvSpPr>
          <p:cNvPr id="5" name="Rectangle: Rounded Corners 4">
            <a:hlinkClick r:id="rId3"/>
            <a:extLst>
              <a:ext uri="{FF2B5EF4-FFF2-40B4-BE49-F238E27FC236}">
                <a16:creationId xmlns:a16="http://schemas.microsoft.com/office/drawing/2014/main" id="{254E358C-D5CA-9D98-C8D5-2F945D653A3A}"/>
              </a:ext>
            </a:extLst>
          </p:cNvPr>
          <p:cNvSpPr/>
          <p:nvPr/>
        </p:nvSpPr>
        <p:spPr>
          <a:xfrm>
            <a:off x="751114" y="3800725"/>
            <a:ext cx="2623457" cy="466475"/>
          </a:xfrm>
          <a:prstGeom prst="roundRect">
            <a:avLst>
              <a:gd name="adj" fmla="val 33772"/>
            </a:avLst>
          </a:prstGeom>
          <a:solidFill>
            <a:srgbClr val="0968B1"/>
          </a:solidFill>
          <a:ln w="9545" cap="flat">
            <a:noFill/>
            <a:prstDash val="solid"/>
            <a:miter/>
          </a:ln>
        </p:spPr>
        <p:txBody>
          <a:bodyPr rtlCol="0" anchor="ctr"/>
          <a:lstStyle/>
          <a:p>
            <a:pPr algn="ctr"/>
            <a:r>
              <a:rPr lang="en-US" dirty="0">
                <a:solidFill>
                  <a:schemeClr val="bg1"/>
                </a:solidFill>
                <a:latin typeface="Conthrax Bold" panose="020B0807020201080204" pitchFamily="34" charset="0"/>
              </a:rPr>
              <a:t>Watch now</a:t>
            </a:r>
          </a:p>
        </p:txBody>
      </p:sp>
    </p:spTree>
    <p:extLst>
      <p:ext uri="{BB962C8B-B14F-4D97-AF65-F5344CB8AC3E}">
        <p14:creationId xmlns:p14="http://schemas.microsoft.com/office/powerpoint/2010/main" val="11818350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B549B-D241-AD51-F6CE-B3A5C273D3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075E68-F39A-252E-E0DF-A2DC117350AE}"/>
              </a:ext>
            </a:extLst>
          </p:cNvPr>
          <p:cNvSpPr>
            <a:spLocks noGrp="1"/>
          </p:cNvSpPr>
          <p:nvPr>
            <p:ph type="ctrTitle"/>
          </p:nvPr>
        </p:nvSpPr>
        <p:spPr>
          <a:xfrm>
            <a:off x="864243" y="2948869"/>
            <a:ext cx="8630830" cy="480131"/>
          </a:xfrm>
        </p:spPr>
        <p:txBody>
          <a:bodyPr/>
          <a:lstStyle/>
          <a:p>
            <a:r>
              <a:rPr lang="en-US" dirty="0"/>
              <a:t>Machinery Project References</a:t>
            </a:r>
            <a:endParaRPr lang="en-VN" dirty="0"/>
          </a:p>
        </p:txBody>
      </p:sp>
    </p:spTree>
    <p:extLst>
      <p:ext uri="{BB962C8B-B14F-4D97-AF65-F5344CB8AC3E}">
        <p14:creationId xmlns:p14="http://schemas.microsoft.com/office/powerpoint/2010/main" val="3420453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1E290-3146-22AF-460E-015CDDAAACBD}"/>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085467EF-1B61-5F82-3C60-E84C1A226830}"/>
              </a:ext>
            </a:extLst>
          </p:cNvPr>
          <p:cNvSpPr>
            <a:spLocks noGrp="1" noRot="1" noMove="1" noResize="1" noEditPoints="1" noAdjustHandles="1" noChangeArrowheads="1" noChangeShapeType="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70997D42-EF26-2AB2-1567-84D14D8C2F1C}"/>
              </a:ext>
            </a:extLst>
          </p:cNvPr>
          <p:cNvSpPr txBox="1">
            <a:spLocks noGrp="1" noRot="1" noMove="1" noResize="1" noEditPoints="1" noAdjustHandles="1" noChangeArrowheads="1" noChangeShapeType="1"/>
          </p:cNvSpPr>
          <p:nvPr/>
        </p:nvSpPr>
        <p:spPr>
          <a:xfrm>
            <a:off x="661337" y="1179261"/>
            <a:ext cx="5187371" cy="1146468"/>
          </a:xfrm>
          <a:prstGeom prst="rect">
            <a:avLst/>
          </a:prstGeom>
        </p:spPr>
        <p:txBody>
          <a:bodyPr vert="horz" wrap="square" lIns="0" tIns="12700" rIns="0" bIns="0" rtlCol="0">
            <a:spAutoFit/>
          </a:bodyPr>
          <a:lstStyle/>
          <a:p>
            <a:pPr marL="12700">
              <a:spcBef>
                <a:spcPts val="100"/>
              </a:spcBef>
              <a:defRPr/>
            </a:pPr>
            <a:r>
              <a:rPr lang="en-GB" sz="1200" dirty="0">
                <a:solidFill>
                  <a:srgbClr val="0070C0"/>
                </a:solidFill>
                <a:latin typeface="Gotham Medium" pitchFamily="2" charset="0"/>
                <a:cs typeface="Gotham Medium" pitchFamily="2" charset="0"/>
              </a:rPr>
              <a:t>Volume: 	            </a:t>
            </a:r>
            <a:r>
              <a:rPr lang="en-GB" sz="1200" dirty="0">
                <a:latin typeface="Gotham" pitchFamily="2" charset="0"/>
                <a:cs typeface="Gotham" pitchFamily="2" charset="0"/>
              </a:rPr>
              <a:t>280+ containerized pieces + 66 break-bulk units 	            (20 MT steel)</a:t>
            </a:r>
            <a:endParaRPr lang="en-US" sz="1200" kern="0" dirty="0">
              <a:latin typeface="Gotham" pitchFamily="2" charset="0"/>
              <a:cs typeface="Gotham" pitchFamily="2" charset="0"/>
            </a:endParaRPr>
          </a:p>
          <a:p>
            <a:pPr marL="12700" lvl="0">
              <a:spcBef>
                <a:spcPts val="100"/>
              </a:spcBef>
              <a:defRPr/>
            </a:pPr>
            <a:r>
              <a:rPr lang="en-US" sz="1200" dirty="0">
                <a:solidFill>
                  <a:srgbClr val="0070C0"/>
                </a:solidFill>
                <a:latin typeface="Gotham Medium" pitchFamily="2" charset="0"/>
                <a:cs typeface="Gotham Medium" pitchFamily="2" charset="0"/>
              </a:rPr>
              <a:t>Commodity:           </a:t>
            </a:r>
            <a:r>
              <a:rPr lang="en-US" sz="1200" dirty="0">
                <a:latin typeface="Gotham" pitchFamily="2" charset="0"/>
                <a:cs typeface="Gotham" pitchFamily="2" charset="0"/>
              </a:rPr>
              <a:t>Industrial machinery &amp; oversized break-bulk 	            units</a:t>
            </a:r>
            <a:endParaRPr lang="en-US" sz="1200" kern="0" dirty="0">
              <a:solidFill>
                <a:srgbClr val="1D1D1B"/>
              </a:solidFill>
              <a:latin typeface="Gotham" pitchFamily="2" charset="0"/>
              <a:cs typeface="Gotham" pitchFamily="2" charset="0"/>
            </a:endParaRPr>
          </a:p>
          <a:p>
            <a:pPr marL="12700" lvl="0">
              <a:spcBef>
                <a:spcPts val="100"/>
              </a:spcBef>
              <a:defRPr/>
            </a:pPr>
            <a:r>
              <a:rPr lang="en-US" sz="1200" kern="0" dirty="0">
                <a:solidFill>
                  <a:srgbClr val="0070C0"/>
                </a:solidFill>
                <a:latin typeface="Gotham Medium" pitchFamily="2" charset="0"/>
                <a:cs typeface="Gotham Medium" pitchFamily="2" charset="0"/>
              </a:rPr>
              <a:t>Origin:	           </a:t>
            </a:r>
            <a:r>
              <a:rPr lang="en-US" sz="1200" kern="0" dirty="0">
                <a:solidFill>
                  <a:srgbClr val="1D1D1B"/>
                </a:solidFill>
                <a:latin typeface="Gotham" pitchFamily="2" charset="0"/>
                <a:cs typeface="Gotham" pitchFamily="2" charset="0"/>
              </a:rPr>
              <a:t>Vietnam</a:t>
            </a:r>
            <a:endParaRPr lang="fr-FR" sz="1200" kern="0" dirty="0">
              <a:solidFill>
                <a:srgbClr val="1D1D1B"/>
              </a:solidFill>
              <a:latin typeface="Gotham" pitchFamily="2" charset="0"/>
              <a:cs typeface="Gotham" pitchFamily="2" charset="0"/>
            </a:endParaRPr>
          </a:p>
          <a:p>
            <a:pPr marL="12700" marR="5080" lvl="0">
              <a:spcBef>
                <a:spcPts val="40"/>
              </a:spcBef>
              <a:defRPr/>
            </a:pPr>
            <a:r>
              <a:rPr lang="en-US" sz="1200" kern="0" dirty="0">
                <a:solidFill>
                  <a:srgbClr val="0070C0"/>
                </a:solidFill>
                <a:latin typeface="Gotham Medium" pitchFamily="2" charset="0"/>
                <a:cs typeface="Gotham Medium" pitchFamily="2" charset="0"/>
              </a:rPr>
              <a:t>Destination:           </a:t>
            </a:r>
            <a:r>
              <a:rPr lang="it-IT" sz="1200" kern="0" dirty="0">
                <a:solidFill>
                  <a:srgbClr val="1D1D1B"/>
                </a:solidFill>
                <a:latin typeface="Gotham" pitchFamily="2" charset="0"/>
                <a:cs typeface="Gotham" pitchFamily="2" charset="0"/>
              </a:rPr>
              <a:t>USA</a:t>
            </a:r>
          </a:p>
        </p:txBody>
      </p:sp>
      <p:sp>
        <p:nvSpPr>
          <p:cNvPr id="21" name="object 6">
            <a:extLst>
              <a:ext uri="{FF2B5EF4-FFF2-40B4-BE49-F238E27FC236}">
                <a16:creationId xmlns:a16="http://schemas.microsoft.com/office/drawing/2014/main" id="{E6B56FEC-766E-24EB-9AF5-DCB86BA000A6}"/>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14025F6D-5C95-C96C-F0C8-C64D81B676F6}"/>
              </a:ext>
            </a:extLst>
          </p:cNvPr>
          <p:cNvSpPr txBox="1">
            <a:spLocks noGrp="1" noRot="1" noMove="1" noResize="1" noEditPoints="1" noAdjustHandles="1" noChangeArrowheads="1" noChangeShapeType="1"/>
          </p:cNvSpPr>
          <p:nvPr/>
        </p:nvSpPr>
        <p:spPr>
          <a:xfrm>
            <a:off x="1250830" y="2402703"/>
            <a:ext cx="3416062" cy="2882840"/>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Long-term warehousing and routine cargo maintenance from 2020</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Intensive repacking of 280+ containerized pieces within 40 days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Steel framework fabrication for 66 oversized break-bulk units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Procurement of 25 SOC containers (40' OT and 40' DC) with SCS certification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Lashing and fumigation of all units in compliance with US standards</a:t>
            </a:r>
            <a:br>
              <a:rPr lang="en-US" sz="1200" kern="0" dirty="0">
                <a:solidFill>
                  <a:srgbClr val="1D1D1B"/>
                </a:solidFill>
                <a:latin typeface="Gotham" pitchFamily="2" charset="0"/>
                <a:cs typeface="Gotham" pitchFamily="2" charset="0"/>
              </a:rPr>
            </a:br>
            <a:r>
              <a:rPr lang="en-US" sz="1200" kern="0" dirty="0">
                <a:solidFill>
                  <a:srgbClr val="1D1D1B"/>
                </a:solidFill>
                <a:latin typeface="Gotham" pitchFamily="2" charset="0"/>
                <a:cs typeface="Gotham" pitchFamily="2" charset="0"/>
              </a:rPr>
              <a:t>24/7 transport operation with Free Alongside Ship (FAS) delivery to vessel</a:t>
            </a:r>
          </a:p>
        </p:txBody>
      </p:sp>
      <p:sp>
        <p:nvSpPr>
          <p:cNvPr id="27" name="Title 8">
            <a:extLst>
              <a:ext uri="{FF2B5EF4-FFF2-40B4-BE49-F238E27FC236}">
                <a16:creationId xmlns:a16="http://schemas.microsoft.com/office/drawing/2014/main" id="{F65017BD-B4BC-C640-6918-3A6EA72EFE1B}"/>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5EFB028B-A7CD-2559-1161-65E77CA49B9C}"/>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Industrial Machinery Export — Vietnam to USA</a:t>
            </a:r>
            <a:br>
              <a:rPr lang="en-US" sz="2200" dirty="0">
                <a:latin typeface="Gotham" pitchFamily="2" charset="0"/>
                <a:cs typeface="Gotham" pitchFamily="2" charset="0"/>
              </a:rPr>
            </a:br>
            <a:endParaRPr lang="en-US" sz="2200" cap="all" dirty="0">
              <a:solidFill>
                <a:srgbClr val="3DB465"/>
              </a:solidFill>
              <a:latin typeface="Gotham" pitchFamily="2" charset="0"/>
              <a:cs typeface="Gotham" pitchFamily="2" charset="0"/>
            </a:endParaRPr>
          </a:p>
        </p:txBody>
      </p:sp>
      <p:pic>
        <p:nvPicPr>
          <p:cNvPr id="17" name="Picture 16">
            <a:extLst>
              <a:ext uri="{FF2B5EF4-FFF2-40B4-BE49-F238E27FC236}">
                <a16:creationId xmlns:a16="http://schemas.microsoft.com/office/drawing/2014/main" id="{757A3E8E-12ED-DCCB-1502-0CA8962E72E3}"/>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5594986" y="1508738"/>
            <a:ext cx="3311443" cy="2428367"/>
          </a:xfrm>
          <a:prstGeom prst="rect">
            <a:avLst/>
          </a:prstGeom>
        </p:spPr>
      </p:pic>
      <p:pic>
        <p:nvPicPr>
          <p:cNvPr id="18" name="Picture 17">
            <a:extLst>
              <a:ext uri="{FF2B5EF4-FFF2-40B4-BE49-F238E27FC236}">
                <a16:creationId xmlns:a16="http://schemas.microsoft.com/office/drawing/2014/main" id="{7EEBEED5-EA11-6464-CAEF-776802FAB4CC}"/>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5588941" y="3992124"/>
            <a:ext cx="3317488" cy="2365252"/>
          </a:xfrm>
          <a:prstGeom prst="rect">
            <a:avLst/>
          </a:prstGeom>
        </p:spPr>
      </p:pic>
      <p:sp>
        <p:nvSpPr>
          <p:cNvPr id="2" name="Slide Number Placeholder 1">
            <a:extLst>
              <a:ext uri="{FF2B5EF4-FFF2-40B4-BE49-F238E27FC236}">
                <a16:creationId xmlns:a16="http://schemas.microsoft.com/office/drawing/2014/main" id="{11B712AE-1D6E-1408-7726-F52BF190C01E}"/>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B6356B-CC4A-D06F-7FA4-028425DF9EEA}"/>
              </a:ext>
            </a:extLst>
          </p:cNvPr>
          <p:cNvPicPr>
            <a:picLocks noChangeAspect="1"/>
          </p:cNvPicPr>
          <p:nvPr/>
        </p:nvPicPr>
        <p:blipFill>
          <a:blip r:embed="rId4"/>
          <a:stretch>
            <a:fillRect/>
          </a:stretch>
        </p:blipFill>
        <p:spPr>
          <a:xfrm>
            <a:off x="5594985" y="3996703"/>
            <a:ext cx="3311443" cy="2365252"/>
          </a:xfrm>
          <a:prstGeom prst="rect">
            <a:avLst/>
          </a:prstGeom>
        </p:spPr>
      </p:pic>
      <p:pic>
        <p:nvPicPr>
          <p:cNvPr id="6" name="Picture 5">
            <a:extLst>
              <a:ext uri="{FF2B5EF4-FFF2-40B4-BE49-F238E27FC236}">
                <a16:creationId xmlns:a16="http://schemas.microsoft.com/office/drawing/2014/main" id="{68ED4F05-1F0D-092E-EEDC-A07AEE21EE48}"/>
              </a:ext>
            </a:extLst>
          </p:cNvPr>
          <p:cNvPicPr>
            <a:picLocks noChangeAspect="1"/>
          </p:cNvPicPr>
          <p:nvPr/>
        </p:nvPicPr>
        <p:blipFill>
          <a:blip r:embed="rId5"/>
          <a:srcRect l="7027" t="5665"/>
          <a:stretch>
            <a:fillRect/>
          </a:stretch>
        </p:blipFill>
        <p:spPr>
          <a:xfrm>
            <a:off x="5588940" y="1490879"/>
            <a:ext cx="3317488" cy="2432946"/>
          </a:xfrm>
          <a:prstGeom prst="rect">
            <a:avLst/>
          </a:prstGeom>
        </p:spPr>
      </p:pic>
      <p:pic>
        <p:nvPicPr>
          <p:cNvPr id="8" name="Picture 7">
            <a:extLst>
              <a:ext uri="{FF2B5EF4-FFF2-40B4-BE49-F238E27FC236}">
                <a16:creationId xmlns:a16="http://schemas.microsoft.com/office/drawing/2014/main" id="{50C5D654-EA39-B6B9-3B7C-DFA53433CBCE}"/>
              </a:ext>
            </a:extLst>
          </p:cNvPr>
          <p:cNvPicPr>
            <a:picLocks noChangeAspect="1"/>
          </p:cNvPicPr>
          <p:nvPr/>
        </p:nvPicPr>
        <p:blipFill>
          <a:blip r:embed="rId6"/>
          <a:srcRect r="16124"/>
          <a:stretch>
            <a:fillRect/>
          </a:stretch>
        </p:blipFill>
        <p:spPr>
          <a:xfrm>
            <a:off x="8994778" y="3892698"/>
            <a:ext cx="3125169" cy="2483384"/>
          </a:xfrm>
          <a:prstGeom prst="rect">
            <a:avLst/>
          </a:prstGeom>
        </p:spPr>
      </p:pic>
      <p:pic>
        <p:nvPicPr>
          <p:cNvPr id="11" name="Picture 10">
            <a:extLst>
              <a:ext uri="{FF2B5EF4-FFF2-40B4-BE49-F238E27FC236}">
                <a16:creationId xmlns:a16="http://schemas.microsoft.com/office/drawing/2014/main" id="{86DC33AB-BD09-B594-241B-1EF2E3229B2A}"/>
              </a:ext>
            </a:extLst>
          </p:cNvPr>
          <p:cNvPicPr>
            <a:picLocks noChangeAspect="1"/>
          </p:cNvPicPr>
          <p:nvPr/>
        </p:nvPicPr>
        <p:blipFill>
          <a:blip r:embed="rId7"/>
          <a:srcRect l="-23731" t="1634" r="23731" b="-1634"/>
          <a:stretch>
            <a:fillRect/>
          </a:stretch>
        </p:blipFill>
        <p:spPr>
          <a:xfrm>
            <a:off x="8013031" y="1490879"/>
            <a:ext cx="4106916" cy="2420274"/>
          </a:xfrm>
          <a:prstGeom prst="rect">
            <a:avLst/>
          </a:prstGeom>
        </p:spPr>
      </p:pic>
    </p:spTree>
    <p:extLst>
      <p:ext uri="{BB962C8B-B14F-4D97-AF65-F5344CB8AC3E}">
        <p14:creationId xmlns:p14="http://schemas.microsoft.com/office/powerpoint/2010/main" val="40634535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79543-6FE2-6956-43D1-2EB727BF7C0C}"/>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0E205CD5-486E-261D-F16F-7BBCEF9E56B8}"/>
              </a:ext>
            </a:extLst>
          </p:cNvPr>
          <p:cNvSpPr>
            <a:spLocks noGrp="1" noRot="1" noMove="1" noResize="1" noEditPoints="1" noAdjustHandles="1" noChangeArrowheads="1" noChangeShapeType="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88AA9DCD-21CC-3AA2-7EDF-7C8138AC949A}"/>
              </a:ext>
            </a:extLst>
          </p:cNvPr>
          <p:cNvSpPr txBox="1">
            <a:spLocks noGrp="1" noRot="1" noMove="1" noResize="1" noEditPoints="1" noAdjustHandles="1" noChangeArrowheads="1" noChangeShapeType="1"/>
          </p:cNvSpPr>
          <p:nvPr/>
        </p:nvSpPr>
        <p:spPr>
          <a:xfrm>
            <a:off x="661337" y="1179261"/>
            <a:ext cx="5187371" cy="579646"/>
          </a:xfrm>
          <a:prstGeom prst="rect">
            <a:avLst/>
          </a:prstGeom>
        </p:spPr>
        <p:txBody>
          <a:bodyPr vert="horz" wrap="square" lIns="0" tIns="12700" rIns="0" bIns="0" rtlCol="0">
            <a:spAutoFit/>
          </a:bodyPr>
          <a:lstStyle/>
          <a:p>
            <a:pPr marL="12700" lvl="0">
              <a:spcBef>
                <a:spcPts val="100"/>
              </a:spcBef>
              <a:defRPr/>
            </a:pPr>
            <a:r>
              <a:rPr lang="en-US" sz="1200" dirty="0">
                <a:solidFill>
                  <a:srgbClr val="0070C0"/>
                </a:solidFill>
                <a:latin typeface="Gotham Medium" pitchFamily="2" charset="0"/>
                <a:cs typeface="Gotham Medium" pitchFamily="2" charset="0"/>
              </a:rPr>
              <a:t>Commodity:           </a:t>
            </a:r>
            <a:r>
              <a:rPr lang="en-US" sz="1200" kern="0" dirty="0">
                <a:solidFill>
                  <a:srgbClr val="1D1D1B"/>
                </a:solidFill>
                <a:latin typeface="Gotham" pitchFamily="2" charset="0"/>
                <a:cs typeface="Gotham" pitchFamily="2" charset="0"/>
              </a:rPr>
              <a:t>31 x Mining Dump Truck HD 1500-5 Series </a:t>
            </a:r>
          </a:p>
          <a:p>
            <a:pPr marL="12700" lvl="0">
              <a:spcBef>
                <a:spcPts val="100"/>
              </a:spcBef>
              <a:defRPr/>
            </a:pPr>
            <a:r>
              <a:rPr lang="en-US" sz="1200" kern="0" dirty="0">
                <a:solidFill>
                  <a:srgbClr val="0070C0"/>
                </a:solidFill>
                <a:latin typeface="Gotham Medium" pitchFamily="2" charset="0"/>
                <a:cs typeface="Gotham Medium" pitchFamily="2" charset="0"/>
              </a:rPr>
              <a:t>Origin:	            </a:t>
            </a:r>
            <a:r>
              <a:rPr lang="en-US" sz="1200" kern="0" dirty="0">
                <a:solidFill>
                  <a:srgbClr val="1D1D1B"/>
                </a:solidFill>
                <a:latin typeface="Gotham" pitchFamily="2" charset="0"/>
                <a:cs typeface="Gotham" pitchFamily="2" charset="0"/>
              </a:rPr>
              <a:t>Tanjung </a:t>
            </a:r>
            <a:r>
              <a:rPr lang="en-US" sz="1200" kern="0" dirty="0" err="1">
                <a:solidFill>
                  <a:srgbClr val="1D1D1B"/>
                </a:solidFill>
                <a:latin typeface="Gotham" pitchFamily="2" charset="0"/>
                <a:cs typeface="Gotham" pitchFamily="2" charset="0"/>
              </a:rPr>
              <a:t>Priok</a:t>
            </a:r>
            <a:r>
              <a:rPr lang="en-US" sz="1200" kern="0" dirty="0">
                <a:solidFill>
                  <a:srgbClr val="1D1D1B"/>
                </a:solidFill>
                <a:latin typeface="Gotham" pitchFamily="2" charset="0"/>
                <a:cs typeface="Gotham" pitchFamily="2" charset="0"/>
              </a:rPr>
              <a:t> International Port of Jakarta </a:t>
            </a:r>
            <a:endParaRPr lang="fr-FR" sz="1200" kern="0" dirty="0">
              <a:solidFill>
                <a:srgbClr val="1D1D1B"/>
              </a:solidFill>
              <a:latin typeface="Gotham" pitchFamily="2" charset="0"/>
              <a:cs typeface="Gotham" pitchFamily="2" charset="0"/>
            </a:endParaRPr>
          </a:p>
          <a:p>
            <a:pPr marL="12700" marR="5080" lvl="0">
              <a:spcBef>
                <a:spcPts val="40"/>
              </a:spcBef>
              <a:defRPr/>
            </a:pPr>
            <a:r>
              <a:rPr lang="en-US" sz="1200" kern="0" dirty="0">
                <a:solidFill>
                  <a:srgbClr val="0070C0"/>
                </a:solidFill>
                <a:latin typeface="Gotham Medium" pitchFamily="2" charset="0"/>
                <a:cs typeface="Gotham Medium" pitchFamily="2" charset="0"/>
              </a:rPr>
              <a:t>Destination:           </a:t>
            </a:r>
            <a:r>
              <a:rPr lang="en-US" sz="1200" kern="0" dirty="0">
                <a:solidFill>
                  <a:srgbClr val="1D1D1B"/>
                </a:solidFill>
                <a:latin typeface="Gotham" pitchFamily="2" charset="0"/>
                <a:cs typeface="Gotham" pitchFamily="2" charset="0"/>
              </a:rPr>
              <a:t>Xingang International Port of China </a:t>
            </a:r>
            <a:endParaRPr lang="it-IT" sz="1200" kern="0" dirty="0">
              <a:solidFill>
                <a:srgbClr val="1D1D1B"/>
              </a:solidFill>
              <a:latin typeface="Gotham" pitchFamily="2" charset="0"/>
              <a:cs typeface="Gotham" pitchFamily="2" charset="0"/>
            </a:endParaRPr>
          </a:p>
        </p:txBody>
      </p:sp>
      <p:sp>
        <p:nvSpPr>
          <p:cNvPr id="21" name="object 6">
            <a:extLst>
              <a:ext uri="{FF2B5EF4-FFF2-40B4-BE49-F238E27FC236}">
                <a16:creationId xmlns:a16="http://schemas.microsoft.com/office/drawing/2014/main" id="{4868F310-0A63-E1C3-094B-2164C960BA66}"/>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4765A5AB-4212-9F0C-19DA-EED91ECC3FC1}"/>
              </a:ext>
            </a:extLst>
          </p:cNvPr>
          <p:cNvSpPr txBox="1">
            <a:spLocks/>
          </p:cNvSpPr>
          <p:nvPr/>
        </p:nvSpPr>
        <p:spPr>
          <a:xfrm>
            <a:off x="1250830" y="2402703"/>
            <a:ext cx="3416062" cy="243143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Vessel chartering services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Port and terminal handling services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Export customs clearances services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Stevedoring loading at Port of Shipment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Lashing, securing, and discharging all cargo material inside sea carrier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Sea freight from Port of Shipment up to Port of Discharging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Arrival at Port of Discharging under CFR terms</a:t>
            </a:r>
          </a:p>
        </p:txBody>
      </p:sp>
      <p:sp>
        <p:nvSpPr>
          <p:cNvPr id="27" name="Title 8">
            <a:extLst>
              <a:ext uri="{FF2B5EF4-FFF2-40B4-BE49-F238E27FC236}">
                <a16:creationId xmlns:a16="http://schemas.microsoft.com/office/drawing/2014/main" id="{AAA0334F-90C3-EAA6-8110-9928145634E8}"/>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8E5EFFDC-1DCA-BD2E-5E28-A5A636F854EC}"/>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Equipment for Pipelines FZE Project </a:t>
            </a:r>
          </a:p>
        </p:txBody>
      </p:sp>
      <p:pic>
        <p:nvPicPr>
          <p:cNvPr id="29" name="Picture 28">
            <a:extLst>
              <a:ext uri="{FF2B5EF4-FFF2-40B4-BE49-F238E27FC236}">
                <a16:creationId xmlns:a16="http://schemas.microsoft.com/office/drawing/2014/main" id="{2F713D70-14E6-9CC3-35E3-E435F2C05622}"/>
              </a:ext>
            </a:extLst>
          </p:cNvPr>
          <p:cNvPicPr>
            <a:picLocks noChangeAspect="1"/>
          </p:cNvPicPr>
          <p:nvPr/>
        </p:nvPicPr>
        <p:blipFill>
          <a:blip r:embed="rId2"/>
          <a:stretch>
            <a:fillRect/>
          </a:stretch>
        </p:blipFill>
        <p:spPr>
          <a:xfrm>
            <a:off x="5743853" y="1421779"/>
            <a:ext cx="2962524" cy="1524914"/>
          </a:xfrm>
          <a:prstGeom prst="rect">
            <a:avLst/>
          </a:prstGeom>
        </p:spPr>
      </p:pic>
      <p:pic>
        <p:nvPicPr>
          <p:cNvPr id="30" name="Picture 29">
            <a:extLst>
              <a:ext uri="{FF2B5EF4-FFF2-40B4-BE49-F238E27FC236}">
                <a16:creationId xmlns:a16="http://schemas.microsoft.com/office/drawing/2014/main" id="{58FD7D2D-A387-7719-CE82-C312E83A0D42}"/>
              </a:ext>
            </a:extLst>
          </p:cNvPr>
          <p:cNvPicPr>
            <a:picLocks noChangeAspect="1"/>
          </p:cNvPicPr>
          <p:nvPr/>
        </p:nvPicPr>
        <p:blipFill>
          <a:blip r:embed="rId3"/>
          <a:stretch>
            <a:fillRect/>
          </a:stretch>
        </p:blipFill>
        <p:spPr>
          <a:xfrm>
            <a:off x="8807191" y="1421779"/>
            <a:ext cx="2703328" cy="1524915"/>
          </a:xfrm>
          <a:prstGeom prst="rect">
            <a:avLst/>
          </a:prstGeom>
        </p:spPr>
      </p:pic>
      <p:pic>
        <p:nvPicPr>
          <p:cNvPr id="31" name="Picture 30">
            <a:extLst>
              <a:ext uri="{FF2B5EF4-FFF2-40B4-BE49-F238E27FC236}">
                <a16:creationId xmlns:a16="http://schemas.microsoft.com/office/drawing/2014/main" id="{F37CA272-F483-5E91-3394-5CA9BCC9BAE4}"/>
              </a:ext>
            </a:extLst>
          </p:cNvPr>
          <p:cNvPicPr>
            <a:picLocks noChangeAspect="1"/>
          </p:cNvPicPr>
          <p:nvPr/>
        </p:nvPicPr>
        <p:blipFill>
          <a:blip r:embed="rId4"/>
          <a:stretch>
            <a:fillRect/>
          </a:stretch>
        </p:blipFill>
        <p:spPr>
          <a:xfrm>
            <a:off x="8807190" y="3030444"/>
            <a:ext cx="2703327" cy="1554915"/>
          </a:xfrm>
          <a:prstGeom prst="rect">
            <a:avLst/>
          </a:prstGeom>
        </p:spPr>
      </p:pic>
      <p:pic>
        <p:nvPicPr>
          <p:cNvPr id="32" name="Picture 31">
            <a:extLst>
              <a:ext uri="{FF2B5EF4-FFF2-40B4-BE49-F238E27FC236}">
                <a16:creationId xmlns:a16="http://schemas.microsoft.com/office/drawing/2014/main" id="{8C0A850A-0CCD-DCF3-C64A-6992524EF4A1}"/>
              </a:ext>
            </a:extLst>
          </p:cNvPr>
          <p:cNvPicPr>
            <a:picLocks noChangeAspect="1"/>
          </p:cNvPicPr>
          <p:nvPr/>
        </p:nvPicPr>
        <p:blipFill>
          <a:blip r:embed="rId5"/>
          <a:stretch>
            <a:fillRect/>
          </a:stretch>
        </p:blipFill>
        <p:spPr>
          <a:xfrm>
            <a:off x="7190396" y="4661707"/>
            <a:ext cx="3070459" cy="1568277"/>
          </a:xfrm>
          <a:prstGeom prst="rect">
            <a:avLst/>
          </a:prstGeom>
        </p:spPr>
      </p:pic>
      <p:pic>
        <p:nvPicPr>
          <p:cNvPr id="33" name="Picture 32">
            <a:extLst>
              <a:ext uri="{FF2B5EF4-FFF2-40B4-BE49-F238E27FC236}">
                <a16:creationId xmlns:a16="http://schemas.microsoft.com/office/drawing/2014/main" id="{5D622366-100D-EDF9-DAFF-7923D8234070}"/>
              </a:ext>
            </a:extLst>
          </p:cNvPr>
          <p:cNvPicPr>
            <a:picLocks noChangeAspect="1"/>
          </p:cNvPicPr>
          <p:nvPr/>
        </p:nvPicPr>
        <p:blipFill>
          <a:blip r:embed="rId6"/>
          <a:stretch>
            <a:fillRect/>
          </a:stretch>
        </p:blipFill>
        <p:spPr>
          <a:xfrm>
            <a:off x="5743853" y="3030444"/>
            <a:ext cx="2962523" cy="1546804"/>
          </a:xfrm>
          <a:prstGeom prst="rect">
            <a:avLst/>
          </a:prstGeom>
        </p:spPr>
      </p:pic>
      <p:sp>
        <p:nvSpPr>
          <p:cNvPr id="3" name="Google Shape;393;p2">
            <a:extLst>
              <a:ext uri="{FF2B5EF4-FFF2-40B4-BE49-F238E27FC236}">
                <a16:creationId xmlns:a16="http://schemas.microsoft.com/office/drawing/2014/main" id="{AFCF33FF-BA1C-F15F-C0EE-4CE0F43E4759}"/>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34</a:t>
            </a:fld>
            <a:endParaRPr sz="1200" b="0" i="0" u="none" strike="noStrike" cap="none" dirty="0">
              <a:latin typeface="Calibri"/>
              <a:ea typeface="Calibri"/>
              <a:cs typeface="Calibri"/>
              <a:sym typeface="Calibri"/>
            </a:endParaRPr>
          </a:p>
        </p:txBody>
      </p:sp>
      <p:sp>
        <p:nvSpPr>
          <p:cNvPr id="4" name="Rectangle: Rounded Corners 3">
            <a:hlinkClick r:id="rId7"/>
            <a:extLst>
              <a:ext uri="{FF2B5EF4-FFF2-40B4-BE49-F238E27FC236}">
                <a16:creationId xmlns:a16="http://schemas.microsoft.com/office/drawing/2014/main" id="{EA2F0626-389C-A15F-A9C9-AD9A95469CAA}"/>
              </a:ext>
            </a:extLst>
          </p:cNvPr>
          <p:cNvSpPr/>
          <p:nvPr/>
        </p:nvSpPr>
        <p:spPr>
          <a:xfrm>
            <a:off x="1250830" y="5041177"/>
            <a:ext cx="2792935" cy="477903"/>
          </a:xfrm>
          <a:prstGeom prst="roundRect">
            <a:avLst>
              <a:gd name="adj" fmla="val 33772"/>
            </a:avLst>
          </a:prstGeom>
          <a:solidFill>
            <a:srgbClr val="0968B1"/>
          </a:solidFill>
          <a:ln w="9545" cap="flat">
            <a:noFill/>
            <a:prstDash val="solid"/>
            <a:miter/>
          </a:ln>
        </p:spPr>
        <p:txBody>
          <a:bodyPr rtlCol="0" anchor="ctr"/>
          <a:lstStyle/>
          <a:p>
            <a:pPr algn="ctr"/>
            <a:r>
              <a:rPr lang="en-US" dirty="0">
                <a:solidFill>
                  <a:schemeClr val="bg1"/>
                </a:solidFill>
                <a:latin typeface="Conthrax Bold" panose="020B0807020201080204" pitchFamily="34" charset="0"/>
              </a:rPr>
              <a:t>Watch now</a:t>
            </a:r>
          </a:p>
        </p:txBody>
      </p:sp>
    </p:spTree>
    <p:extLst>
      <p:ext uri="{BB962C8B-B14F-4D97-AF65-F5344CB8AC3E}">
        <p14:creationId xmlns:p14="http://schemas.microsoft.com/office/powerpoint/2010/main" val="30507231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96C6C-BB40-214B-2D24-0EB40AD5CCD3}"/>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D6A07E6C-00D3-CB02-DDE1-D95757A296DB}"/>
              </a:ext>
            </a:extLst>
          </p:cNvPr>
          <p:cNvSpPr>
            <a:spLocks noGrp="1" noRot="1" noMove="1" noResize="1" noEditPoints="1" noAdjustHandles="1" noChangeArrowheads="1" noChangeShapeType="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9CE8B9F6-2DD3-D364-0FE5-B5DB294B060A}"/>
              </a:ext>
            </a:extLst>
          </p:cNvPr>
          <p:cNvSpPr txBox="1">
            <a:spLocks noGrp="1" noRot="1" noMove="1" noResize="1" noEditPoints="1" noAdjustHandles="1" noChangeArrowheads="1" noChangeShapeType="1"/>
          </p:cNvSpPr>
          <p:nvPr/>
        </p:nvSpPr>
        <p:spPr>
          <a:xfrm>
            <a:off x="661337" y="1179261"/>
            <a:ext cx="5187371" cy="777136"/>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Heavy equipment – 4 x 6015B ACC</a:t>
            </a:r>
          </a:p>
          <a:p>
            <a:pPr marL="12700" lvl="0">
              <a:spcBef>
                <a:spcPts val="100"/>
              </a:spcBef>
              <a:defRPr/>
            </a:pPr>
            <a:r>
              <a:rPr lang="en-US" sz="1200" kern="0" dirty="0">
                <a:solidFill>
                  <a:srgbClr val="1D1D1B"/>
                </a:solidFill>
                <a:latin typeface="Gotham" pitchFamily="2" charset="0"/>
                <a:cs typeface="Gotham" pitchFamily="2" charset="0"/>
              </a:rPr>
              <a:t>	             236.43 m3 (135,165 kg)</a:t>
            </a:r>
          </a:p>
          <a:p>
            <a:pPr marL="12700" lvl="0">
              <a:spcBef>
                <a:spcPts val="100"/>
              </a:spcBef>
              <a:defRPr/>
            </a:pPr>
            <a:r>
              <a:rPr lang="en-US" sz="1200" kern="0" dirty="0">
                <a:solidFill>
                  <a:srgbClr val="0070C0"/>
                </a:solidFill>
                <a:latin typeface="Gotham Medium" pitchFamily="2" charset="0"/>
                <a:cs typeface="Gotham Medium" pitchFamily="2" charset="0"/>
              </a:rPr>
              <a:t>Origin:	             </a:t>
            </a:r>
            <a:r>
              <a:rPr lang="en-US" sz="1200" kern="0" dirty="0">
                <a:solidFill>
                  <a:srgbClr val="1D1D1B"/>
                </a:solidFill>
                <a:latin typeface="Gotham" pitchFamily="2" charset="0"/>
                <a:cs typeface="Gotham" pitchFamily="2" charset="0"/>
              </a:rPr>
              <a:t>Indonesia</a:t>
            </a:r>
            <a:endParaRPr lang="fr-FR" sz="1200" kern="0" dirty="0">
              <a:solidFill>
                <a:srgbClr val="1D1D1B"/>
              </a:solidFill>
              <a:latin typeface="Gotham" pitchFamily="2" charset="0"/>
              <a:cs typeface="Gotham" pitchFamily="2" charset="0"/>
            </a:endParaRPr>
          </a:p>
          <a:p>
            <a:pPr marL="12700" marR="5080" lvl="0">
              <a:spcBef>
                <a:spcPts val="40"/>
              </a:spcBef>
              <a:defRPr/>
            </a:pPr>
            <a:r>
              <a:rPr lang="en-US" sz="1200" kern="0" dirty="0">
                <a:solidFill>
                  <a:srgbClr val="0070C0"/>
                </a:solidFill>
                <a:latin typeface="Gotham Medium" pitchFamily="2" charset="0"/>
                <a:cs typeface="Gotham Medium" pitchFamily="2" charset="0"/>
              </a:rPr>
              <a:t>Destination:            </a:t>
            </a:r>
            <a:r>
              <a:rPr lang="it-IT" sz="1200" kern="0" dirty="0">
                <a:solidFill>
                  <a:srgbClr val="1D1D1B"/>
                </a:solidFill>
                <a:latin typeface="Gotham" pitchFamily="2" charset="0"/>
                <a:cs typeface="Gotham" pitchFamily="2" charset="0"/>
              </a:rPr>
              <a:t>Durban (South Africa) &amp; Luanda (Angola) </a:t>
            </a:r>
          </a:p>
        </p:txBody>
      </p:sp>
      <p:sp>
        <p:nvSpPr>
          <p:cNvPr id="21" name="object 6">
            <a:extLst>
              <a:ext uri="{FF2B5EF4-FFF2-40B4-BE49-F238E27FC236}">
                <a16:creationId xmlns:a16="http://schemas.microsoft.com/office/drawing/2014/main" id="{02678D96-07D8-D78A-2795-3B30946DF0C8}"/>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DA04B1DB-AA6C-7AF3-9BD8-95DA580966B7}"/>
              </a:ext>
            </a:extLst>
          </p:cNvPr>
          <p:cNvSpPr txBox="1">
            <a:spLocks/>
          </p:cNvSpPr>
          <p:nvPr/>
        </p:nvSpPr>
        <p:spPr>
          <a:xfrm>
            <a:off x="1250830" y="2402703"/>
            <a:ext cx="3416062" cy="2144177"/>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of Breakbulk from Batam to Durban &amp; Luanda via Singapore Port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Transport cargo from CIB to Batu </a:t>
            </a:r>
            <a:r>
              <a:rPr lang="en-US" sz="1200" kern="0" dirty="0" err="1">
                <a:solidFill>
                  <a:srgbClr val="1D1D1B"/>
                </a:solidFill>
                <a:latin typeface="Gotham" pitchFamily="2" charset="0"/>
                <a:cs typeface="Gotham" pitchFamily="2" charset="0"/>
              </a:rPr>
              <a:t>Ampar</a:t>
            </a:r>
            <a:r>
              <a:rPr lang="en-US" sz="1200" kern="0" dirty="0">
                <a:solidFill>
                  <a:srgbClr val="1D1D1B"/>
                </a:solidFill>
                <a:latin typeface="Gotham" pitchFamily="2" charset="0"/>
                <a:cs typeface="Gotham" pitchFamily="2" charset="0"/>
              </a:rPr>
              <a:t> Port &amp; from CIB to SCN Port Kabil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Port Supervision in Batam for loading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Arrangement and procurement of lifting gears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Transferred onto Barge to Singapore Port</a:t>
            </a:r>
          </a:p>
        </p:txBody>
      </p:sp>
      <p:sp>
        <p:nvSpPr>
          <p:cNvPr id="27" name="Title 8">
            <a:extLst>
              <a:ext uri="{FF2B5EF4-FFF2-40B4-BE49-F238E27FC236}">
                <a16:creationId xmlns:a16="http://schemas.microsoft.com/office/drawing/2014/main" id="{CDEA8B5C-F018-6A77-D6E3-C6A2302EA1F3}"/>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46095B82-F70A-36D9-478F-01DB1F30EB1F}"/>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HEAVY EQUIPMENT – 4 X 6015B ACC</a:t>
            </a:r>
          </a:p>
        </p:txBody>
      </p:sp>
      <p:pic>
        <p:nvPicPr>
          <p:cNvPr id="14" name="Picture 13">
            <a:extLst>
              <a:ext uri="{FF2B5EF4-FFF2-40B4-BE49-F238E27FC236}">
                <a16:creationId xmlns:a16="http://schemas.microsoft.com/office/drawing/2014/main" id="{A75FBBB3-0AFE-18B1-1FA8-DA9E93023E5F}"/>
              </a:ext>
            </a:extLst>
          </p:cNvPr>
          <p:cNvPicPr>
            <a:picLocks noChangeAspect="1"/>
          </p:cNvPicPr>
          <p:nvPr/>
        </p:nvPicPr>
        <p:blipFill rotWithShape="1">
          <a:blip r:embed="rId2"/>
          <a:srcRect b="9713"/>
          <a:stretch/>
        </p:blipFill>
        <p:spPr>
          <a:xfrm>
            <a:off x="5943058" y="1293443"/>
            <a:ext cx="5921816" cy="4245968"/>
          </a:xfrm>
          <a:prstGeom prst="rect">
            <a:avLst/>
          </a:prstGeom>
        </p:spPr>
      </p:pic>
      <p:sp>
        <p:nvSpPr>
          <p:cNvPr id="3" name="Google Shape;393;p2">
            <a:extLst>
              <a:ext uri="{FF2B5EF4-FFF2-40B4-BE49-F238E27FC236}">
                <a16:creationId xmlns:a16="http://schemas.microsoft.com/office/drawing/2014/main" id="{A495F329-D2AE-0BBC-5D65-B2E12C168A2C}"/>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35</a:t>
            </a:fld>
            <a:endParaRPr sz="12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32435452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3AA34-2433-50B9-8FE3-81A83CC4615B}"/>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4E53611B-C544-497E-01A2-0F46DED3E965}"/>
              </a:ext>
            </a:extLst>
          </p:cNvPr>
          <p:cNvSpPr>
            <a:spLocks noGrp="1" noRot="1" noMove="1" noResize="1" noEditPoints="1" noAdjustHandles="1" noChangeArrowheads="1" noChangeShapeType="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A544630D-A219-8E03-4FF6-6612AE4645E3}"/>
              </a:ext>
            </a:extLst>
          </p:cNvPr>
          <p:cNvSpPr txBox="1">
            <a:spLocks noGrp="1" noRot="1" noMove="1" noResize="1" noEditPoints="1" noAdjustHandles="1" noChangeArrowheads="1" noChangeShapeType="1"/>
          </p:cNvSpPr>
          <p:nvPr/>
        </p:nvSpPr>
        <p:spPr>
          <a:xfrm>
            <a:off x="661337" y="1179261"/>
            <a:ext cx="5187371" cy="764312"/>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kern="0" dirty="0">
                <a:solidFill>
                  <a:srgbClr val="1D1D1B"/>
                </a:solidFill>
                <a:latin typeface="Gotham" pitchFamily="2" charset="0"/>
                <a:cs typeface="Gotham" pitchFamily="2" charset="0"/>
              </a:rPr>
              <a:t>9x cat793 trays</a:t>
            </a:r>
          </a:p>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9 x size: 13.2 x 8.24 x 4.75 m each</a:t>
            </a:r>
            <a:endParaRPr lang="fr-FR" sz="1200" kern="0" dirty="0">
              <a:solidFill>
                <a:srgbClr val="1D1D1B"/>
              </a:solidFill>
              <a:latin typeface="Gotham" pitchFamily="2" charset="0"/>
              <a:cs typeface="Gotham" pitchFamily="2" charset="0"/>
            </a:endParaRPr>
          </a:p>
          <a:p>
            <a:pPr marL="12700" marR="5080" lvl="0">
              <a:spcBef>
                <a:spcPts val="40"/>
              </a:spcBef>
              <a:defRPr/>
            </a:pPr>
            <a:r>
              <a:rPr lang="en-GB" sz="1200" dirty="0">
                <a:solidFill>
                  <a:srgbClr val="0070C0"/>
                </a:solidFill>
                <a:latin typeface="Gotham Medium" pitchFamily="2" charset="0"/>
                <a:cs typeface="Gotham Medium" pitchFamily="2" charset="0"/>
              </a:rPr>
              <a:t>Origin: 	</a:t>
            </a:r>
            <a:r>
              <a:rPr lang="en-US"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Cebu (Philippines)</a:t>
            </a:r>
          </a:p>
          <a:p>
            <a:pPr marL="12700" marR="5080" lvl="0">
              <a:spcBef>
                <a:spcPts val="40"/>
              </a:spcBef>
              <a:defRPr/>
            </a:pPr>
            <a:r>
              <a:rPr lang="en-US" sz="1200" dirty="0">
                <a:solidFill>
                  <a:srgbClr val="0070C0"/>
                </a:solidFill>
                <a:latin typeface="Gotham Medium" pitchFamily="2" charset="0"/>
                <a:cs typeface="Gotham Medium" pitchFamily="2" charset="0"/>
              </a:rPr>
              <a:t>Port of Discharge:</a:t>
            </a:r>
            <a:r>
              <a:rPr lang="en-GB" sz="1200" dirty="0">
                <a:solidFill>
                  <a:srgbClr val="0070C0"/>
                </a:solidFill>
                <a:latin typeface="Gotham Medium" pitchFamily="2" charset="0"/>
                <a:cs typeface="Gotham Medium" pitchFamily="2" charset="0"/>
              </a:rPr>
              <a:t>  </a:t>
            </a:r>
            <a:r>
              <a:rPr lang="it-IT" sz="1200" kern="0" dirty="0">
                <a:solidFill>
                  <a:srgbClr val="1D1D1B"/>
                </a:solidFill>
                <a:latin typeface="Gotham" pitchFamily="2" charset="0"/>
                <a:cs typeface="Gotham" pitchFamily="2" charset="0"/>
              </a:rPr>
              <a:t>Mackay &amp; Newcastle (Australia)</a:t>
            </a:r>
          </a:p>
        </p:txBody>
      </p:sp>
      <p:sp>
        <p:nvSpPr>
          <p:cNvPr id="21" name="object 6">
            <a:extLst>
              <a:ext uri="{FF2B5EF4-FFF2-40B4-BE49-F238E27FC236}">
                <a16:creationId xmlns:a16="http://schemas.microsoft.com/office/drawing/2014/main" id="{6CB0C393-BED4-8560-D5E9-B3AA99C9BAC0}"/>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925C77C6-6CBB-E056-7FE7-307C4B4D8A51}"/>
              </a:ext>
            </a:extLst>
          </p:cNvPr>
          <p:cNvSpPr txBox="1">
            <a:spLocks/>
          </p:cNvSpPr>
          <p:nvPr/>
        </p:nvSpPr>
        <p:spPr>
          <a:xfrm>
            <a:off x="1250830" y="2402703"/>
            <a:ext cx="3416062" cy="111825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of Breakbulk from Batam to Australia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Port Supervision in Batam for loading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Arrangement and procurement of lifting gears </a:t>
            </a:r>
          </a:p>
        </p:txBody>
      </p:sp>
      <p:sp>
        <p:nvSpPr>
          <p:cNvPr id="27" name="Title 8">
            <a:extLst>
              <a:ext uri="{FF2B5EF4-FFF2-40B4-BE49-F238E27FC236}">
                <a16:creationId xmlns:a16="http://schemas.microsoft.com/office/drawing/2014/main" id="{262A6D69-416B-B4FD-8891-A38935BD4EF4}"/>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385779B1-E7D4-58B8-F87E-41295CFC4742}"/>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HEAVY EQUIPMENT – 9X CAT793 TRAYS (Austin)</a:t>
            </a:r>
          </a:p>
        </p:txBody>
      </p:sp>
      <p:pic>
        <p:nvPicPr>
          <p:cNvPr id="3" name="Picture Placeholder 18">
            <a:extLst>
              <a:ext uri="{FF2B5EF4-FFF2-40B4-BE49-F238E27FC236}">
                <a16:creationId xmlns:a16="http://schemas.microsoft.com/office/drawing/2014/main" id="{B4D4E879-A26D-1B6E-2C85-4D1AB0E74952}"/>
              </a:ext>
            </a:extLst>
          </p:cNvPr>
          <p:cNvPicPr>
            <a:picLocks noGrp="1" noRot="1" noChangeAspect="1" noMove="1" noResize="1" noEditPoints="1" noAdjustHandles="1" noChangeArrowheads="1" noChangeShapeType="1" noCrop="1"/>
          </p:cNvPicPr>
          <p:nvPr/>
        </p:nvPicPr>
        <p:blipFill rotWithShape="1">
          <a:blip r:embed="rId2"/>
          <a:srcRect r="3015"/>
          <a:stretch/>
        </p:blipFill>
        <p:spPr>
          <a:xfrm>
            <a:off x="4931364" y="3942019"/>
            <a:ext cx="2267476" cy="1810315"/>
          </a:xfrm>
          <a:prstGeom prst="rect">
            <a:avLst/>
          </a:prstGeom>
        </p:spPr>
      </p:pic>
      <p:pic>
        <p:nvPicPr>
          <p:cNvPr id="8" name="Picture Placeholder 18">
            <a:extLst>
              <a:ext uri="{FF2B5EF4-FFF2-40B4-BE49-F238E27FC236}">
                <a16:creationId xmlns:a16="http://schemas.microsoft.com/office/drawing/2014/main" id="{86979406-D5F2-F30B-F9ED-196BCD4550C4}"/>
              </a:ext>
            </a:extLst>
          </p:cNvPr>
          <p:cNvPicPr>
            <a:picLocks noGrp="1" noRot="1" noChangeAspect="1" noMove="1" noResize="1" noEditPoints="1" noAdjustHandles="1" noChangeArrowheads="1" noChangeShapeType="1" noCrop="1"/>
          </p:cNvPicPr>
          <p:nvPr/>
        </p:nvPicPr>
        <p:blipFill rotWithShape="1">
          <a:blip r:embed="rId3"/>
          <a:srcRect l="-211" r="-175"/>
          <a:stretch/>
        </p:blipFill>
        <p:spPr>
          <a:xfrm>
            <a:off x="7278027" y="3942020"/>
            <a:ext cx="2188044" cy="1810314"/>
          </a:xfrm>
          <a:prstGeom prst="rect">
            <a:avLst/>
          </a:prstGeom>
        </p:spPr>
      </p:pic>
      <p:pic>
        <p:nvPicPr>
          <p:cNvPr id="9" name="Picture Placeholder 18">
            <a:extLst>
              <a:ext uri="{FF2B5EF4-FFF2-40B4-BE49-F238E27FC236}">
                <a16:creationId xmlns:a16="http://schemas.microsoft.com/office/drawing/2014/main" id="{EA678645-6A88-DC84-9207-CB5EF67AFF27}"/>
              </a:ext>
            </a:extLst>
          </p:cNvPr>
          <p:cNvPicPr>
            <a:picLocks noGrp="1" noRot="1" noChangeAspect="1" noMove="1" noResize="1" noEditPoints="1" noAdjustHandles="1" noChangeArrowheads="1" noChangeShapeType="1" noCrop="1"/>
          </p:cNvPicPr>
          <p:nvPr/>
        </p:nvPicPr>
        <p:blipFill rotWithShape="1">
          <a:blip r:embed="rId4"/>
          <a:srcRect t="8003" b="9816"/>
          <a:stretch/>
        </p:blipFill>
        <p:spPr>
          <a:xfrm>
            <a:off x="9990316" y="1364946"/>
            <a:ext cx="2066773" cy="2507943"/>
          </a:xfrm>
          <a:prstGeom prst="rect">
            <a:avLst/>
          </a:prstGeom>
        </p:spPr>
      </p:pic>
      <p:pic>
        <p:nvPicPr>
          <p:cNvPr id="11" name="Picture Placeholder 9">
            <a:extLst>
              <a:ext uri="{FF2B5EF4-FFF2-40B4-BE49-F238E27FC236}">
                <a16:creationId xmlns:a16="http://schemas.microsoft.com/office/drawing/2014/main" id="{22E8CD5F-2078-8AAD-3AAF-73C3B02037CA}"/>
              </a:ext>
            </a:extLst>
          </p:cNvPr>
          <p:cNvPicPr>
            <a:picLocks noGrp="1" noRot="1" noChangeAspect="1" noMove="1" noResize="1" noEditPoints="1" noAdjustHandles="1" noChangeArrowheads="1" noChangeShapeType="1" noCrop="1"/>
          </p:cNvPicPr>
          <p:nvPr/>
        </p:nvPicPr>
        <p:blipFill rotWithShape="1">
          <a:blip r:embed="rId5"/>
          <a:srcRect t="964" b="12438"/>
          <a:stretch/>
        </p:blipFill>
        <p:spPr>
          <a:xfrm>
            <a:off x="4937919" y="1364946"/>
            <a:ext cx="4961744" cy="2507943"/>
          </a:xfrm>
          <a:prstGeom prst="rect">
            <a:avLst/>
          </a:prstGeom>
        </p:spPr>
      </p:pic>
      <p:sp>
        <p:nvSpPr>
          <p:cNvPr id="13" name="Rectangle: Single Corner Rounded 12">
            <a:extLst>
              <a:ext uri="{FF2B5EF4-FFF2-40B4-BE49-F238E27FC236}">
                <a16:creationId xmlns:a16="http://schemas.microsoft.com/office/drawing/2014/main" id="{65AD0EE9-3253-7253-DEF4-8C59ED002169}"/>
              </a:ext>
            </a:extLst>
          </p:cNvPr>
          <p:cNvSpPr>
            <a:spLocks noGrp="1" noRot="1" noMove="1" noResize="1" noEditPoints="1" noAdjustHandles="1" noChangeArrowheads="1" noChangeShapeType="1"/>
          </p:cNvSpPr>
          <p:nvPr/>
        </p:nvSpPr>
        <p:spPr>
          <a:xfrm flipH="1">
            <a:off x="9545258" y="3942019"/>
            <a:ext cx="2511832" cy="1810314"/>
          </a:xfrm>
          <a:prstGeom prst="round1Rect">
            <a:avLst>
              <a:gd name="adj" fmla="val 0"/>
            </a:avLst>
          </a:prstGeom>
          <a:blipFill dpi="0" rotWithShape="0">
            <a:blip r:embed="rId6"/>
            <a:srcRect/>
            <a:stretch>
              <a:fillRect/>
            </a:stretch>
          </a:blipFill>
          <a:ln w="9545" cap="flat">
            <a:noFill/>
            <a:prstDash val="solid"/>
            <a:miter/>
          </a:ln>
        </p:spPr>
        <p:txBody>
          <a:bodyPr rtlCol="0" anchor="ctr"/>
          <a:lstStyle/>
          <a:p>
            <a:pPr algn="l"/>
            <a:endParaRPr lang="en-GB" dirty="0"/>
          </a:p>
        </p:txBody>
      </p:sp>
      <p:sp>
        <p:nvSpPr>
          <p:cNvPr id="2" name="Slide Number Placeholder 1">
            <a:extLst>
              <a:ext uri="{FF2B5EF4-FFF2-40B4-BE49-F238E27FC236}">
                <a16:creationId xmlns:a16="http://schemas.microsoft.com/office/drawing/2014/main" id="{E0769EBD-3601-D0D0-0A9E-402786C48331}"/>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88844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58414-BA76-6772-4866-002CCC9FDCBD}"/>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EE28AFD3-EE9B-22B8-1463-CBF59EABE642}"/>
              </a:ext>
            </a:extLst>
          </p:cNvPr>
          <p:cNvSpPr>
            <a:spLocks noGrp="1" noRot="1" noMove="1" noResize="1" noEditPoints="1" noAdjustHandles="1" noChangeArrowheads="1" noChangeShapeType="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194B8A27-7328-593A-56B8-1929F25ADA7B}"/>
              </a:ext>
            </a:extLst>
          </p:cNvPr>
          <p:cNvSpPr txBox="1">
            <a:spLocks noGrp="1" noRot="1" noMove="1" noResize="1" noEditPoints="1" noAdjustHandles="1" noChangeArrowheads="1" noChangeShapeType="1"/>
          </p:cNvSpPr>
          <p:nvPr/>
        </p:nvSpPr>
        <p:spPr>
          <a:xfrm>
            <a:off x="661337" y="1179261"/>
            <a:ext cx="5187371" cy="382156"/>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5 x CAT 789 Dump Trays</a:t>
            </a:r>
            <a:endParaRPr lang="fr-FR" sz="1200" kern="0" dirty="0">
              <a:solidFill>
                <a:srgbClr val="1D1D1B"/>
              </a:solidFill>
              <a:latin typeface="Gotham" pitchFamily="2" charset="0"/>
              <a:cs typeface="Gotham" pitchFamily="2" charset="0"/>
            </a:endParaRPr>
          </a:p>
          <a:p>
            <a:pPr marL="12700" marR="5080" lvl="0">
              <a:spcBef>
                <a:spcPts val="40"/>
              </a:spcBef>
              <a:defRPr/>
            </a:pPr>
            <a:r>
              <a:rPr lang="en-GB" sz="1200" dirty="0">
                <a:solidFill>
                  <a:srgbClr val="0070C0"/>
                </a:solidFill>
                <a:latin typeface="Gotham Medium" pitchFamily="2" charset="0"/>
                <a:cs typeface="Gotham Medium" pitchFamily="2" charset="0"/>
              </a:rPr>
              <a:t>Destination:            </a:t>
            </a:r>
            <a:r>
              <a:rPr lang="en-US" sz="1200" kern="0" dirty="0">
                <a:solidFill>
                  <a:srgbClr val="1D1D1B"/>
                </a:solidFill>
                <a:latin typeface="Gotham" pitchFamily="2" charset="0"/>
                <a:cs typeface="Gotham" pitchFamily="2" charset="0"/>
              </a:rPr>
              <a:t>Mackay, Australia</a:t>
            </a:r>
          </a:p>
        </p:txBody>
      </p:sp>
      <p:sp>
        <p:nvSpPr>
          <p:cNvPr id="21" name="object 6">
            <a:extLst>
              <a:ext uri="{FF2B5EF4-FFF2-40B4-BE49-F238E27FC236}">
                <a16:creationId xmlns:a16="http://schemas.microsoft.com/office/drawing/2014/main" id="{6532F3AF-813E-9B6C-DF53-8058249EBBEC}"/>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E76EA392-B523-5CDA-2A5A-6AFE4B291A2D}"/>
              </a:ext>
            </a:extLst>
          </p:cNvPr>
          <p:cNvSpPr txBox="1">
            <a:spLocks noGrp="1" noRot="1" noMove="1" noResize="1" noEditPoints="1" noAdjustHandles="1" noChangeArrowheads="1" noChangeShapeType="1"/>
          </p:cNvSpPr>
          <p:nvPr/>
        </p:nvSpPr>
        <p:spPr>
          <a:xfrm>
            <a:off x="1250829" y="2402703"/>
            <a:ext cx="3997827" cy="1169551"/>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of Breakbulk from Batam to Australia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Port Supervision in Batam for loading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Arrangement and procurement of lifting gears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Port Handing in Australia and Delivery to Site</a:t>
            </a:r>
          </a:p>
        </p:txBody>
      </p:sp>
      <p:sp>
        <p:nvSpPr>
          <p:cNvPr id="27" name="Title 8">
            <a:extLst>
              <a:ext uri="{FF2B5EF4-FFF2-40B4-BE49-F238E27FC236}">
                <a16:creationId xmlns:a16="http://schemas.microsoft.com/office/drawing/2014/main" id="{87D7F464-30D1-2C25-D4F4-012FAFF5BD0B}"/>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61404910-9260-FDC3-2679-1E6AC2FF636C}"/>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SAVAGE RIVER PROJECT </a:t>
            </a:r>
          </a:p>
        </p:txBody>
      </p:sp>
      <p:pic>
        <p:nvPicPr>
          <p:cNvPr id="13" name="Picture 12">
            <a:extLst>
              <a:ext uri="{FF2B5EF4-FFF2-40B4-BE49-F238E27FC236}">
                <a16:creationId xmlns:a16="http://schemas.microsoft.com/office/drawing/2014/main" id="{1D52BF03-43C6-556B-D3EF-18D5F27316D8}"/>
              </a:ext>
            </a:extLst>
          </p:cNvPr>
          <p:cNvPicPr>
            <a:picLocks noGrp="1" noRot="1" noChangeAspect="1" noMove="1" noResize="1" noEditPoints="1" noAdjustHandles="1" noChangeArrowheads="1" noChangeShapeType="1" noCrop="1"/>
          </p:cNvPicPr>
          <p:nvPr/>
        </p:nvPicPr>
        <p:blipFill>
          <a:blip r:embed="rId2"/>
          <a:stretch>
            <a:fillRect/>
          </a:stretch>
        </p:blipFill>
        <p:spPr>
          <a:xfrm>
            <a:off x="6844324" y="1584479"/>
            <a:ext cx="1777329" cy="2161617"/>
          </a:xfrm>
          <a:prstGeom prst="rect">
            <a:avLst/>
          </a:prstGeom>
        </p:spPr>
      </p:pic>
      <p:pic>
        <p:nvPicPr>
          <p:cNvPr id="14" name="Picture 13">
            <a:extLst>
              <a:ext uri="{FF2B5EF4-FFF2-40B4-BE49-F238E27FC236}">
                <a16:creationId xmlns:a16="http://schemas.microsoft.com/office/drawing/2014/main" id="{0594E843-86C3-A810-80C7-7AD40016EE1B}"/>
              </a:ext>
            </a:extLst>
          </p:cNvPr>
          <p:cNvPicPr>
            <a:picLocks noGrp="1" noRot="1" noChangeAspect="1" noMove="1" noResize="1" noEditPoints="1" noAdjustHandles="1" noChangeArrowheads="1" noChangeShapeType="1" noCrop="1"/>
          </p:cNvPicPr>
          <p:nvPr/>
        </p:nvPicPr>
        <p:blipFill>
          <a:blip r:embed="rId3"/>
          <a:stretch>
            <a:fillRect/>
          </a:stretch>
        </p:blipFill>
        <p:spPr>
          <a:xfrm>
            <a:off x="739882" y="3859310"/>
            <a:ext cx="5997851" cy="2261759"/>
          </a:xfrm>
          <a:prstGeom prst="rect">
            <a:avLst/>
          </a:prstGeom>
        </p:spPr>
      </p:pic>
      <p:pic>
        <p:nvPicPr>
          <p:cNvPr id="15" name="Picture 14">
            <a:extLst>
              <a:ext uri="{FF2B5EF4-FFF2-40B4-BE49-F238E27FC236}">
                <a16:creationId xmlns:a16="http://schemas.microsoft.com/office/drawing/2014/main" id="{0BC0D167-5DF9-D0ED-5058-253074A72C1D}"/>
              </a:ext>
            </a:extLst>
          </p:cNvPr>
          <p:cNvPicPr>
            <a:picLocks noGrp="1" noRot="1" noChangeAspect="1" noMove="1" noResize="1" noEditPoints="1" noAdjustHandles="1" noChangeArrowheads="1" noChangeShapeType="1" noCrop="1"/>
          </p:cNvPicPr>
          <p:nvPr/>
        </p:nvPicPr>
        <p:blipFill>
          <a:blip r:embed="rId4"/>
          <a:stretch>
            <a:fillRect/>
          </a:stretch>
        </p:blipFill>
        <p:spPr>
          <a:xfrm>
            <a:off x="6844324" y="3864984"/>
            <a:ext cx="4905577" cy="2256085"/>
          </a:xfrm>
          <a:prstGeom prst="rect">
            <a:avLst/>
          </a:prstGeom>
        </p:spPr>
      </p:pic>
      <p:pic>
        <p:nvPicPr>
          <p:cNvPr id="16" name="Picture 15">
            <a:extLst>
              <a:ext uri="{FF2B5EF4-FFF2-40B4-BE49-F238E27FC236}">
                <a16:creationId xmlns:a16="http://schemas.microsoft.com/office/drawing/2014/main" id="{04678176-2C7B-5ADD-B542-40D4EDB16935}"/>
              </a:ext>
            </a:extLst>
          </p:cNvPr>
          <p:cNvPicPr>
            <a:picLocks noGrp="1" noRot="1" noChangeAspect="1" noMove="1" noResize="1" noEditPoints="1" noAdjustHandles="1" noChangeArrowheads="1" noChangeShapeType="1" noCrop="1"/>
          </p:cNvPicPr>
          <p:nvPr/>
        </p:nvPicPr>
        <p:blipFill>
          <a:blip r:embed="rId5"/>
          <a:stretch>
            <a:fillRect/>
          </a:stretch>
        </p:blipFill>
        <p:spPr>
          <a:xfrm>
            <a:off x="8763476" y="1589234"/>
            <a:ext cx="2986425" cy="2156862"/>
          </a:xfrm>
          <a:prstGeom prst="rect">
            <a:avLst/>
          </a:prstGeom>
        </p:spPr>
      </p:pic>
      <p:sp>
        <p:nvSpPr>
          <p:cNvPr id="2" name="Google Shape;393;p2">
            <a:extLst>
              <a:ext uri="{FF2B5EF4-FFF2-40B4-BE49-F238E27FC236}">
                <a16:creationId xmlns:a16="http://schemas.microsoft.com/office/drawing/2014/main" id="{78511D28-34C2-16D6-C669-D38A11281D46}"/>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37</a:t>
            </a:fld>
            <a:endParaRPr sz="12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33457834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6DEC1-6B49-4A21-FA69-97CBA319F245}"/>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EA877E25-CE1E-E0CC-8642-6E9E4AEAD9DE}"/>
              </a:ext>
            </a:extLst>
          </p:cNvPr>
          <p:cNvSpPr>
            <a:spLocks noGrp="1" noRot="1" noMove="1" noResize="1" noEditPoints="1" noAdjustHandles="1" noChangeArrowheads="1" noChangeShapeType="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393391F1-B511-D5C5-0D44-FA22B4115857}"/>
              </a:ext>
            </a:extLst>
          </p:cNvPr>
          <p:cNvSpPr txBox="1">
            <a:spLocks noGrp="1" noRot="1" noMove="1" noResize="1" noEditPoints="1" noAdjustHandles="1" noChangeArrowheads="1" noChangeShapeType="1"/>
          </p:cNvSpPr>
          <p:nvPr/>
        </p:nvSpPr>
        <p:spPr>
          <a:xfrm>
            <a:off x="661337" y="1179261"/>
            <a:ext cx="5187371" cy="566822"/>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fr-FR" sz="1200" kern="0" dirty="0">
                <a:solidFill>
                  <a:srgbClr val="1D1D1B"/>
                </a:solidFill>
                <a:latin typeface="Gotham" pitchFamily="2" charset="0"/>
                <a:cs typeface="Gotham" pitchFamily="2" charset="0"/>
              </a:rPr>
              <a:t>1 crane 260T, 3x cranes 180t, 1 crane 300T </a:t>
            </a:r>
          </a:p>
          <a:p>
            <a:pPr marL="12700" marR="5080" lvl="0">
              <a:spcBef>
                <a:spcPts val="40"/>
              </a:spcBef>
              <a:defRPr/>
            </a:pPr>
            <a:r>
              <a:rPr lang="en-GB" sz="1200" dirty="0">
                <a:solidFill>
                  <a:srgbClr val="0070C0"/>
                </a:solidFill>
                <a:latin typeface="Gotham Medium" pitchFamily="2" charset="0"/>
                <a:cs typeface="Gotham Medium" pitchFamily="2" charset="0"/>
              </a:rPr>
              <a:t>Origin: 	</a:t>
            </a:r>
            <a:r>
              <a:rPr lang="en-US"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Hai Phong, Vietnam</a:t>
            </a:r>
          </a:p>
          <a:p>
            <a:pPr marL="12700" marR="5080" lvl="0">
              <a:spcBef>
                <a:spcPts val="40"/>
              </a:spcBef>
              <a:defRPr/>
            </a:pPr>
            <a:r>
              <a:rPr lang="en-US" sz="1200" dirty="0">
                <a:solidFill>
                  <a:srgbClr val="0070C0"/>
                </a:solidFill>
                <a:latin typeface="Gotham Medium" pitchFamily="2" charset="0"/>
                <a:cs typeface="Gotham Medium" pitchFamily="2" charset="0"/>
              </a:rPr>
              <a:t>Port of Discharge:</a:t>
            </a:r>
            <a:r>
              <a:rPr lang="en-GB" sz="1200" dirty="0">
                <a:solidFill>
                  <a:srgbClr val="0070C0"/>
                </a:solidFill>
                <a:latin typeface="Gotham Medium" pitchFamily="2" charset="0"/>
                <a:cs typeface="Gotham Medium" pitchFamily="2" charset="0"/>
              </a:rPr>
              <a:t>  </a:t>
            </a:r>
            <a:r>
              <a:rPr lang="it-IT" sz="1200" kern="0" dirty="0">
                <a:solidFill>
                  <a:srgbClr val="1D1D1B"/>
                </a:solidFill>
                <a:latin typeface="Gotham" pitchFamily="2" charset="0"/>
                <a:cs typeface="Gotham" pitchFamily="2" charset="0"/>
              </a:rPr>
              <a:t>Semarang, Indonesia</a:t>
            </a:r>
          </a:p>
        </p:txBody>
      </p:sp>
      <p:sp>
        <p:nvSpPr>
          <p:cNvPr id="21" name="object 6">
            <a:extLst>
              <a:ext uri="{FF2B5EF4-FFF2-40B4-BE49-F238E27FC236}">
                <a16:creationId xmlns:a16="http://schemas.microsoft.com/office/drawing/2014/main" id="{6086C11B-97B4-08FE-F138-903116FF76C8}"/>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8CB7C6D1-8029-C9FB-27E7-689B0F962C60}"/>
              </a:ext>
            </a:extLst>
          </p:cNvPr>
          <p:cNvSpPr txBox="1">
            <a:spLocks noGrp="1" noRot="1" noMove="1" noResize="1" noEditPoints="1" noAdjustHandles="1" noChangeArrowheads="1" noChangeShapeType="1"/>
          </p:cNvSpPr>
          <p:nvPr/>
        </p:nvSpPr>
        <p:spPr>
          <a:xfrm>
            <a:off x="1250829" y="2402703"/>
            <a:ext cx="3997827" cy="1538883"/>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Full liner terms Ocean freight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Heavy lift vessel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onto vessel incl appropriate cargo stow arrangements. Cargo hold preparation for loading, layout dunnage by FLS own stevedores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supervision by FLS Port Captain</a:t>
            </a:r>
          </a:p>
        </p:txBody>
      </p:sp>
      <p:sp>
        <p:nvSpPr>
          <p:cNvPr id="27" name="Title 8">
            <a:extLst>
              <a:ext uri="{FF2B5EF4-FFF2-40B4-BE49-F238E27FC236}">
                <a16:creationId xmlns:a16="http://schemas.microsoft.com/office/drawing/2014/main" id="{398C51B4-5A7D-95B1-F2F4-5936C803DE06}"/>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743DA0A2-A796-CABE-7B9F-9D5470B65F6A}"/>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used cranes</a:t>
            </a:r>
          </a:p>
        </p:txBody>
      </p:sp>
      <p:pic>
        <p:nvPicPr>
          <p:cNvPr id="2" name="Picture 1">
            <a:extLst>
              <a:ext uri="{FF2B5EF4-FFF2-40B4-BE49-F238E27FC236}">
                <a16:creationId xmlns:a16="http://schemas.microsoft.com/office/drawing/2014/main" id="{CF40272F-392D-472A-2E53-53DD46DD4EE5}"/>
              </a:ext>
            </a:extLst>
          </p:cNvPr>
          <p:cNvPicPr>
            <a:picLocks noGrp="1" noRot="1" noMove="1" noResize="1" noEditPoints="1" noAdjustHandles="1" noChangeArrowheads="1" noChangeShapeType="1" noCrop="1"/>
          </p:cNvPicPr>
          <p:nvPr/>
        </p:nvPicPr>
        <p:blipFill>
          <a:blip r:embed="rId2"/>
          <a:stretch>
            <a:fillRect/>
          </a:stretch>
        </p:blipFill>
        <p:spPr>
          <a:xfrm>
            <a:off x="5248656" y="1381089"/>
            <a:ext cx="3252598" cy="2800154"/>
          </a:xfrm>
          <a:prstGeom prst="rect">
            <a:avLst/>
          </a:prstGeom>
        </p:spPr>
      </p:pic>
      <p:pic>
        <p:nvPicPr>
          <p:cNvPr id="5" name="Picture 4">
            <a:extLst>
              <a:ext uri="{FF2B5EF4-FFF2-40B4-BE49-F238E27FC236}">
                <a16:creationId xmlns:a16="http://schemas.microsoft.com/office/drawing/2014/main" id="{2163F8D9-44F9-161B-E7AB-B025BC6EF3CB}"/>
              </a:ext>
            </a:extLst>
          </p:cNvPr>
          <p:cNvPicPr>
            <a:picLocks noGrp="1" noRot="1" noMove="1" noResize="1" noEditPoints="1" noAdjustHandles="1" noChangeArrowheads="1" noChangeShapeType="1" noCrop="1"/>
          </p:cNvPicPr>
          <p:nvPr/>
        </p:nvPicPr>
        <p:blipFill>
          <a:blip r:embed="rId3"/>
          <a:stretch>
            <a:fillRect/>
          </a:stretch>
        </p:blipFill>
        <p:spPr>
          <a:xfrm>
            <a:off x="8512683" y="1381089"/>
            <a:ext cx="3605885" cy="2743200"/>
          </a:xfrm>
          <a:prstGeom prst="rect">
            <a:avLst/>
          </a:prstGeom>
        </p:spPr>
      </p:pic>
      <p:pic>
        <p:nvPicPr>
          <p:cNvPr id="6" name="Picture 5">
            <a:extLst>
              <a:ext uri="{FF2B5EF4-FFF2-40B4-BE49-F238E27FC236}">
                <a16:creationId xmlns:a16="http://schemas.microsoft.com/office/drawing/2014/main" id="{22A0BD6A-0252-919A-733D-4ECB5E631644}"/>
              </a:ext>
            </a:extLst>
          </p:cNvPr>
          <p:cNvPicPr>
            <a:picLocks noGrp="1" noRot="1" noChangeAspect="1" noMove="1" noResize="1" noEditPoints="1" noAdjustHandles="1" noChangeArrowheads="1" noChangeShapeType="1" noCrop="1"/>
          </p:cNvPicPr>
          <p:nvPr/>
        </p:nvPicPr>
        <p:blipFill>
          <a:blip r:embed="rId4"/>
          <a:stretch>
            <a:fillRect/>
          </a:stretch>
        </p:blipFill>
        <p:spPr>
          <a:xfrm>
            <a:off x="2770413" y="4112857"/>
            <a:ext cx="3692615" cy="2241822"/>
          </a:xfrm>
          <a:prstGeom prst="rect">
            <a:avLst/>
          </a:prstGeom>
        </p:spPr>
      </p:pic>
      <p:pic>
        <p:nvPicPr>
          <p:cNvPr id="7" name="Picture 6">
            <a:extLst>
              <a:ext uri="{FF2B5EF4-FFF2-40B4-BE49-F238E27FC236}">
                <a16:creationId xmlns:a16="http://schemas.microsoft.com/office/drawing/2014/main" id="{7535EFDA-29F7-B47F-F696-FC8D047A4A23}"/>
              </a:ext>
            </a:extLst>
          </p:cNvPr>
          <p:cNvPicPr>
            <a:picLocks noGrp="1" noRot="1" noMove="1" noResize="1" noEditPoints="1" noAdjustHandles="1" noChangeArrowheads="1" noChangeShapeType="1" noCrop="1"/>
          </p:cNvPicPr>
          <p:nvPr/>
        </p:nvPicPr>
        <p:blipFill>
          <a:blip r:embed="rId5"/>
          <a:stretch>
            <a:fillRect/>
          </a:stretch>
        </p:blipFill>
        <p:spPr>
          <a:xfrm>
            <a:off x="6463028" y="4124288"/>
            <a:ext cx="2829001" cy="2230389"/>
          </a:xfrm>
          <a:prstGeom prst="rect">
            <a:avLst/>
          </a:prstGeom>
        </p:spPr>
      </p:pic>
      <p:pic>
        <p:nvPicPr>
          <p:cNvPr id="12" name="Picture 11">
            <a:extLst>
              <a:ext uri="{FF2B5EF4-FFF2-40B4-BE49-F238E27FC236}">
                <a16:creationId xmlns:a16="http://schemas.microsoft.com/office/drawing/2014/main" id="{93F3B758-3F2D-CF69-364F-92790904EAFC}"/>
              </a:ext>
            </a:extLst>
          </p:cNvPr>
          <p:cNvPicPr>
            <a:picLocks noGrp="1" noRot="1" noChangeAspect="1" noMove="1" noResize="1" noEditPoints="1" noAdjustHandles="1" noChangeArrowheads="1" noChangeShapeType="1" noCrop="1"/>
          </p:cNvPicPr>
          <p:nvPr/>
        </p:nvPicPr>
        <p:blipFill>
          <a:blip r:embed="rId6"/>
          <a:stretch>
            <a:fillRect/>
          </a:stretch>
        </p:blipFill>
        <p:spPr>
          <a:xfrm>
            <a:off x="9064471" y="4122669"/>
            <a:ext cx="3039614" cy="2208210"/>
          </a:xfrm>
          <a:prstGeom prst="rect">
            <a:avLst/>
          </a:prstGeom>
        </p:spPr>
      </p:pic>
      <p:sp>
        <p:nvSpPr>
          <p:cNvPr id="4" name="Google Shape;393;p2">
            <a:extLst>
              <a:ext uri="{FF2B5EF4-FFF2-40B4-BE49-F238E27FC236}">
                <a16:creationId xmlns:a16="http://schemas.microsoft.com/office/drawing/2014/main" id="{9C8D94FA-4288-B730-D667-76DF3BCF2200}"/>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38</a:t>
            </a:fld>
            <a:endParaRPr sz="1200" b="0" i="0" u="none" strike="noStrike" cap="none" dirty="0">
              <a:latin typeface="Calibri"/>
              <a:ea typeface="Calibri"/>
              <a:cs typeface="Calibri"/>
              <a:sym typeface="Calibri"/>
            </a:endParaRPr>
          </a:p>
        </p:txBody>
      </p:sp>
    </p:spTree>
    <p:extLst>
      <p:ext uri="{BB962C8B-B14F-4D97-AF65-F5344CB8AC3E}">
        <p14:creationId xmlns:p14="http://schemas.microsoft.com/office/powerpoint/2010/main" val="24850136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F53D4-084C-09A6-FA0C-A6F748DF6D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F931D5-A136-66A9-2451-254D4B43F0C5}"/>
              </a:ext>
            </a:extLst>
          </p:cNvPr>
          <p:cNvSpPr>
            <a:spLocks noGrp="1"/>
          </p:cNvSpPr>
          <p:nvPr>
            <p:ph type="ctrTitle"/>
          </p:nvPr>
        </p:nvSpPr>
        <p:spPr>
          <a:xfrm>
            <a:off x="864243" y="2948869"/>
            <a:ext cx="8630830" cy="480131"/>
          </a:xfrm>
        </p:spPr>
        <p:txBody>
          <a:bodyPr/>
          <a:lstStyle/>
          <a:p>
            <a:r>
              <a:rPr lang="en-US" dirty="0"/>
              <a:t>Industrial Project References</a:t>
            </a:r>
            <a:endParaRPr lang="en-VN" dirty="0"/>
          </a:p>
        </p:txBody>
      </p:sp>
    </p:spTree>
    <p:extLst>
      <p:ext uri="{BB962C8B-B14F-4D97-AF65-F5344CB8AC3E}">
        <p14:creationId xmlns:p14="http://schemas.microsoft.com/office/powerpoint/2010/main" val="1646448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10BF1263-721D-6199-E0B2-D326AD2A6C20}"/>
              </a:ext>
            </a:extLst>
          </p:cNvPr>
          <p:cNvSpPr txBox="1"/>
          <p:nvPr/>
        </p:nvSpPr>
        <p:spPr>
          <a:xfrm>
            <a:off x="700766" y="271939"/>
            <a:ext cx="10808999" cy="584775"/>
          </a:xfrm>
          <a:prstGeom prst="rect">
            <a:avLst/>
          </a:prstGeom>
          <a:noFill/>
        </p:spPr>
        <p:txBody>
          <a:bodyPr wrap="square">
            <a:spAutoFit/>
          </a:bodyPr>
          <a:lstStyle/>
          <a:p>
            <a:r>
              <a:rPr lang="en-VN" sz="3200" dirty="0">
                <a:solidFill>
                  <a:schemeClr val="bg1"/>
                </a:solidFill>
                <a:latin typeface="CONTHRAX HEAVY" panose="020B0907020201080204" pitchFamily="34" charset="0"/>
              </a:rPr>
              <a:t>FLS GROUP CHARTERING DESK</a:t>
            </a:r>
          </a:p>
        </p:txBody>
      </p:sp>
      <p:sp>
        <p:nvSpPr>
          <p:cNvPr id="24" name="Text Placeholder 2">
            <a:extLst>
              <a:ext uri="{FF2B5EF4-FFF2-40B4-BE49-F238E27FC236}">
                <a16:creationId xmlns:a16="http://schemas.microsoft.com/office/drawing/2014/main" id="{288E7A9E-B349-AC93-1158-F74FF40F062B}"/>
              </a:ext>
            </a:extLst>
          </p:cNvPr>
          <p:cNvSpPr txBox="1"/>
          <p:nvPr/>
        </p:nvSpPr>
        <p:spPr>
          <a:xfrm>
            <a:off x="700766" y="821817"/>
            <a:ext cx="857263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LOCATED IN SAIGON, VIETNAM</a:t>
            </a:r>
          </a:p>
        </p:txBody>
      </p:sp>
      <p:pic>
        <p:nvPicPr>
          <p:cNvPr id="26" name="Content Placeholder 2" descr="Shape, circle&#10;&#10;Description automatically generated">
            <a:extLst>
              <a:ext uri="{FF2B5EF4-FFF2-40B4-BE49-F238E27FC236}">
                <a16:creationId xmlns:a16="http://schemas.microsoft.com/office/drawing/2014/main" id="{1FB6A315-88F7-5712-B12E-D51F08FCCC5B}"/>
              </a:ext>
            </a:extLst>
          </p:cNvPr>
          <p:cNvPicPr>
            <a:picLocks noChangeAspect="1"/>
          </p:cNvPicPr>
          <p:nvPr/>
        </p:nvPicPr>
        <p:blipFill>
          <a:blip r:embed="rId3"/>
          <a:stretch>
            <a:fillRect/>
          </a:stretch>
        </p:blipFill>
        <p:spPr>
          <a:xfrm>
            <a:off x="0" y="0"/>
            <a:ext cx="1132485" cy="1133618"/>
          </a:xfrm>
          <a:prstGeom prst="rect">
            <a:avLst/>
          </a:prstGeom>
        </p:spPr>
      </p:pic>
      <p:grpSp>
        <p:nvGrpSpPr>
          <p:cNvPr id="3" name="Group 2">
            <a:extLst>
              <a:ext uri="{FF2B5EF4-FFF2-40B4-BE49-F238E27FC236}">
                <a16:creationId xmlns:a16="http://schemas.microsoft.com/office/drawing/2014/main" id="{66C5B9FE-D3C3-B12C-7CBF-CDCF0AAFDEEF}"/>
              </a:ext>
            </a:extLst>
          </p:cNvPr>
          <p:cNvGrpSpPr/>
          <p:nvPr/>
        </p:nvGrpSpPr>
        <p:grpSpPr>
          <a:xfrm>
            <a:off x="700766" y="2231571"/>
            <a:ext cx="5097710" cy="4229715"/>
            <a:chOff x="562696" y="1747121"/>
            <a:chExt cx="5681576" cy="4714165"/>
          </a:xfrm>
        </p:grpSpPr>
        <p:pic>
          <p:nvPicPr>
            <p:cNvPr id="30" name="Picture 29">
              <a:extLst>
                <a:ext uri="{FF2B5EF4-FFF2-40B4-BE49-F238E27FC236}">
                  <a16:creationId xmlns:a16="http://schemas.microsoft.com/office/drawing/2014/main" id="{438C4BB4-7308-E694-40FD-107ABDE751D7}"/>
                </a:ext>
              </a:extLst>
            </p:cNvPr>
            <p:cNvPicPr>
              <a:picLocks noChangeAspect="1"/>
            </p:cNvPicPr>
            <p:nvPr/>
          </p:nvPicPr>
          <p:blipFill>
            <a:blip r:embed="rId4"/>
            <a:srcRect l="16890" r="15263"/>
            <a:stretch>
              <a:fillRect/>
            </a:stretch>
          </p:blipFill>
          <p:spPr>
            <a:xfrm>
              <a:off x="564543" y="1747121"/>
              <a:ext cx="5679729" cy="4714165"/>
            </a:xfrm>
            <a:prstGeom prst="rect">
              <a:avLst/>
            </a:prstGeom>
          </p:spPr>
        </p:pic>
        <p:sp>
          <p:nvSpPr>
            <p:cNvPr id="27" name="TextBox 26">
              <a:extLst>
                <a:ext uri="{FF2B5EF4-FFF2-40B4-BE49-F238E27FC236}">
                  <a16:creationId xmlns:a16="http://schemas.microsoft.com/office/drawing/2014/main" id="{97ABD69F-920C-2263-7477-CB4A4F10545F}"/>
                </a:ext>
              </a:extLst>
            </p:cNvPr>
            <p:cNvSpPr txBox="1"/>
            <p:nvPr/>
          </p:nvSpPr>
          <p:spPr>
            <a:xfrm>
              <a:off x="2973634" y="1916602"/>
              <a:ext cx="970482" cy="257270"/>
            </a:xfrm>
            <a:prstGeom prst="rect">
              <a:avLst/>
            </a:prstGeom>
            <a:noFill/>
          </p:spPr>
          <p:txBody>
            <a:bodyPr wrap="none" rtlCol="0">
              <a:spAutoFit/>
            </a:bodyPr>
            <a:lstStyle/>
            <a:p>
              <a:pPr algn="r"/>
              <a:r>
                <a:rPr lang="en-VN" sz="900" b="1" dirty="0">
                  <a:solidFill>
                    <a:srgbClr val="32C8FC"/>
                  </a:solidFill>
                  <a:latin typeface="Gotham" pitchFamily="2" charset="0"/>
                  <a:cs typeface="Gotham" pitchFamily="2" charset="0"/>
                </a:rPr>
                <a:t>SAL Svenja, 1</a:t>
              </a:r>
              <a:r>
                <a:rPr lang="en-US" sz="900" b="1" dirty="0">
                  <a:solidFill>
                    <a:srgbClr val="32C8FC"/>
                  </a:solidFill>
                  <a:latin typeface="Gotham" pitchFamily="2" charset="0"/>
                  <a:cs typeface="Gotham" pitchFamily="2" charset="0"/>
                </a:rPr>
                <a:t>6</a:t>
              </a:r>
              <a:endParaRPr lang="en-VN" sz="900" b="1" dirty="0">
                <a:solidFill>
                  <a:srgbClr val="32C8FC"/>
                </a:solidFill>
                <a:latin typeface="Gotham" pitchFamily="2" charset="0"/>
                <a:cs typeface="Gotham" pitchFamily="2" charset="0"/>
              </a:endParaRPr>
            </a:p>
          </p:txBody>
        </p:sp>
        <p:sp>
          <p:nvSpPr>
            <p:cNvPr id="28" name="TextBox 27">
              <a:extLst>
                <a:ext uri="{FF2B5EF4-FFF2-40B4-BE49-F238E27FC236}">
                  <a16:creationId xmlns:a16="http://schemas.microsoft.com/office/drawing/2014/main" id="{26EE7422-7D48-4D08-F05C-0C9A76C69FF5}"/>
                </a:ext>
              </a:extLst>
            </p:cNvPr>
            <p:cNvSpPr txBox="1"/>
            <p:nvPr/>
          </p:nvSpPr>
          <p:spPr>
            <a:xfrm>
              <a:off x="2741190" y="2062796"/>
              <a:ext cx="1213461" cy="205817"/>
            </a:xfrm>
            <a:prstGeom prst="rect">
              <a:avLst/>
            </a:prstGeom>
            <a:noFill/>
          </p:spPr>
          <p:txBody>
            <a:bodyPr wrap="none" rtlCol="0">
              <a:spAutoFit/>
            </a:bodyPr>
            <a:lstStyle/>
            <a:p>
              <a:pPr algn="l"/>
              <a:r>
                <a:rPr lang="en-VN" sz="600" dirty="0">
                  <a:solidFill>
                    <a:srgbClr val="32C8FC"/>
                  </a:solidFill>
                  <a:latin typeface="GOTHAM-BOOK" panose="02000504050000020004" pitchFamily="2" charset="0"/>
                </a:rPr>
                <a:t>Loyal and hard working</a:t>
              </a:r>
            </a:p>
          </p:txBody>
        </p:sp>
        <p:sp>
          <p:nvSpPr>
            <p:cNvPr id="31" name="TextBox 30">
              <a:extLst>
                <a:ext uri="{FF2B5EF4-FFF2-40B4-BE49-F238E27FC236}">
                  <a16:creationId xmlns:a16="http://schemas.microsoft.com/office/drawing/2014/main" id="{C294CB95-8D1B-4DF9-F330-D39E08AB6192}"/>
                </a:ext>
              </a:extLst>
            </p:cNvPr>
            <p:cNvSpPr txBox="1"/>
            <p:nvPr/>
          </p:nvSpPr>
          <p:spPr>
            <a:xfrm>
              <a:off x="4237630" y="4300290"/>
              <a:ext cx="1234633" cy="257270"/>
            </a:xfrm>
            <a:prstGeom prst="rect">
              <a:avLst/>
            </a:prstGeom>
            <a:noFill/>
          </p:spPr>
          <p:txBody>
            <a:bodyPr wrap="square" rtlCol="0">
              <a:spAutoFit/>
            </a:bodyPr>
            <a:lstStyle/>
            <a:p>
              <a:r>
                <a:rPr lang="en-VN" sz="900" b="1" dirty="0">
                  <a:solidFill>
                    <a:srgbClr val="32C8FC"/>
                  </a:solidFill>
                  <a:latin typeface="Gotham" pitchFamily="2" charset="0"/>
                  <a:cs typeface="Gotham" pitchFamily="2" charset="0"/>
                </a:rPr>
                <a:t>UHL Falcon , </a:t>
              </a:r>
              <a:r>
                <a:rPr lang="en-US" sz="900" b="1" dirty="0">
                  <a:solidFill>
                    <a:srgbClr val="32C8FC"/>
                  </a:solidFill>
                  <a:latin typeface="Gotham" pitchFamily="2" charset="0"/>
                  <a:cs typeface="Gotham" pitchFamily="2" charset="0"/>
                </a:rPr>
                <a:t>7</a:t>
              </a:r>
              <a:endParaRPr lang="en-VN" sz="900" b="1" dirty="0">
                <a:solidFill>
                  <a:srgbClr val="32C8FC"/>
                </a:solidFill>
                <a:latin typeface="Gotham" pitchFamily="2" charset="0"/>
                <a:cs typeface="Gotham" pitchFamily="2" charset="0"/>
              </a:endParaRPr>
            </a:p>
          </p:txBody>
        </p:sp>
        <p:sp>
          <p:nvSpPr>
            <p:cNvPr id="32" name="TextBox 31">
              <a:extLst>
                <a:ext uri="{FF2B5EF4-FFF2-40B4-BE49-F238E27FC236}">
                  <a16:creationId xmlns:a16="http://schemas.microsoft.com/office/drawing/2014/main" id="{D518AE34-A85A-A49B-E9D6-CDFAF7F96893}"/>
                </a:ext>
              </a:extLst>
            </p:cNvPr>
            <p:cNvSpPr txBox="1"/>
            <p:nvPr/>
          </p:nvSpPr>
          <p:spPr>
            <a:xfrm>
              <a:off x="4237631" y="4446484"/>
              <a:ext cx="788249" cy="205817"/>
            </a:xfrm>
            <a:prstGeom prst="rect">
              <a:avLst/>
            </a:prstGeom>
            <a:noFill/>
          </p:spPr>
          <p:txBody>
            <a:bodyPr wrap="none" rtlCol="0">
              <a:spAutoFit/>
            </a:bodyPr>
            <a:lstStyle/>
            <a:p>
              <a:pPr algn="l"/>
              <a:r>
                <a:rPr lang="en-VN" sz="600" dirty="0">
                  <a:solidFill>
                    <a:srgbClr val="32C8FC"/>
                  </a:solidFill>
                  <a:latin typeface="GOTHAM-BOOK" panose="02000504050000020004" pitchFamily="2" charset="0"/>
                </a:rPr>
                <a:t>Loves the sea</a:t>
              </a:r>
            </a:p>
          </p:txBody>
        </p:sp>
        <p:sp>
          <p:nvSpPr>
            <p:cNvPr id="33" name="TextBox 32">
              <a:extLst>
                <a:ext uri="{FF2B5EF4-FFF2-40B4-BE49-F238E27FC236}">
                  <a16:creationId xmlns:a16="http://schemas.microsoft.com/office/drawing/2014/main" id="{16EE0219-FE10-FDCE-6154-A0421BD1E2D0}"/>
                </a:ext>
              </a:extLst>
            </p:cNvPr>
            <p:cNvSpPr txBox="1"/>
            <p:nvPr/>
          </p:nvSpPr>
          <p:spPr>
            <a:xfrm>
              <a:off x="4665003" y="1916602"/>
              <a:ext cx="1489465" cy="257270"/>
            </a:xfrm>
            <a:prstGeom prst="rect">
              <a:avLst/>
            </a:prstGeom>
            <a:noFill/>
          </p:spPr>
          <p:txBody>
            <a:bodyPr wrap="square" rtlCol="0">
              <a:spAutoFit/>
            </a:bodyPr>
            <a:lstStyle/>
            <a:p>
              <a:pPr algn="r"/>
              <a:r>
                <a:rPr lang="en-VN" sz="900" b="1" dirty="0">
                  <a:solidFill>
                    <a:schemeClr val="accent4">
                      <a:lumMod val="75000"/>
                    </a:schemeClr>
                  </a:solidFill>
                  <a:latin typeface="Gotham" pitchFamily="2" charset="0"/>
                  <a:cs typeface="Gotham" pitchFamily="2" charset="0"/>
                </a:rPr>
                <a:t>BBC Hudson, 1</a:t>
              </a:r>
              <a:r>
                <a:rPr lang="en-US" sz="900" b="1" dirty="0">
                  <a:solidFill>
                    <a:schemeClr val="accent4">
                      <a:lumMod val="75000"/>
                    </a:schemeClr>
                  </a:solidFill>
                  <a:latin typeface="Gotham" pitchFamily="2" charset="0"/>
                  <a:cs typeface="Gotham" pitchFamily="2" charset="0"/>
                </a:rPr>
                <a:t>7</a:t>
              </a:r>
              <a:endParaRPr lang="en-VN" sz="900" b="1" dirty="0">
                <a:solidFill>
                  <a:schemeClr val="accent4">
                    <a:lumMod val="75000"/>
                  </a:schemeClr>
                </a:solidFill>
                <a:latin typeface="Gotham" pitchFamily="2" charset="0"/>
                <a:cs typeface="Gotham" pitchFamily="2" charset="0"/>
              </a:endParaRPr>
            </a:p>
          </p:txBody>
        </p:sp>
        <p:sp>
          <p:nvSpPr>
            <p:cNvPr id="34" name="TextBox 33">
              <a:extLst>
                <a:ext uri="{FF2B5EF4-FFF2-40B4-BE49-F238E27FC236}">
                  <a16:creationId xmlns:a16="http://schemas.microsoft.com/office/drawing/2014/main" id="{448DB570-463E-D736-4954-4BF9327E6E3E}"/>
                </a:ext>
              </a:extLst>
            </p:cNvPr>
            <p:cNvSpPr txBox="1"/>
            <p:nvPr/>
          </p:nvSpPr>
          <p:spPr>
            <a:xfrm>
              <a:off x="5248304" y="2062796"/>
              <a:ext cx="906165" cy="205817"/>
            </a:xfrm>
            <a:prstGeom prst="rect">
              <a:avLst/>
            </a:prstGeom>
            <a:noFill/>
          </p:spPr>
          <p:txBody>
            <a:bodyPr wrap="none" rtlCol="0">
              <a:spAutoFit/>
            </a:bodyPr>
            <a:lstStyle/>
            <a:p>
              <a:pPr algn="r"/>
              <a:r>
                <a:rPr lang="en-VN" sz="600" dirty="0">
                  <a:solidFill>
                    <a:schemeClr val="accent4">
                      <a:lumMod val="75000"/>
                    </a:schemeClr>
                  </a:solidFill>
                  <a:latin typeface="GOTHAM-BOOK" panose="02000504050000020004" pitchFamily="2" charset="0"/>
                </a:rPr>
                <a:t>An avid traveller</a:t>
              </a:r>
            </a:p>
          </p:txBody>
        </p:sp>
        <p:sp>
          <p:nvSpPr>
            <p:cNvPr id="35" name="TextBox 34">
              <a:extLst>
                <a:ext uri="{FF2B5EF4-FFF2-40B4-BE49-F238E27FC236}">
                  <a16:creationId xmlns:a16="http://schemas.microsoft.com/office/drawing/2014/main" id="{8DCCBE7E-2F48-1F95-0367-2BEB09511D88}"/>
                </a:ext>
              </a:extLst>
            </p:cNvPr>
            <p:cNvSpPr txBox="1"/>
            <p:nvPr/>
          </p:nvSpPr>
          <p:spPr>
            <a:xfrm>
              <a:off x="562696" y="5927900"/>
              <a:ext cx="1505591" cy="231544"/>
            </a:xfrm>
            <a:prstGeom prst="rect">
              <a:avLst/>
            </a:prstGeom>
            <a:noFill/>
          </p:spPr>
          <p:txBody>
            <a:bodyPr wrap="square" rtlCol="0">
              <a:spAutoFit/>
            </a:bodyPr>
            <a:lstStyle/>
            <a:p>
              <a:pPr algn="ctr"/>
              <a:r>
                <a:rPr lang="en-VN" sz="750" b="1" dirty="0">
                  <a:solidFill>
                    <a:schemeClr val="accent2">
                      <a:lumMod val="40000"/>
                      <a:lumOff val="60000"/>
                    </a:schemeClr>
                  </a:solidFill>
                  <a:latin typeface="Gotham" pitchFamily="2" charset="0"/>
                  <a:cs typeface="Gotham" pitchFamily="2" charset="0"/>
                </a:rPr>
                <a:t>M/V Xiang Yun Kou, 1</a:t>
              </a:r>
              <a:r>
                <a:rPr lang="en-US" sz="750" b="1" dirty="0">
                  <a:solidFill>
                    <a:schemeClr val="accent2">
                      <a:lumMod val="40000"/>
                      <a:lumOff val="60000"/>
                    </a:schemeClr>
                  </a:solidFill>
                  <a:latin typeface="Gotham" pitchFamily="2" charset="0"/>
                  <a:cs typeface="Gotham" pitchFamily="2" charset="0"/>
                </a:rPr>
                <a:t>5</a:t>
              </a:r>
              <a:endParaRPr lang="en-VN" sz="750" b="1" dirty="0">
                <a:solidFill>
                  <a:schemeClr val="accent2">
                    <a:lumMod val="40000"/>
                    <a:lumOff val="60000"/>
                  </a:schemeClr>
                </a:solidFill>
                <a:latin typeface="Gotham" pitchFamily="2" charset="0"/>
                <a:cs typeface="Gotham" pitchFamily="2" charset="0"/>
              </a:endParaRPr>
            </a:p>
          </p:txBody>
        </p:sp>
        <p:sp>
          <p:nvSpPr>
            <p:cNvPr id="36" name="TextBox 35">
              <a:extLst>
                <a:ext uri="{FF2B5EF4-FFF2-40B4-BE49-F238E27FC236}">
                  <a16:creationId xmlns:a16="http://schemas.microsoft.com/office/drawing/2014/main" id="{BBFBBEEC-1D3F-8229-7BE9-611358971580}"/>
                </a:ext>
              </a:extLst>
            </p:cNvPr>
            <p:cNvSpPr txBox="1"/>
            <p:nvPr/>
          </p:nvSpPr>
          <p:spPr>
            <a:xfrm>
              <a:off x="624304" y="6055457"/>
              <a:ext cx="1443983" cy="205817"/>
            </a:xfrm>
            <a:prstGeom prst="rect">
              <a:avLst/>
            </a:prstGeom>
            <a:noFill/>
          </p:spPr>
          <p:txBody>
            <a:bodyPr wrap="square" rtlCol="0">
              <a:spAutoFit/>
            </a:bodyPr>
            <a:lstStyle/>
            <a:p>
              <a:pPr algn="ctr"/>
              <a:r>
                <a:rPr lang="en-VN" sz="600" dirty="0">
                  <a:solidFill>
                    <a:schemeClr val="accent2">
                      <a:lumMod val="40000"/>
                      <a:lumOff val="60000"/>
                    </a:schemeClr>
                  </a:solidFill>
                  <a:latin typeface="GOTHAM-BOOK" panose="02000504050000020004" pitchFamily="2" charset="0"/>
                </a:rPr>
                <a:t>Passionate about work</a:t>
              </a:r>
            </a:p>
          </p:txBody>
        </p:sp>
        <p:sp>
          <p:nvSpPr>
            <p:cNvPr id="37" name="TextBox 36">
              <a:extLst>
                <a:ext uri="{FF2B5EF4-FFF2-40B4-BE49-F238E27FC236}">
                  <a16:creationId xmlns:a16="http://schemas.microsoft.com/office/drawing/2014/main" id="{4C5BF60F-9293-47B0-E3F5-2AFC42C8B451}"/>
                </a:ext>
              </a:extLst>
            </p:cNvPr>
            <p:cNvSpPr txBox="1"/>
            <p:nvPr/>
          </p:nvSpPr>
          <p:spPr>
            <a:xfrm>
              <a:off x="2299973" y="3429000"/>
              <a:ext cx="1600601" cy="257270"/>
            </a:xfrm>
            <a:prstGeom prst="rect">
              <a:avLst/>
            </a:prstGeom>
            <a:noFill/>
          </p:spPr>
          <p:txBody>
            <a:bodyPr wrap="square" rtlCol="0">
              <a:spAutoFit/>
            </a:bodyPr>
            <a:lstStyle/>
            <a:p>
              <a:r>
                <a:rPr lang="en-VN" sz="900" b="1" dirty="0">
                  <a:solidFill>
                    <a:schemeClr val="accent1">
                      <a:lumMod val="75000"/>
                    </a:schemeClr>
                  </a:solidFill>
                  <a:latin typeface="Gotham" pitchFamily="2" charset="0"/>
                  <a:cs typeface="Gotham" pitchFamily="2" charset="0"/>
                </a:rPr>
                <a:t>Hudsongracht, 1</a:t>
              </a:r>
              <a:r>
                <a:rPr lang="en-US" sz="900" b="1" dirty="0">
                  <a:solidFill>
                    <a:schemeClr val="accent1">
                      <a:lumMod val="75000"/>
                    </a:schemeClr>
                  </a:solidFill>
                  <a:latin typeface="Gotham" pitchFamily="2" charset="0"/>
                  <a:cs typeface="Gotham" pitchFamily="2" charset="0"/>
                </a:rPr>
                <a:t>8</a:t>
              </a:r>
              <a:endParaRPr lang="en-VN" sz="900" b="1" dirty="0">
                <a:solidFill>
                  <a:schemeClr val="accent1">
                    <a:lumMod val="75000"/>
                  </a:schemeClr>
                </a:solidFill>
                <a:latin typeface="Gotham" pitchFamily="2" charset="0"/>
                <a:cs typeface="Gotham" pitchFamily="2" charset="0"/>
              </a:endParaRPr>
            </a:p>
          </p:txBody>
        </p:sp>
        <p:sp>
          <p:nvSpPr>
            <p:cNvPr id="38" name="TextBox 37">
              <a:extLst>
                <a:ext uri="{FF2B5EF4-FFF2-40B4-BE49-F238E27FC236}">
                  <a16:creationId xmlns:a16="http://schemas.microsoft.com/office/drawing/2014/main" id="{8339DB05-E05E-7718-261F-4D28984F5D11}"/>
                </a:ext>
              </a:extLst>
            </p:cNvPr>
            <p:cNvSpPr txBox="1"/>
            <p:nvPr/>
          </p:nvSpPr>
          <p:spPr>
            <a:xfrm>
              <a:off x="2299974" y="3567937"/>
              <a:ext cx="1156289" cy="205817"/>
            </a:xfrm>
            <a:prstGeom prst="rect">
              <a:avLst/>
            </a:prstGeom>
            <a:noFill/>
          </p:spPr>
          <p:txBody>
            <a:bodyPr wrap="none" rtlCol="0">
              <a:spAutoFit/>
            </a:bodyPr>
            <a:lstStyle/>
            <a:p>
              <a:pPr algn="l"/>
              <a:r>
                <a:rPr lang="en-VN" sz="600" dirty="0">
                  <a:solidFill>
                    <a:schemeClr val="accent1">
                      <a:lumMod val="75000"/>
                    </a:schemeClr>
                  </a:solidFill>
                  <a:latin typeface="GOTHAM-BOOK" panose="02000504050000020004" pitchFamily="2" charset="0"/>
                </a:rPr>
                <a:t>Looking for adventure</a:t>
              </a:r>
            </a:p>
          </p:txBody>
        </p:sp>
        <p:sp>
          <p:nvSpPr>
            <p:cNvPr id="39" name="TextBox 38">
              <a:extLst>
                <a:ext uri="{FF2B5EF4-FFF2-40B4-BE49-F238E27FC236}">
                  <a16:creationId xmlns:a16="http://schemas.microsoft.com/office/drawing/2014/main" id="{D9C5DA27-0C2A-FA91-C1A1-CFEB2C9241FF}"/>
                </a:ext>
              </a:extLst>
            </p:cNvPr>
            <p:cNvSpPr txBox="1"/>
            <p:nvPr/>
          </p:nvSpPr>
          <p:spPr>
            <a:xfrm>
              <a:off x="2299973" y="4945143"/>
              <a:ext cx="1234633" cy="257270"/>
            </a:xfrm>
            <a:prstGeom prst="rect">
              <a:avLst/>
            </a:prstGeom>
            <a:noFill/>
          </p:spPr>
          <p:txBody>
            <a:bodyPr wrap="square" rtlCol="0">
              <a:spAutoFit/>
            </a:bodyPr>
            <a:lstStyle/>
            <a:p>
              <a:r>
                <a:rPr lang="en-VN" sz="900" b="1" dirty="0">
                  <a:solidFill>
                    <a:schemeClr val="accent4">
                      <a:lumMod val="75000"/>
                    </a:schemeClr>
                  </a:solidFill>
                  <a:latin typeface="Gotham" pitchFamily="2" charset="0"/>
                  <a:cs typeface="Gotham" pitchFamily="2" charset="0"/>
                </a:rPr>
                <a:t>JSP Porto , 1</a:t>
              </a:r>
              <a:r>
                <a:rPr lang="en-US" sz="900" b="1" dirty="0">
                  <a:solidFill>
                    <a:schemeClr val="accent4">
                      <a:lumMod val="75000"/>
                    </a:schemeClr>
                  </a:solidFill>
                  <a:latin typeface="Gotham" pitchFamily="2" charset="0"/>
                  <a:cs typeface="Gotham" pitchFamily="2" charset="0"/>
                </a:rPr>
                <a:t>5</a:t>
              </a:r>
              <a:endParaRPr lang="en-VN" sz="900" b="1" dirty="0">
                <a:solidFill>
                  <a:schemeClr val="accent4">
                    <a:lumMod val="75000"/>
                  </a:schemeClr>
                </a:solidFill>
                <a:latin typeface="Gotham" pitchFamily="2" charset="0"/>
                <a:cs typeface="Gotham" pitchFamily="2" charset="0"/>
              </a:endParaRPr>
            </a:p>
          </p:txBody>
        </p:sp>
        <p:sp>
          <p:nvSpPr>
            <p:cNvPr id="40" name="TextBox 39">
              <a:extLst>
                <a:ext uri="{FF2B5EF4-FFF2-40B4-BE49-F238E27FC236}">
                  <a16:creationId xmlns:a16="http://schemas.microsoft.com/office/drawing/2014/main" id="{FFB189CD-AFD2-4F11-59F3-9E81C795920B}"/>
                </a:ext>
              </a:extLst>
            </p:cNvPr>
            <p:cNvSpPr txBox="1"/>
            <p:nvPr/>
          </p:nvSpPr>
          <p:spPr>
            <a:xfrm>
              <a:off x="2299974" y="5090110"/>
              <a:ext cx="1136637" cy="205817"/>
            </a:xfrm>
            <a:prstGeom prst="rect">
              <a:avLst/>
            </a:prstGeom>
            <a:noFill/>
          </p:spPr>
          <p:txBody>
            <a:bodyPr wrap="none" rtlCol="0">
              <a:spAutoFit/>
            </a:bodyPr>
            <a:lstStyle/>
            <a:p>
              <a:pPr algn="l"/>
              <a:r>
                <a:rPr lang="en-VN" sz="600" dirty="0">
                  <a:solidFill>
                    <a:schemeClr val="accent4">
                      <a:lumMod val="75000"/>
                    </a:schemeClr>
                  </a:solidFill>
                  <a:latin typeface="GOTHAM-BOOK" panose="02000504050000020004" pitchFamily="2" charset="0"/>
                </a:rPr>
                <a:t>At home on the water</a:t>
              </a:r>
            </a:p>
          </p:txBody>
        </p:sp>
      </p:grpSp>
      <p:grpSp>
        <p:nvGrpSpPr>
          <p:cNvPr id="2" name="Group 1">
            <a:extLst>
              <a:ext uri="{FF2B5EF4-FFF2-40B4-BE49-F238E27FC236}">
                <a16:creationId xmlns:a16="http://schemas.microsoft.com/office/drawing/2014/main" id="{C84EE0C8-122C-F9A6-B3BC-05997C9A9747}"/>
              </a:ext>
            </a:extLst>
          </p:cNvPr>
          <p:cNvGrpSpPr/>
          <p:nvPr/>
        </p:nvGrpSpPr>
        <p:grpSpPr>
          <a:xfrm>
            <a:off x="6664473" y="2329848"/>
            <a:ext cx="4685518" cy="4003560"/>
            <a:chOff x="6349847" y="1866537"/>
            <a:chExt cx="5217849" cy="4458412"/>
          </a:xfrm>
        </p:grpSpPr>
        <p:pic>
          <p:nvPicPr>
            <p:cNvPr id="12" name="Picture 11">
              <a:extLst>
                <a:ext uri="{FF2B5EF4-FFF2-40B4-BE49-F238E27FC236}">
                  <a16:creationId xmlns:a16="http://schemas.microsoft.com/office/drawing/2014/main" id="{8646BDE0-9A44-2990-6C37-D017F4385D37}"/>
                </a:ext>
              </a:extLst>
            </p:cNvPr>
            <p:cNvPicPr>
              <a:picLocks noChangeAspect="1"/>
            </p:cNvPicPr>
            <p:nvPr/>
          </p:nvPicPr>
          <p:blipFill>
            <a:blip r:embed="rId5"/>
            <a:stretch>
              <a:fillRect/>
            </a:stretch>
          </p:blipFill>
          <p:spPr>
            <a:xfrm>
              <a:off x="9018202" y="1866537"/>
              <a:ext cx="2549494" cy="4458412"/>
            </a:xfrm>
            <a:prstGeom prst="rect">
              <a:avLst/>
            </a:prstGeom>
          </p:spPr>
        </p:pic>
        <p:pic>
          <p:nvPicPr>
            <p:cNvPr id="20" name="Picture 19">
              <a:extLst>
                <a:ext uri="{FF2B5EF4-FFF2-40B4-BE49-F238E27FC236}">
                  <a16:creationId xmlns:a16="http://schemas.microsoft.com/office/drawing/2014/main" id="{39D14E53-4F45-F0C2-1574-623729F8E613}"/>
                </a:ext>
              </a:extLst>
            </p:cNvPr>
            <p:cNvPicPr>
              <a:picLocks noChangeAspect="1"/>
            </p:cNvPicPr>
            <p:nvPr/>
          </p:nvPicPr>
          <p:blipFill>
            <a:blip r:embed="rId6"/>
            <a:stretch>
              <a:fillRect/>
            </a:stretch>
          </p:blipFill>
          <p:spPr>
            <a:xfrm>
              <a:off x="6349847" y="1866538"/>
              <a:ext cx="2552233" cy="4458411"/>
            </a:xfrm>
            <a:prstGeom prst="rect">
              <a:avLst/>
            </a:prstGeom>
          </p:spPr>
        </p:pic>
        <p:sp>
          <p:nvSpPr>
            <p:cNvPr id="41" name="TextBox 40">
              <a:extLst>
                <a:ext uri="{FF2B5EF4-FFF2-40B4-BE49-F238E27FC236}">
                  <a16:creationId xmlns:a16="http://schemas.microsoft.com/office/drawing/2014/main" id="{7A1A236B-2B8A-D59D-2BF7-829AD12DCD03}"/>
                </a:ext>
              </a:extLst>
            </p:cNvPr>
            <p:cNvSpPr txBox="1"/>
            <p:nvPr/>
          </p:nvSpPr>
          <p:spPr>
            <a:xfrm>
              <a:off x="6488587" y="4106833"/>
              <a:ext cx="2270694" cy="1885090"/>
            </a:xfrm>
            <a:prstGeom prst="rect">
              <a:avLst/>
            </a:prstGeom>
            <a:noFill/>
          </p:spPr>
          <p:txBody>
            <a:bodyPr wrap="square">
              <a:spAutoFit/>
            </a:bodyPr>
            <a:lstStyle/>
            <a:p>
              <a:r>
                <a:rPr lang="en-VN" sz="650" b="1" dirty="0">
                  <a:solidFill>
                    <a:schemeClr val="bg1"/>
                  </a:solidFill>
                  <a:latin typeface="Gotham" pitchFamily="2" charset="0"/>
                  <a:cs typeface="Gotham" pitchFamily="2" charset="0"/>
                </a:rPr>
                <a:t>• Half swimmer, half diver</a:t>
              </a:r>
            </a:p>
            <a:p>
              <a:r>
                <a:rPr lang="en-VN" sz="650" b="1" dirty="0">
                  <a:solidFill>
                    <a:schemeClr val="bg1"/>
                  </a:solidFill>
                  <a:latin typeface="Gotham" pitchFamily="2" charset="0"/>
                  <a:cs typeface="Gotham" pitchFamily="2" charset="0"/>
                </a:rPr>
                <a:t>• The big lady of the sea</a:t>
              </a:r>
            </a:p>
            <a:p>
              <a:r>
                <a:rPr lang="en-VN" sz="650" b="1" dirty="0">
                  <a:solidFill>
                    <a:schemeClr val="bg1"/>
                  </a:solidFill>
                  <a:latin typeface="Gotham" pitchFamily="2" charset="0"/>
                  <a:cs typeface="Gotham" pitchFamily="2" charset="0"/>
                </a:rPr>
                <a:t>• Nothing is too big to handle</a:t>
              </a:r>
            </a:p>
            <a:p>
              <a:r>
                <a:rPr lang="en-VN" sz="650" b="1" dirty="0">
                  <a:solidFill>
                    <a:schemeClr val="bg1"/>
                  </a:solidFill>
                  <a:latin typeface="Gotham" pitchFamily="2" charset="0"/>
                  <a:cs typeface="Gotham" pitchFamily="2" charset="0"/>
                </a:rPr>
                <a:t>• Matched with: a 7.000 tonne-floatina drudock and a 6.000-tonne liftboat.</a:t>
              </a:r>
            </a:p>
            <a:p>
              <a:endParaRPr lang="en-VN" sz="650" dirty="0">
                <a:solidFill>
                  <a:schemeClr val="bg1"/>
                </a:solidFill>
                <a:latin typeface="Gotham" pitchFamily="2" charset="0"/>
                <a:cs typeface="Gotham" pitchFamily="2" charset="0"/>
              </a:endParaRPr>
            </a:p>
            <a:p>
              <a:r>
                <a:rPr lang="en-VN" sz="650" dirty="0">
                  <a:solidFill>
                    <a:schemeClr val="bg1"/>
                  </a:solidFill>
                  <a:latin typeface="Gotham" pitchFamily="2" charset="0"/>
                  <a:cs typeface="Gotham" pitchFamily="2" charset="0"/>
                </a:rPr>
                <a:t>Our buying power and creative solution of combining two shipments allowed us to lock in thebest pricing and the fastest shipping time, despite an extremelv short notice period. </a:t>
              </a:r>
            </a:p>
            <a:p>
              <a:endParaRPr lang="en-VN" sz="650" dirty="0">
                <a:solidFill>
                  <a:schemeClr val="bg1"/>
                </a:solidFill>
                <a:latin typeface="Gotham" pitchFamily="2" charset="0"/>
                <a:cs typeface="Gotham" pitchFamily="2" charset="0"/>
              </a:endParaRPr>
            </a:p>
            <a:p>
              <a:r>
                <a:rPr lang="en-VN" sz="650" dirty="0">
                  <a:solidFill>
                    <a:schemeClr val="bg1"/>
                  </a:solidFill>
                  <a:latin typeface="Gotham" pitchFamily="2" charset="0"/>
                  <a:cs typeface="Gotham" pitchFamily="2" charset="0"/>
                </a:rPr>
                <a:t>The float-on, float-off loading operation went smoothly and the threesome enioyed a safe journey from Vietnam to Malavsia and the Philippines.</a:t>
              </a:r>
            </a:p>
          </p:txBody>
        </p:sp>
        <p:sp>
          <p:nvSpPr>
            <p:cNvPr id="42" name="TextBox 41">
              <a:extLst>
                <a:ext uri="{FF2B5EF4-FFF2-40B4-BE49-F238E27FC236}">
                  <a16:creationId xmlns:a16="http://schemas.microsoft.com/office/drawing/2014/main" id="{0BE5DC83-581D-433C-3575-6AE98771F4BD}"/>
                </a:ext>
              </a:extLst>
            </p:cNvPr>
            <p:cNvSpPr txBox="1"/>
            <p:nvPr/>
          </p:nvSpPr>
          <p:spPr>
            <a:xfrm>
              <a:off x="9127909" y="4106833"/>
              <a:ext cx="2312073" cy="2107874"/>
            </a:xfrm>
            <a:prstGeom prst="rect">
              <a:avLst/>
            </a:prstGeom>
            <a:noFill/>
          </p:spPr>
          <p:txBody>
            <a:bodyPr wrap="square">
              <a:spAutoFit/>
            </a:bodyPr>
            <a:lstStyle/>
            <a:p>
              <a:r>
                <a:rPr lang="en-US" sz="650" b="1" dirty="0">
                  <a:latin typeface="Gotham" pitchFamily="2" charset="0"/>
                  <a:cs typeface="Gotham" pitchFamily="2" charset="0"/>
                </a:rPr>
                <a:t>• Any port. Any cargo.</a:t>
              </a:r>
            </a:p>
            <a:p>
              <a:r>
                <a:rPr lang="en-US" sz="650" b="1" dirty="0">
                  <a:latin typeface="Gotham" pitchFamily="2" charset="0"/>
                  <a:cs typeface="Gotham" pitchFamily="2" charset="0"/>
                </a:rPr>
                <a:t>• Accommodating and spacious</a:t>
              </a:r>
            </a:p>
            <a:p>
              <a:r>
                <a:rPr lang="en-US" sz="650" b="1" dirty="0">
                  <a:latin typeface="Gotham" pitchFamily="2" charset="0"/>
                  <a:cs typeface="Gotham" pitchFamily="2" charset="0"/>
                </a:rPr>
                <a:t>• Sailing under the name of the global market leader of ocean</a:t>
              </a:r>
            </a:p>
            <a:p>
              <a:r>
                <a:rPr lang="en-US" sz="650" b="1" dirty="0">
                  <a:latin typeface="Gotham" pitchFamily="2" charset="0"/>
                  <a:cs typeface="Gotham" pitchFamily="2" charset="0"/>
                </a:rPr>
                <a:t>• Matched with: Austal-built coast guard vessels</a:t>
              </a:r>
            </a:p>
            <a:p>
              <a:endParaRPr lang="en-US" sz="650" dirty="0">
                <a:latin typeface="Gotham" pitchFamily="2" charset="0"/>
                <a:cs typeface="Gotham" pitchFamily="2" charset="0"/>
              </a:endParaRPr>
            </a:p>
            <a:p>
              <a:r>
                <a:rPr lang="en-US" sz="650" dirty="0">
                  <a:latin typeface="Gotham" pitchFamily="2" charset="0"/>
                  <a:cs typeface="Gotham" pitchFamily="2" charset="0"/>
                </a:rPr>
                <a:t>As these state-of-the-art vessels are crucial assets for the Trinidad and Tobago coast guard, a best-in-class, door-to-door delivery solution was needed. After securing the reputable BBC Rushmore for these vessels. </a:t>
              </a:r>
            </a:p>
            <a:p>
              <a:endParaRPr lang="en-US" sz="650" dirty="0">
                <a:latin typeface="Gotham" pitchFamily="2" charset="0"/>
                <a:cs typeface="Gotham" pitchFamily="2" charset="0"/>
              </a:endParaRPr>
            </a:p>
            <a:p>
              <a:r>
                <a:rPr lang="en-US" sz="650" dirty="0">
                  <a:latin typeface="Gotham" pitchFamily="2" charset="0"/>
                  <a:cs typeface="Gotham" pitchFamily="2" charset="0"/>
                </a:rPr>
                <a:t>FLS experts designed special shipping cradles to support and protect the mono aluminum hulls during the lifting operation and arranged professional divers for a precise loading operation</a:t>
              </a:r>
              <a:endParaRPr lang="en-VN" sz="650" dirty="0">
                <a:latin typeface="Gotham" pitchFamily="2" charset="0"/>
                <a:cs typeface="Gotham" pitchFamily="2" charset="0"/>
              </a:endParaRPr>
            </a:p>
          </p:txBody>
        </p:sp>
        <p:sp>
          <p:nvSpPr>
            <p:cNvPr id="43" name="TextBox 42">
              <a:extLst>
                <a:ext uri="{FF2B5EF4-FFF2-40B4-BE49-F238E27FC236}">
                  <a16:creationId xmlns:a16="http://schemas.microsoft.com/office/drawing/2014/main" id="{644CD2B6-82F3-5F7E-6C39-C18639FCCA49}"/>
                </a:ext>
              </a:extLst>
            </p:cNvPr>
            <p:cNvSpPr txBox="1"/>
            <p:nvPr/>
          </p:nvSpPr>
          <p:spPr>
            <a:xfrm>
              <a:off x="6556805" y="2919602"/>
              <a:ext cx="1443982" cy="184666"/>
            </a:xfrm>
            <a:prstGeom prst="rect">
              <a:avLst/>
            </a:prstGeom>
            <a:noFill/>
          </p:spPr>
          <p:txBody>
            <a:bodyPr wrap="square" rtlCol="0">
              <a:spAutoFit/>
            </a:bodyPr>
            <a:lstStyle/>
            <a:p>
              <a:r>
                <a:rPr lang="en-VN" sz="600" b="1" dirty="0">
                  <a:solidFill>
                    <a:schemeClr val="accent2">
                      <a:lumMod val="60000"/>
                      <a:lumOff val="40000"/>
                    </a:schemeClr>
                  </a:solidFill>
                  <a:latin typeface="Gotham" pitchFamily="2" charset="0"/>
                  <a:cs typeface="Gotham" pitchFamily="2" charset="0"/>
                </a:rPr>
                <a:t>M/V Xiang Yun Kou, 11</a:t>
              </a:r>
            </a:p>
          </p:txBody>
        </p:sp>
        <p:sp>
          <p:nvSpPr>
            <p:cNvPr id="44" name="TextBox 43">
              <a:extLst>
                <a:ext uri="{FF2B5EF4-FFF2-40B4-BE49-F238E27FC236}">
                  <a16:creationId xmlns:a16="http://schemas.microsoft.com/office/drawing/2014/main" id="{79B671A1-8BCA-3963-13A9-437CD7E08012}"/>
                </a:ext>
              </a:extLst>
            </p:cNvPr>
            <p:cNvSpPr txBox="1"/>
            <p:nvPr/>
          </p:nvSpPr>
          <p:spPr>
            <a:xfrm>
              <a:off x="6556805" y="3054013"/>
              <a:ext cx="2063047" cy="308469"/>
            </a:xfrm>
            <a:prstGeom prst="rect">
              <a:avLst/>
            </a:prstGeom>
            <a:noFill/>
          </p:spPr>
          <p:txBody>
            <a:bodyPr wrap="square" rtlCol="0">
              <a:spAutoFit/>
            </a:bodyPr>
            <a:lstStyle/>
            <a:p>
              <a:pPr algn="l"/>
              <a:r>
                <a:rPr lang="en-VN" sz="600" dirty="0">
                  <a:solidFill>
                    <a:schemeClr val="bg1"/>
                  </a:solidFill>
                  <a:latin typeface="GOTHAM-BOOK" panose="02000504050000020004" pitchFamily="2" charset="0"/>
                </a:rPr>
                <a:t>Cosco heavy transport semi-subersible vessel 2,256 nautical miles away</a:t>
              </a:r>
            </a:p>
          </p:txBody>
        </p:sp>
        <p:sp>
          <p:nvSpPr>
            <p:cNvPr id="45" name="TextBox 44">
              <a:extLst>
                <a:ext uri="{FF2B5EF4-FFF2-40B4-BE49-F238E27FC236}">
                  <a16:creationId xmlns:a16="http://schemas.microsoft.com/office/drawing/2014/main" id="{82AC9313-4CB9-C9B8-FDEA-FD68B8718A43}"/>
                </a:ext>
              </a:extLst>
            </p:cNvPr>
            <p:cNvSpPr txBox="1"/>
            <p:nvPr/>
          </p:nvSpPr>
          <p:spPr>
            <a:xfrm>
              <a:off x="6565221" y="3289236"/>
              <a:ext cx="1443982" cy="192360"/>
            </a:xfrm>
            <a:prstGeom prst="rect">
              <a:avLst/>
            </a:prstGeom>
            <a:noFill/>
          </p:spPr>
          <p:txBody>
            <a:bodyPr wrap="square" rtlCol="0">
              <a:spAutoFit/>
            </a:bodyPr>
            <a:lstStyle/>
            <a:p>
              <a:r>
                <a:rPr lang="en-VN" sz="650" b="1" dirty="0">
                  <a:solidFill>
                    <a:schemeClr val="bg1"/>
                  </a:solidFill>
                  <a:latin typeface="Gotham" pitchFamily="2" charset="0"/>
                  <a:cs typeface="Gotham" pitchFamily="2" charset="0"/>
                </a:rPr>
                <a:t>“I would dive for you.”</a:t>
              </a:r>
            </a:p>
          </p:txBody>
        </p:sp>
        <p:sp>
          <p:nvSpPr>
            <p:cNvPr id="46" name="TextBox 45">
              <a:extLst>
                <a:ext uri="{FF2B5EF4-FFF2-40B4-BE49-F238E27FC236}">
                  <a16:creationId xmlns:a16="http://schemas.microsoft.com/office/drawing/2014/main" id="{10590F71-A956-DF22-06AF-9CA70DD537AD}"/>
                </a:ext>
              </a:extLst>
            </p:cNvPr>
            <p:cNvSpPr txBox="1"/>
            <p:nvPr/>
          </p:nvSpPr>
          <p:spPr>
            <a:xfrm>
              <a:off x="9202056" y="2919603"/>
              <a:ext cx="1443982" cy="184666"/>
            </a:xfrm>
            <a:prstGeom prst="rect">
              <a:avLst/>
            </a:prstGeom>
            <a:noFill/>
          </p:spPr>
          <p:txBody>
            <a:bodyPr wrap="square" rtlCol="0">
              <a:spAutoFit/>
            </a:bodyPr>
            <a:lstStyle/>
            <a:p>
              <a:r>
                <a:rPr lang="en-VN" sz="600" b="1" dirty="0">
                  <a:solidFill>
                    <a:schemeClr val="accent2">
                      <a:lumMod val="60000"/>
                      <a:lumOff val="40000"/>
                    </a:schemeClr>
                  </a:solidFill>
                  <a:latin typeface="Gotham" pitchFamily="2" charset="0"/>
                  <a:cs typeface="Gotham" pitchFamily="2" charset="0"/>
                </a:rPr>
                <a:t>BBC Rushmore</a:t>
              </a:r>
            </a:p>
          </p:txBody>
        </p:sp>
        <p:sp>
          <p:nvSpPr>
            <p:cNvPr id="47" name="TextBox 46">
              <a:extLst>
                <a:ext uri="{FF2B5EF4-FFF2-40B4-BE49-F238E27FC236}">
                  <a16:creationId xmlns:a16="http://schemas.microsoft.com/office/drawing/2014/main" id="{31FA9022-C8E0-FE9D-61CA-6112A7413951}"/>
                </a:ext>
              </a:extLst>
            </p:cNvPr>
            <p:cNvSpPr txBox="1"/>
            <p:nvPr/>
          </p:nvSpPr>
          <p:spPr>
            <a:xfrm>
              <a:off x="9202056" y="3054014"/>
              <a:ext cx="2063047" cy="276999"/>
            </a:xfrm>
            <a:prstGeom prst="rect">
              <a:avLst/>
            </a:prstGeom>
            <a:noFill/>
          </p:spPr>
          <p:txBody>
            <a:bodyPr wrap="square" rtlCol="0">
              <a:spAutoFit/>
            </a:bodyPr>
            <a:lstStyle/>
            <a:p>
              <a:pPr algn="l"/>
              <a:r>
                <a:rPr lang="en-VN" sz="600" dirty="0">
                  <a:solidFill>
                    <a:schemeClr val="bg1"/>
                  </a:solidFill>
                  <a:latin typeface="GOTHAM-BOOK" panose="02000504050000020004" pitchFamily="2" charset="0"/>
                </a:rPr>
                <a:t>General cargo ship</a:t>
              </a:r>
            </a:p>
            <a:p>
              <a:pPr algn="l"/>
              <a:r>
                <a:rPr lang="en-VN" sz="600" dirty="0">
                  <a:solidFill>
                    <a:schemeClr val="bg1"/>
                  </a:solidFill>
                  <a:latin typeface="GOTHAM-BOOK" panose="02000504050000020004" pitchFamily="2" charset="0"/>
                </a:rPr>
                <a:t>10,000 nautical miles away</a:t>
              </a:r>
            </a:p>
          </p:txBody>
        </p:sp>
        <p:sp>
          <p:nvSpPr>
            <p:cNvPr id="48" name="TextBox 47">
              <a:extLst>
                <a:ext uri="{FF2B5EF4-FFF2-40B4-BE49-F238E27FC236}">
                  <a16:creationId xmlns:a16="http://schemas.microsoft.com/office/drawing/2014/main" id="{5714B27C-F8FA-2F18-439E-D1336A63584D}"/>
                </a:ext>
              </a:extLst>
            </p:cNvPr>
            <p:cNvSpPr txBox="1"/>
            <p:nvPr/>
          </p:nvSpPr>
          <p:spPr>
            <a:xfrm>
              <a:off x="9202056" y="3289239"/>
              <a:ext cx="2237927" cy="205646"/>
            </a:xfrm>
            <a:prstGeom prst="rect">
              <a:avLst/>
            </a:prstGeom>
            <a:noFill/>
          </p:spPr>
          <p:txBody>
            <a:bodyPr wrap="square" rtlCol="0">
              <a:spAutoFit/>
            </a:bodyPr>
            <a:lstStyle/>
            <a:p>
              <a:r>
                <a:rPr lang="en-VN" sz="600" b="1" dirty="0">
                  <a:solidFill>
                    <a:schemeClr val="bg1"/>
                  </a:solidFill>
                  <a:latin typeface="Gotham" pitchFamily="2" charset="0"/>
                  <a:cs typeface="Gotham" pitchFamily="2" charset="0"/>
                </a:rPr>
                <a:t>“I’d swim across oceans just to pick you up.”</a:t>
              </a:r>
            </a:p>
          </p:txBody>
        </p:sp>
      </p:grpSp>
      <p:sp>
        <p:nvSpPr>
          <p:cNvPr id="4" name="TextBox 3">
            <a:extLst>
              <a:ext uri="{FF2B5EF4-FFF2-40B4-BE49-F238E27FC236}">
                <a16:creationId xmlns:a16="http://schemas.microsoft.com/office/drawing/2014/main" id="{EA47C75F-EED0-F5E2-E663-EFED433570C6}"/>
              </a:ext>
            </a:extLst>
          </p:cNvPr>
          <p:cNvSpPr txBox="1"/>
          <p:nvPr/>
        </p:nvSpPr>
        <p:spPr>
          <a:xfrm>
            <a:off x="700766" y="1636663"/>
            <a:ext cx="5096053" cy="523220"/>
          </a:xfrm>
          <a:prstGeom prst="rect">
            <a:avLst/>
          </a:prstGeom>
          <a:noFill/>
        </p:spPr>
        <p:txBody>
          <a:bodyPr wrap="square">
            <a:spAutoFit/>
          </a:bodyPr>
          <a:lstStyle/>
          <a:p>
            <a:r>
              <a:rPr lang="en-VN" sz="1400" dirty="0">
                <a:solidFill>
                  <a:schemeClr val="bg1"/>
                </a:solidFill>
                <a:latin typeface="CONTHRAX HEAVY" panose="020B0907020201080204" pitchFamily="34" charset="0"/>
              </a:rPr>
              <a:t>WE’LL FIND YOU</a:t>
            </a:r>
          </a:p>
          <a:p>
            <a:r>
              <a:rPr lang="en-VN" sz="1400" dirty="0">
                <a:solidFill>
                  <a:schemeClr val="bg1"/>
                </a:solidFill>
                <a:latin typeface="CONTHRAX HEAVY" panose="020B0907020201080204" pitchFamily="34" charset="0"/>
              </a:rPr>
              <a:t>THE PERFECT MATCH</a:t>
            </a:r>
          </a:p>
        </p:txBody>
      </p:sp>
      <p:sp>
        <p:nvSpPr>
          <p:cNvPr id="5" name="TextBox 4">
            <a:extLst>
              <a:ext uri="{FF2B5EF4-FFF2-40B4-BE49-F238E27FC236}">
                <a16:creationId xmlns:a16="http://schemas.microsoft.com/office/drawing/2014/main" id="{A7CA35E2-47D5-FCA7-0D65-93A6DD459C04}"/>
              </a:ext>
            </a:extLst>
          </p:cNvPr>
          <p:cNvSpPr txBox="1"/>
          <p:nvPr/>
        </p:nvSpPr>
        <p:spPr>
          <a:xfrm>
            <a:off x="6643066" y="1639218"/>
            <a:ext cx="5096053" cy="523220"/>
          </a:xfrm>
          <a:prstGeom prst="rect">
            <a:avLst/>
          </a:prstGeom>
          <a:noFill/>
        </p:spPr>
        <p:txBody>
          <a:bodyPr wrap="square">
            <a:spAutoFit/>
          </a:bodyPr>
          <a:lstStyle/>
          <a:p>
            <a:r>
              <a:rPr lang="en-VN" sz="1400" dirty="0">
                <a:solidFill>
                  <a:schemeClr val="bg1"/>
                </a:solidFill>
                <a:latin typeface="CONTHRAX HEAVY" panose="020B0907020201080204" pitchFamily="34" charset="0"/>
              </a:rPr>
              <a:t>THE RIGHT VESSEL AT THE</a:t>
            </a:r>
          </a:p>
          <a:p>
            <a:r>
              <a:rPr lang="en-VN" sz="1400" dirty="0">
                <a:solidFill>
                  <a:schemeClr val="bg1"/>
                </a:solidFill>
                <a:latin typeface="CONTHRAX HEAVY" panose="020B0907020201080204" pitchFamily="34" charset="0"/>
              </a:rPr>
              <a:t>RIGHT PRICE AT THE RIGHT TIME</a:t>
            </a:r>
          </a:p>
        </p:txBody>
      </p:sp>
      <p:cxnSp>
        <p:nvCxnSpPr>
          <p:cNvPr id="7" name="Straight Connector 6">
            <a:extLst>
              <a:ext uri="{FF2B5EF4-FFF2-40B4-BE49-F238E27FC236}">
                <a16:creationId xmlns:a16="http://schemas.microsoft.com/office/drawing/2014/main" id="{3167B5CE-A77A-E036-081D-B9D2E40A866F}"/>
              </a:ext>
            </a:extLst>
          </p:cNvPr>
          <p:cNvCxnSpPr/>
          <p:nvPr/>
        </p:nvCxnSpPr>
        <p:spPr>
          <a:xfrm flipH="1">
            <a:off x="809991" y="1578075"/>
            <a:ext cx="190324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834D700-4FC1-19C0-5223-0EFFFA126402}"/>
              </a:ext>
            </a:extLst>
          </p:cNvPr>
          <p:cNvCxnSpPr/>
          <p:nvPr/>
        </p:nvCxnSpPr>
        <p:spPr>
          <a:xfrm flipH="1">
            <a:off x="6664473" y="1582990"/>
            <a:ext cx="190324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43064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AB023-3534-386D-7991-902B71658CFC}"/>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8D8A62FD-8C15-3E85-A0BF-F88C2700D1B3}"/>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DCBC224B-A9C3-5006-76D9-B1C0F34B772E}"/>
              </a:ext>
            </a:extLst>
          </p:cNvPr>
          <p:cNvSpPr txBox="1">
            <a:spLocks/>
          </p:cNvSpPr>
          <p:nvPr/>
        </p:nvSpPr>
        <p:spPr>
          <a:xfrm>
            <a:off x="661337" y="1179261"/>
            <a:ext cx="5187371" cy="566822"/>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210 Containers + 9,500 </a:t>
            </a:r>
            <a:r>
              <a:rPr lang="en-US" sz="1200" kern="0" dirty="0" err="1">
                <a:solidFill>
                  <a:srgbClr val="1D1D1B"/>
                </a:solidFill>
                <a:latin typeface="Gotham" pitchFamily="2" charset="0"/>
                <a:cs typeface="Gotham" pitchFamily="2" charset="0"/>
              </a:rPr>
              <a:t>cbm</a:t>
            </a:r>
            <a:r>
              <a:rPr lang="en-US" sz="1200" kern="0" dirty="0">
                <a:solidFill>
                  <a:srgbClr val="1D1D1B"/>
                </a:solidFill>
                <a:latin typeface="Gotham" pitchFamily="2" charset="0"/>
                <a:cs typeface="Gotham" pitchFamily="2" charset="0"/>
              </a:rPr>
              <a:t>, Breakbulk cargo</a:t>
            </a:r>
          </a:p>
          <a:p>
            <a:pPr marL="12700" marR="5080" lvl="0">
              <a:spcBef>
                <a:spcPts val="40"/>
              </a:spcBef>
              <a:defRPr/>
            </a:pPr>
            <a:r>
              <a:rPr lang="en-GB" sz="1200" dirty="0">
                <a:solidFill>
                  <a:srgbClr val="0070C0"/>
                </a:solidFill>
                <a:latin typeface="Gotham Medium" pitchFamily="2" charset="0"/>
                <a:cs typeface="Gotham Medium" pitchFamily="2" charset="0"/>
              </a:rPr>
              <a:t>Origin: 	</a:t>
            </a:r>
            <a:r>
              <a:rPr lang="en-US"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Belgium, Sweden, Germany, Malaysia, China</a:t>
            </a:r>
          </a:p>
          <a:p>
            <a:pPr marL="12700" marR="5080" lvl="0">
              <a:spcBef>
                <a:spcPts val="40"/>
              </a:spcBef>
              <a:defRPr/>
            </a:pPr>
            <a:r>
              <a:rPr lang="en-US" sz="1200" dirty="0">
                <a:solidFill>
                  <a:srgbClr val="0070C0"/>
                </a:solidFill>
                <a:latin typeface="Gotham Medium" pitchFamily="2" charset="0"/>
                <a:cs typeface="Gotham Medium" pitchFamily="2" charset="0"/>
              </a:rPr>
              <a:t>Port of Discharge:</a:t>
            </a:r>
            <a:r>
              <a:rPr lang="en-GB" sz="1200" dirty="0">
                <a:solidFill>
                  <a:srgbClr val="0070C0"/>
                </a:solidFill>
                <a:latin typeface="Gotham Medium" pitchFamily="2" charset="0"/>
                <a:cs typeface="Gotham Medium" pitchFamily="2" charset="0"/>
              </a:rPr>
              <a:t>  </a:t>
            </a:r>
            <a:r>
              <a:rPr lang="it-IT" sz="1200" kern="0" dirty="0">
                <a:solidFill>
                  <a:srgbClr val="1D1D1B"/>
                </a:solidFill>
                <a:latin typeface="Gotham" pitchFamily="2" charset="0"/>
                <a:cs typeface="Gotham" pitchFamily="2" charset="0"/>
              </a:rPr>
              <a:t>Ho Chi Minh City, Vietnam</a:t>
            </a:r>
          </a:p>
        </p:txBody>
      </p:sp>
      <p:sp>
        <p:nvSpPr>
          <p:cNvPr id="21" name="object 6">
            <a:extLst>
              <a:ext uri="{FF2B5EF4-FFF2-40B4-BE49-F238E27FC236}">
                <a16:creationId xmlns:a16="http://schemas.microsoft.com/office/drawing/2014/main" id="{51387780-54FE-FDCF-2C55-D5CC42291AF7}"/>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AABC57DF-C76C-4078-E655-CCB9FC429192}"/>
              </a:ext>
            </a:extLst>
          </p:cNvPr>
          <p:cNvSpPr txBox="1">
            <a:spLocks noGrp="1" noRot="1" noMove="1" noResize="1" noEditPoints="1" noAdjustHandles="1" noChangeArrowheads="1" noChangeShapeType="1"/>
          </p:cNvSpPr>
          <p:nvPr/>
        </p:nvSpPr>
        <p:spPr>
          <a:xfrm>
            <a:off x="1250829" y="2402703"/>
            <a:ext cx="3997827" cy="3067506"/>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Handling and booking of the ocean freight for break bulk and containers ex all origins worldwide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Supporting the project owner to apply for tax exemption / Custom clearance for the whole project, clearing the cargo under Import quota</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Co-ordination and supervision of discharging break bulk cargo from the heavy lift vessel to the storage yard at the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Organizing of the trucking from HCMC port to the jobsite in Binh Phuoc for 9,500 </a:t>
            </a:r>
            <a:r>
              <a:rPr lang="en-US" sz="1200" kern="0" dirty="0" err="1">
                <a:solidFill>
                  <a:srgbClr val="1D1D1B"/>
                </a:solidFill>
                <a:latin typeface="Gotham" pitchFamily="2" charset="0"/>
                <a:cs typeface="Gotham" pitchFamily="2" charset="0"/>
              </a:rPr>
              <a:t>cbm</a:t>
            </a:r>
            <a:r>
              <a:rPr lang="en-US" sz="1200" kern="0" dirty="0">
                <a:solidFill>
                  <a:srgbClr val="1D1D1B"/>
                </a:solidFill>
                <a:latin typeface="Gotham" pitchFamily="2" charset="0"/>
                <a:cs typeface="Gotham" pitchFamily="2" charset="0"/>
              </a:rPr>
              <a:t> of break bulk and 210 containers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Unloading / unstuffing at the jobsite in accordance to the storage laydown plan of the supplier </a:t>
            </a:r>
          </a:p>
        </p:txBody>
      </p:sp>
      <p:sp>
        <p:nvSpPr>
          <p:cNvPr id="27" name="Title 8">
            <a:extLst>
              <a:ext uri="{FF2B5EF4-FFF2-40B4-BE49-F238E27FC236}">
                <a16:creationId xmlns:a16="http://schemas.microsoft.com/office/drawing/2014/main" id="{79318D38-13C6-8701-1F39-8EF71CBA61B0}"/>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6FC4246E-8D2E-260D-EB1E-62B73E9C8D93}"/>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MDF Plant Project in Binh Phuoc</a:t>
            </a:r>
          </a:p>
        </p:txBody>
      </p:sp>
      <p:pic>
        <p:nvPicPr>
          <p:cNvPr id="3" name="Picture 2">
            <a:extLst>
              <a:ext uri="{FF2B5EF4-FFF2-40B4-BE49-F238E27FC236}">
                <a16:creationId xmlns:a16="http://schemas.microsoft.com/office/drawing/2014/main" id="{76D4DA55-314D-AC4F-B371-1D60FA49EBB7}"/>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rcRect t="28140"/>
          <a:stretch/>
        </p:blipFill>
        <p:spPr>
          <a:xfrm>
            <a:off x="5331743" y="1838759"/>
            <a:ext cx="3232259" cy="1819741"/>
          </a:xfrm>
          <a:prstGeom prst="rect">
            <a:avLst/>
          </a:prstGeom>
          <a:ln w="19050">
            <a:solidFill>
              <a:sysClr val="window" lastClr="FFFFFF"/>
            </a:solidFill>
          </a:ln>
        </p:spPr>
      </p:pic>
      <p:pic>
        <p:nvPicPr>
          <p:cNvPr id="8" name="Picture 7">
            <a:extLst>
              <a:ext uri="{FF2B5EF4-FFF2-40B4-BE49-F238E27FC236}">
                <a16:creationId xmlns:a16="http://schemas.microsoft.com/office/drawing/2014/main" id="{FBD86D01-CFEF-3DBC-1D19-B0FF8A630C1C}"/>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t="11569" b="17385"/>
          <a:stretch/>
        </p:blipFill>
        <p:spPr>
          <a:xfrm>
            <a:off x="8648693" y="1838759"/>
            <a:ext cx="3239688" cy="1816768"/>
          </a:xfrm>
          <a:prstGeom prst="rect">
            <a:avLst/>
          </a:prstGeom>
          <a:ln w="19050">
            <a:solidFill>
              <a:sysClr val="window" lastClr="FFFFFF"/>
            </a:solidFill>
          </a:ln>
        </p:spPr>
      </p:pic>
      <p:pic>
        <p:nvPicPr>
          <p:cNvPr id="9" name="Picture 8">
            <a:extLst>
              <a:ext uri="{FF2B5EF4-FFF2-40B4-BE49-F238E27FC236}">
                <a16:creationId xmlns:a16="http://schemas.microsoft.com/office/drawing/2014/main" id="{773797BF-DB2D-F397-4CF6-D5467E285E46}"/>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rcRect l="4731" t="15852" b="9210"/>
          <a:stretch/>
        </p:blipFill>
        <p:spPr>
          <a:xfrm>
            <a:off x="5331743" y="3756861"/>
            <a:ext cx="3232259" cy="1816768"/>
          </a:xfrm>
          <a:prstGeom prst="rect">
            <a:avLst/>
          </a:prstGeom>
          <a:ln w="19050">
            <a:solidFill>
              <a:sysClr val="window" lastClr="FFFFFF"/>
            </a:solidFill>
          </a:ln>
        </p:spPr>
      </p:pic>
      <p:pic>
        <p:nvPicPr>
          <p:cNvPr id="11" name="Picture 10">
            <a:extLst>
              <a:ext uri="{FF2B5EF4-FFF2-40B4-BE49-F238E27FC236}">
                <a16:creationId xmlns:a16="http://schemas.microsoft.com/office/drawing/2014/main" id="{35124FED-070D-89BF-5442-1D8BCDC7A02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5774" b="23089"/>
          <a:stretch/>
        </p:blipFill>
        <p:spPr>
          <a:xfrm>
            <a:off x="8656122" y="3756861"/>
            <a:ext cx="3232259" cy="1814778"/>
          </a:xfrm>
          <a:prstGeom prst="rect">
            <a:avLst/>
          </a:prstGeom>
          <a:ln w="19050">
            <a:solidFill>
              <a:sysClr val="window" lastClr="FFFFFF"/>
            </a:solidFill>
          </a:ln>
        </p:spPr>
      </p:pic>
      <p:sp>
        <p:nvSpPr>
          <p:cNvPr id="12" name="Slide Number Placeholder 1">
            <a:extLst>
              <a:ext uri="{FF2B5EF4-FFF2-40B4-BE49-F238E27FC236}">
                <a16:creationId xmlns:a16="http://schemas.microsoft.com/office/drawing/2014/main" id="{9865A8A3-026C-A407-A3EF-C8F45906502D}"/>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92780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CDB06-8F00-B05A-B603-C1B33EB8189F}"/>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CA5A02D3-6955-B4A4-382F-38D20952E6AA}"/>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E7404685-9D78-4D22-3EDD-DC548C1772F5}"/>
              </a:ext>
            </a:extLst>
          </p:cNvPr>
          <p:cNvSpPr txBox="1">
            <a:spLocks/>
          </p:cNvSpPr>
          <p:nvPr/>
        </p:nvSpPr>
        <p:spPr>
          <a:xfrm>
            <a:off x="661337" y="1179261"/>
            <a:ext cx="5187371" cy="566822"/>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338 containers / Break Bulk + </a:t>
            </a:r>
            <a:r>
              <a:rPr lang="en-US" sz="1200" kern="0" dirty="0" err="1">
                <a:solidFill>
                  <a:srgbClr val="1D1D1B"/>
                </a:solidFill>
                <a:latin typeface="Gotham" pitchFamily="2" charset="0"/>
                <a:cs typeface="Gotham" pitchFamily="2" charset="0"/>
              </a:rPr>
              <a:t>RoRo</a:t>
            </a:r>
            <a:endParaRPr lang="en-US" sz="1200" kern="0" dirty="0">
              <a:solidFill>
                <a:srgbClr val="1D1D1B"/>
              </a:solidFill>
              <a:latin typeface="Gotham" pitchFamily="2" charset="0"/>
              <a:cs typeface="Gotham" pitchFamily="2" charset="0"/>
            </a:endParaRPr>
          </a:p>
          <a:p>
            <a:pPr marL="12700" marR="5080" lvl="0">
              <a:spcBef>
                <a:spcPts val="40"/>
              </a:spcBef>
              <a:defRPr/>
            </a:pPr>
            <a:r>
              <a:rPr lang="en-GB" sz="1200" dirty="0">
                <a:solidFill>
                  <a:srgbClr val="0070C0"/>
                </a:solidFill>
                <a:latin typeface="Gotham Medium" pitchFamily="2" charset="0"/>
                <a:cs typeface="Gotham Medium" pitchFamily="2" charset="0"/>
              </a:rPr>
              <a:t>Origin: 	</a:t>
            </a:r>
            <a:r>
              <a:rPr lang="en-US"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Worldwide</a:t>
            </a:r>
          </a:p>
          <a:p>
            <a:pPr marL="12700" marR="5080" lvl="0">
              <a:spcBef>
                <a:spcPts val="40"/>
              </a:spcBef>
              <a:defRPr/>
            </a:pPr>
            <a:r>
              <a:rPr lang="en-US" sz="1200" dirty="0">
                <a:solidFill>
                  <a:srgbClr val="0070C0"/>
                </a:solidFill>
                <a:latin typeface="Gotham Medium" pitchFamily="2" charset="0"/>
                <a:cs typeface="Gotham Medium" pitchFamily="2" charset="0"/>
              </a:rPr>
              <a:t>Port of Discharge:</a:t>
            </a:r>
            <a:r>
              <a:rPr lang="en-GB" sz="1200" dirty="0">
                <a:solidFill>
                  <a:srgbClr val="0070C0"/>
                </a:solidFill>
                <a:latin typeface="Gotham Medium" pitchFamily="2" charset="0"/>
                <a:cs typeface="Gotham Medium" pitchFamily="2" charset="0"/>
              </a:rPr>
              <a:t>  </a:t>
            </a:r>
            <a:r>
              <a:rPr lang="it-IT" sz="1200" kern="0" dirty="0">
                <a:solidFill>
                  <a:srgbClr val="1D1D1B"/>
                </a:solidFill>
                <a:latin typeface="Gotham" pitchFamily="2" charset="0"/>
                <a:cs typeface="Gotham" pitchFamily="2" charset="0"/>
              </a:rPr>
              <a:t>Haiphong, Vietnam</a:t>
            </a:r>
          </a:p>
        </p:txBody>
      </p:sp>
      <p:sp>
        <p:nvSpPr>
          <p:cNvPr id="21" name="object 6">
            <a:extLst>
              <a:ext uri="{FF2B5EF4-FFF2-40B4-BE49-F238E27FC236}">
                <a16:creationId xmlns:a16="http://schemas.microsoft.com/office/drawing/2014/main" id="{08F646EF-EC68-ACBC-0DA9-0B13010F96B9}"/>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D44938C5-E22C-8718-AF9B-D9D999F63E0E}"/>
              </a:ext>
            </a:extLst>
          </p:cNvPr>
          <p:cNvSpPr txBox="1">
            <a:spLocks/>
          </p:cNvSpPr>
          <p:nvPr/>
        </p:nvSpPr>
        <p:spPr>
          <a:xfrm>
            <a:off x="1250830" y="2402703"/>
            <a:ext cx="3649024" cy="1959511"/>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Delivery of in total 23 shipments ex different origin locations around to the world up to Haiphong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of suitable break bulk and </a:t>
            </a:r>
            <a:r>
              <a:rPr lang="en-US" sz="1200" kern="0" dirty="0" err="1">
                <a:solidFill>
                  <a:srgbClr val="1D1D1B"/>
                </a:solidFill>
                <a:latin typeface="Gotham" pitchFamily="2" charset="0"/>
                <a:cs typeface="Gotham" pitchFamily="2" charset="0"/>
              </a:rPr>
              <a:t>RoRo</a:t>
            </a:r>
            <a:r>
              <a:rPr lang="en-US" sz="1200" kern="0" dirty="0">
                <a:solidFill>
                  <a:srgbClr val="1D1D1B"/>
                </a:solidFill>
                <a:latin typeface="Gotham" pitchFamily="2" charset="0"/>
                <a:cs typeface="Gotham" pitchFamily="2" charset="0"/>
              </a:rPr>
              <a:t> vessels within the given deadline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Supervision both ends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Implementation of FLS tracking/project management system</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Daily updates to the customer / jobsite</a:t>
            </a:r>
          </a:p>
        </p:txBody>
      </p:sp>
      <p:sp>
        <p:nvSpPr>
          <p:cNvPr id="27" name="Title 8">
            <a:extLst>
              <a:ext uri="{FF2B5EF4-FFF2-40B4-BE49-F238E27FC236}">
                <a16:creationId xmlns:a16="http://schemas.microsoft.com/office/drawing/2014/main" id="{885D5D3C-7F14-426F-2E5C-CD8ABC72A225}"/>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991D26D6-F6AA-83EE-437A-D3C1BEF9ABD7}"/>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MDF plant project</a:t>
            </a:r>
          </a:p>
        </p:txBody>
      </p:sp>
      <p:pic>
        <p:nvPicPr>
          <p:cNvPr id="2" name="Picture 1">
            <a:extLst>
              <a:ext uri="{FF2B5EF4-FFF2-40B4-BE49-F238E27FC236}">
                <a16:creationId xmlns:a16="http://schemas.microsoft.com/office/drawing/2014/main" id="{30B53046-6B45-2659-BACE-0CF65E0DB3BC}"/>
              </a:ext>
            </a:extLst>
          </p:cNvPr>
          <p:cNvPicPr>
            <a:picLocks noChangeAspect="1"/>
          </p:cNvPicPr>
          <p:nvPr/>
        </p:nvPicPr>
        <p:blipFill>
          <a:blip r:embed="rId2"/>
          <a:stretch>
            <a:fillRect/>
          </a:stretch>
        </p:blipFill>
        <p:spPr>
          <a:xfrm>
            <a:off x="5061214" y="1109546"/>
            <a:ext cx="2333484" cy="1740055"/>
          </a:xfrm>
          <a:prstGeom prst="rect">
            <a:avLst/>
          </a:prstGeom>
        </p:spPr>
      </p:pic>
      <p:pic>
        <p:nvPicPr>
          <p:cNvPr id="5" name="Picture 4">
            <a:extLst>
              <a:ext uri="{FF2B5EF4-FFF2-40B4-BE49-F238E27FC236}">
                <a16:creationId xmlns:a16="http://schemas.microsoft.com/office/drawing/2014/main" id="{8118DF55-F054-87F9-DE35-FA563F9B44BC}"/>
              </a:ext>
            </a:extLst>
          </p:cNvPr>
          <p:cNvPicPr>
            <a:picLocks noChangeAspect="1"/>
          </p:cNvPicPr>
          <p:nvPr/>
        </p:nvPicPr>
        <p:blipFill>
          <a:blip r:embed="rId3"/>
          <a:stretch>
            <a:fillRect/>
          </a:stretch>
        </p:blipFill>
        <p:spPr>
          <a:xfrm>
            <a:off x="7394698" y="1098395"/>
            <a:ext cx="2764063" cy="1740055"/>
          </a:xfrm>
          <a:prstGeom prst="rect">
            <a:avLst/>
          </a:prstGeom>
        </p:spPr>
      </p:pic>
      <p:pic>
        <p:nvPicPr>
          <p:cNvPr id="6" name="Picture 5">
            <a:extLst>
              <a:ext uri="{FF2B5EF4-FFF2-40B4-BE49-F238E27FC236}">
                <a16:creationId xmlns:a16="http://schemas.microsoft.com/office/drawing/2014/main" id="{989FE580-EA2F-9AD7-0691-C95777C6A2F6}"/>
              </a:ext>
            </a:extLst>
          </p:cNvPr>
          <p:cNvPicPr>
            <a:picLocks noChangeAspect="1"/>
          </p:cNvPicPr>
          <p:nvPr/>
        </p:nvPicPr>
        <p:blipFill>
          <a:blip r:embed="rId4"/>
          <a:stretch>
            <a:fillRect/>
          </a:stretch>
        </p:blipFill>
        <p:spPr>
          <a:xfrm>
            <a:off x="10158762" y="1098395"/>
            <a:ext cx="1940312" cy="1740055"/>
          </a:xfrm>
          <a:prstGeom prst="rect">
            <a:avLst/>
          </a:prstGeom>
        </p:spPr>
      </p:pic>
      <p:pic>
        <p:nvPicPr>
          <p:cNvPr id="7" name="Picture 6">
            <a:extLst>
              <a:ext uri="{FF2B5EF4-FFF2-40B4-BE49-F238E27FC236}">
                <a16:creationId xmlns:a16="http://schemas.microsoft.com/office/drawing/2014/main" id="{3B901C10-C970-9B90-2153-ED96097DF956}"/>
              </a:ext>
            </a:extLst>
          </p:cNvPr>
          <p:cNvPicPr>
            <a:picLocks noChangeAspect="1"/>
          </p:cNvPicPr>
          <p:nvPr/>
        </p:nvPicPr>
        <p:blipFill>
          <a:blip r:embed="rId5"/>
          <a:stretch>
            <a:fillRect/>
          </a:stretch>
        </p:blipFill>
        <p:spPr>
          <a:xfrm>
            <a:off x="5047065" y="2862192"/>
            <a:ext cx="2347633" cy="1736597"/>
          </a:xfrm>
          <a:prstGeom prst="rect">
            <a:avLst/>
          </a:prstGeom>
        </p:spPr>
      </p:pic>
      <p:pic>
        <p:nvPicPr>
          <p:cNvPr id="12" name="Picture 11">
            <a:extLst>
              <a:ext uri="{FF2B5EF4-FFF2-40B4-BE49-F238E27FC236}">
                <a16:creationId xmlns:a16="http://schemas.microsoft.com/office/drawing/2014/main" id="{786D9A3E-8CA4-6287-3521-82EBB93B6152}"/>
              </a:ext>
            </a:extLst>
          </p:cNvPr>
          <p:cNvPicPr>
            <a:picLocks noChangeAspect="1"/>
          </p:cNvPicPr>
          <p:nvPr/>
        </p:nvPicPr>
        <p:blipFill>
          <a:blip r:embed="rId6"/>
          <a:stretch>
            <a:fillRect/>
          </a:stretch>
        </p:blipFill>
        <p:spPr>
          <a:xfrm>
            <a:off x="7394698" y="2855192"/>
            <a:ext cx="2211514" cy="1736597"/>
          </a:xfrm>
          <a:prstGeom prst="rect">
            <a:avLst/>
          </a:prstGeom>
        </p:spPr>
      </p:pic>
      <p:pic>
        <p:nvPicPr>
          <p:cNvPr id="13" name="Picture 12">
            <a:extLst>
              <a:ext uri="{FF2B5EF4-FFF2-40B4-BE49-F238E27FC236}">
                <a16:creationId xmlns:a16="http://schemas.microsoft.com/office/drawing/2014/main" id="{CA9FCEA9-D236-C367-F07F-8D4ACF0F0888}"/>
              </a:ext>
            </a:extLst>
          </p:cNvPr>
          <p:cNvPicPr>
            <a:picLocks noChangeAspect="1"/>
          </p:cNvPicPr>
          <p:nvPr/>
        </p:nvPicPr>
        <p:blipFill>
          <a:blip r:embed="rId7"/>
          <a:stretch>
            <a:fillRect/>
          </a:stretch>
        </p:blipFill>
        <p:spPr>
          <a:xfrm>
            <a:off x="9606212" y="2862192"/>
            <a:ext cx="2494845" cy="1722651"/>
          </a:xfrm>
          <a:prstGeom prst="rect">
            <a:avLst/>
          </a:prstGeom>
        </p:spPr>
      </p:pic>
      <p:pic>
        <p:nvPicPr>
          <p:cNvPr id="14" name="Picture 13">
            <a:extLst>
              <a:ext uri="{FF2B5EF4-FFF2-40B4-BE49-F238E27FC236}">
                <a16:creationId xmlns:a16="http://schemas.microsoft.com/office/drawing/2014/main" id="{CF83AC07-E680-C4D3-5055-BA616B410789}"/>
              </a:ext>
            </a:extLst>
          </p:cNvPr>
          <p:cNvPicPr>
            <a:picLocks noChangeAspect="1"/>
          </p:cNvPicPr>
          <p:nvPr/>
        </p:nvPicPr>
        <p:blipFill>
          <a:blip r:embed="rId8"/>
          <a:stretch>
            <a:fillRect/>
          </a:stretch>
        </p:blipFill>
        <p:spPr>
          <a:xfrm flipH="1">
            <a:off x="10420504" y="4594911"/>
            <a:ext cx="1678570" cy="1677070"/>
          </a:xfrm>
          <a:prstGeom prst="rect">
            <a:avLst/>
          </a:prstGeom>
        </p:spPr>
      </p:pic>
      <p:pic>
        <p:nvPicPr>
          <p:cNvPr id="15" name="Picture 14">
            <a:extLst>
              <a:ext uri="{FF2B5EF4-FFF2-40B4-BE49-F238E27FC236}">
                <a16:creationId xmlns:a16="http://schemas.microsoft.com/office/drawing/2014/main" id="{01E572C1-E9FD-7F3D-85F0-2376837069F3}"/>
              </a:ext>
            </a:extLst>
          </p:cNvPr>
          <p:cNvPicPr>
            <a:picLocks noChangeAspect="1"/>
          </p:cNvPicPr>
          <p:nvPr/>
        </p:nvPicPr>
        <p:blipFill>
          <a:blip r:embed="rId9"/>
          <a:stretch>
            <a:fillRect/>
          </a:stretch>
        </p:blipFill>
        <p:spPr>
          <a:xfrm>
            <a:off x="8763979" y="4608585"/>
            <a:ext cx="1639230" cy="1663396"/>
          </a:xfrm>
          <a:prstGeom prst="rect">
            <a:avLst/>
          </a:prstGeom>
        </p:spPr>
      </p:pic>
      <p:pic>
        <p:nvPicPr>
          <p:cNvPr id="16" name="Picture 15">
            <a:extLst>
              <a:ext uri="{FF2B5EF4-FFF2-40B4-BE49-F238E27FC236}">
                <a16:creationId xmlns:a16="http://schemas.microsoft.com/office/drawing/2014/main" id="{E9DF4AC1-3C64-E157-C092-C272387E5E38}"/>
              </a:ext>
            </a:extLst>
          </p:cNvPr>
          <p:cNvPicPr>
            <a:picLocks noChangeAspect="1"/>
          </p:cNvPicPr>
          <p:nvPr/>
        </p:nvPicPr>
        <p:blipFill>
          <a:blip r:embed="rId10"/>
          <a:stretch>
            <a:fillRect/>
          </a:stretch>
        </p:blipFill>
        <p:spPr>
          <a:xfrm>
            <a:off x="6304574" y="4614176"/>
            <a:ext cx="2446706" cy="1646654"/>
          </a:xfrm>
          <a:prstGeom prst="rect">
            <a:avLst/>
          </a:prstGeom>
        </p:spPr>
      </p:pic>
      <p:pic>
        <p:nvPicPr>
          <p:cNvPr id="17" name="Picture 16">
            <a:extLst>
              <a:ext uri="{FF2B5EF4-FFF2-40B4-BE49-F238E27FC236}">
                <a16:creationId xmlns:a16="http://schemas.microsoft.com/office/drawing/2014/main" id="{57CDC915-33F3-169B-DCAA-F0061444357E}"/>
              </a:ext>
            </a:extLst>
          </p:cNvPr>
          <p:cNvPicPr>
            <a:picLocks noChangeAspect="1"/>
          </p:cNvPicPr>
          <p:nvPr/>
        </p:nvPicPr>
        <p:blipFill>
          <a:blip r:embed="rId11"/>
          <a:stretch>
            <a:fillRect/>
          </a:stretch>
        </p:blipFill>
        <p:spPr>
          <a:xfrm>
            <a:off x="3753288" y="4614176"/>
            <a:ext cx="2533723" cy="1646654"/>
          </a:xfrm>
          <a:prstGeom prst="rect">
            <a:avLst/>
          </a:prstGeom>
        </p:spPr>
      </p:pic>
      <p:sp>
        <p:nvSpPr>
          <p:cNvPr id="18" name="Slide Number Placeholder 1">
            <a:extLst>
              <a:ext uri="{FF2B5EF4-FFF2-40B4-BE49-F238E27FC236}">
                <a16:creationId xmlns:a16="http://schemas.microsoft.com/office/drawing/2014/main" id="{ABE93EF4-4BCF-A59A-276F-105B4B27E743}"/>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23607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46D49-354E-EB53-423B-FBEE3507D1E3}"/>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A8B6B0D2-1425-02E9-D15D-5FB210A31082}"/>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6BAC08C9-3FC9-F5E6-6BEE-A800552D43AE}"/>
              </a:ext>
            </a:extLst>
          </p:cNvPr>
          <p:cNvSpPr txBox="1">
            <a:spLocks/>
          </p:cNvSpPr>
          <p:nvPr/>
        </p:nvSpPr>
        <p:spPr>
          <a:xfrm>
            <a:off x="661337" y="1179261"/>
            <a:ext cx="6886776" cy="751488"/>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2,000 CBM Breakbulk Cargo and 350 Containers incl. Out of Gauge</a:t>
            </a:r>
          </a:p>
          <a:p>
            <a:pPr marL="12700" marR="5080">
              <a:spcBef>
                <a:spcPts val="40"/>
              </a:spcBef>
              <a:defRPr/>
            </a:pPr>
            <a:r>
              <a:rPr lang="en-US" sz="1200" dirty="0">
                <a:solidFill>
                  <a:srgbClr val="0070C0"/>
                </a:solidFill>
                <a:latin typeface="Gotham Medium" pitchFamily="2" charset="0"/>
                <a:cs typeface="Gotham Medium" pitchFamily="2" charset="0"/>
              </a:rPr>
              <a:t>Commodity:            </a:t>
            </a:r>
            <a:r>
              <a:rPr lang="en-US" sz="1200" kern="0" dirty="0">
                <a:solidFill>
                  <a:srgbClr val="1D1D1B"/>
                </a:solidFill>
                <a:latin typeface="Gotham" pitchFamily="2" charset="0"/>
                <a:cs typeface="Gotham" pitchFamily="2" charset="0"/>
              </a:rPr>
              <a:t> Parts</a:t>
            </a:r>
          </a:p>
          <a:p>
            <a:pPr marL="12700" marR="5080" lvl="0">
              <a:spcBef>
                <a:spcPts val="40"/>
              </a:spcBef>
              <a:defRPr/>
            </a:pPr>
            <a:r>
              <a:rPr lang="en-GB" sz="1200" dirty="0">
                <a:solidFill>
                  <a:srgbClr val="0070C0"/>
                </a:solidFill>
                <a:latin typeface="Gotham Medium" pitchFamily="2" charset="0"/>
                <a:cs typeface="Gotham Medium" pitchFamily="2" charset="0"/>
              </a:rPr>
              <a:t>Origin: 	</a:t>
            </a:r>
            <a:r>
              <a:rPr lang="en-US"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Netherlands, Brazil, Germany, China, Vietnam</a:t>
            </a:r>
          </a:p>
          <a:p>
            <a:pPr marL="12700" marR="5080" lvl="0">
              <a:spcBef>
                <a:spcPts val="40"/>
              </a:spcBef>
              <a:defRPr/>
            </a:pPr>
            <a:r>
              <a:rPr lang="en-US" sz="1200" dirty="0">
                <a:solidFill>
                  <a:srgbClr val="0070C0"/>
                </a:solidFill>
                <a:latin typeface="Gotham Medium" pitchFamily="2" charset="0"/>
                <a:cs typeface="Gotham Medium" pitchFamily="2" charset="0"/>
              </a:rPr>
              <a:t>Port of Discharge:</a:t>
            </a:r>
            <a:r>
              <a:rPr lang="en-GB" sz="1200" dirty="0">
                <a:solidFill>
                  <a:srgbClr val="0070C0"/>
                </a:solidFill>
                <a:latin typeface="Gotham Medium" pitchFamily="2" charset="0"/>
                <a:cs typeface="Gotham Medium" pitchFamily="2" charset="0"/>
              </a:rPr>
              <a:t>  </a:t>
            </a:r>
            <a:r>
              <a:rPr lang="it-IT" sz="1200" kern="0" dirty="0">
                <a:solidFill>
                  <a:srgbClr val="1D1D1B"/>
                </a:solidFill>
                <a:latin typeface="Gotham" pitchFamily="2" charset="0"/>
                <a:cs typeface="Gotham" pitchFamily="2" charset="0"/>
              </a:rPr>
              <a:t>Haiphong, Vietnam</a:t>
            </a:r>
          </a:p>
        </p:txBody>
      </p:sp>
      <p:sp>
        <p:nvSpPr>
          <p:cNvPr id="21" name="object 6">
            <a:extLst>
              <a:ext uri="{FF2B5EF4-FFF2-40B4-BE49-F238E27FC236}">
                <a16:creationId xmlns:a16="http://schemas.microsoft.com/office/drawing/2014/main" id="{B80AC1B8-2A1B-456B-D227-DB6168A27826}"/>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61C2493B-4738-3712-F95A-65B40A745D2C}"/>
              </a:ext>
            </a:extLst>
          </p:cNvPr>
          <p:cNvSpPr txBox="1">
            <a:spLocks/>
          </p:cNvSpPr>
          <p:nvPr/>
        </p:nvSpPr>
        <p:spPr>
          <a:xfrm>
            <a:off x="1250830" y="2402703"/>
            <a:ext cx="3649024" cy="1959511"/>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Single Point of Contact for Handling and Booking Ocean Freight for Break Bulk and Container for Various Origins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Supporting the Project Owner with Customs Clearance Matters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Co-ordination and Supervision of Discharging Break Bulk from the Heavy Lift Vessel to Storage Yard at the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Truck Delivery of all Cargo to the Job Site</a:t>
            </a:r>
          </a:p>
        </p:txBody>
      </p:sp>
      <p:sp>
        <p:nvSpPr>
          <p:cNvPr id="27" name="Title 8">
            <a:extLst>
              <a:ext uri="{FF2B5EF4-FFF2-40B4-BE49-F238E27FC236}">
                <a16:creationId xmlns:a16="http://schemas.microsoft.com/office/drawing/2014/main" id="{7400C210-DFDA-5EB0-808A-44F4E6CB6871}"/>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784821AA-5DA8-24D8-DBF0-C7A69099D251}"/>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a:t>
            </a:r>
            <a:r>
              <a:rPr lang="en-US" sz="2200" cap="all" dirty="0" err="1">
                <a:solidFill>
                  <a:srgbClr val="3DB465"/>
                </a:solidFill>
                <a:latin typeface="Gotham Medium" pitchFamily="50" charset="0"/>
                <a:cs typeface="Gotham Medium" pitchFamily="50" charset="0"/>
              </a:rPr>
              <a:t>Vinfast</a:t>
            </a:r>
            <a:r>
              <a:rPr lang="en-US" sz="2200" cap="all" dirty="0">
                <a:solidFill>
                  <a:srgbClr val="3DB465"/>
                </a:solidFill>
                <a:latin typeface="Gotham Medium" pitchFamily="50" charset="0"/>
                <a:cs typeface="Gotham Medium" pitchFamily="50" charset="0"/>
              </a:rPr>
              <a:t> Car Factory</a:t>
            </a:r>
          </a:p>
        </p:txBody>
      </p:sp>
      <p:pic>
        <p:nvPicPr>
          <p:cNvPr id="3" name="Picture 2">
            <a:extLst>
              <a:ext uri="{FF2B5EF4-FFF2-40B4-BE49-F238E27FC236}">
                <a16:creationId xmlns:a16="http://schemas.microsoft.com/office/drawing/2014/main" id="{D3CBFAED-46CD-1CAB-8092-0390D4BDABE0}"/>
              </a:ext>
            </a:extLst>
          </p:cNvPr>
          <p:cNvPicPr>
            <a:picLocks noChangeAspect="1"/>
          </p:cNvPicPr>
          <p:nvPr/>
        </p:nvPicPr>
        <p:blipFill>
          <a:blip r:embed="rId2"/>
          <a:stretch>
            <a:fillRect/>
          </a:stretch>
        </p:blipFill>
        <p:spPr>
          <a:xfrm>
            <a:off x="7851531" y="4023491"/>
            <a:ext cx="4241188" cy="2168597"/>
          </a:xfrm>
          <a:prstGeom prst="rect">
            <a:avLst/>
          </a:prstGeom>
        </p:spPr>
      </p:pic>
      <p:pic>
        <p:nvPicPr>
          <p:cNvPr id="8" name="Picture 7">
            <a:extLst>
              <a:ext uri="{FF2B5EF4-FFF2-40B4-BE49-F238E27FC236}">
                <a16:creationId xmlns:a16="http://schemas.microsoft.com/office/drawing/2014/main" id="{C3F846CE-206E-50DE-95EB-25931F788165}"/>
              </a:ext>
            </a:extLst>
          </p:cNvPr>
          <p:cNvPicPr>
            <a:picLocks noChangeAspect="1"/>
          </p:cNvPicPr>
          <p:nvPr/>
        </p:nvPicPr>
        <p:blipFill>
          <a:blip r:embed="rId3"/>
          <a:stretch>
            <a:fillRect/>
          </a:stretch>
        </p:blipFill>
        <p:spPr>
          <a:xfrm>
            <a:off x="7911438" y="381375"/>
            <a:ext cx="4054422" cy="2254303"/>
          </a:xfrm>
          <a:prstGeom prst="rect">
            <a:avLst/>
          </a:prstGeom>
        </p:spPr>
      </p:pic>
      <p:pic>
        <p:nvPicPr>
          <p:cNvPr id="9" name="Picture 8">
            <a:extLst>
              <a:ext uri="{FF2B5EF4-FFF2-40B4-BE49-F238E27FC236}">
                <a16:creationId xmlns:a16="http://schemas.microsoft.com/office/drawing/2014/main" id="{37D0405B-CAB9-6658-99B0-9B51FFC71365}"/>
              </a:ext>
            </a:extLst>
          </p:cNvPr>
          <p:cNvPicPr>
            <a:picLocks noChangeAspect="1"/>
          </p:cNvPicPr>
          <p:nvPr/>
        </p:nvPicPr>
        <p:blipFill>
          <a:blip r:embed="rId4"/>
          <a:stretch>
            <a:fillRect/>
          </a:stretch>
        </p:blipFill>
        <p:spPr>
          <a:xfrm>
            <a:off x="5621071" y="2202433"/>
            <a:ext cx="3994515" cy="2168597"/>
          </a:xfrm>
          <a:prstGeom prst="rect">
            <a:avLst/>
          </a:prstGeom>
          <a:solidFill>
            <a:schemeClr val="bg1"/>
          </a:solidFill>
          <a:ln w="38100">
            <a:solidFill>
              <a:srgbClr val="FFFFFF"/>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11" name="Slide Number Placeholder 1">
            <a:extLst>
              <a:ext uri="{FF2B5EF4-FFF2-40B4-BE49-F238E27FC236}">
                <a16:creationId xmlns:a16="http://schemas.microsoft.com/office/drawing/2014/main" id="{FBB41884-A882-9BAC-E8C6-13EF932FD289}"/>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39303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4CD83-E655-7515-9199-C0D8E494A2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1577F7-EAE3-75D7-7513-306EE0D02EC2}"/>
              </a:ext>
            </a:extLst>
          </p:cNvPr>
          <p:cNvSpPr>
            <a:spLocks noGrp="1"/>
          </p:cNvSpPr>
          <p:nvPr>
            <p:ph type="ctrTitle"/>
          </p:nvPr>
        </p:nvSpPr>
        <p:spPr>
          <a:xfrm>
            <a:off x="864243" y="2948869"/>
            <a:ext cx="8630830" cy="480131"/>
          </a:xfrm>
        </p:spPr>
        <p:txBody>
          <a:bodyPr/>
          <a:lstStyle/>
          <a:p>
            <a:r>
              <a:rPr lang="en-US" dirty="0"/>
              <a:t>Infrastructure References</a:t>
            </a:r>
            <a:endParaRPr lang="en-VN" dirty="0"/>
          </a:p>
        </p:txBody>
      </p:sp>
    </p:spTree>
    <p:extLst>
      <p:ext uri="{BB962C8B-B14F-4D97-AF65-F5344CB8AC3E}">
        <p14:creationId xmlns:p14="http://schemas.microsoft.com/office/powerpoint/2010/main" val="21098703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4DCA3-5B34-5D4E-F278-DED578B57AF4}"/>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2BDE2CCC-A6D5-D760-35F0-C9F770CAA415}"/>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AC62905A-9650-3FFB-C417-C7B20143668F}"/>
              </a:ext>
            </a:extLst>
          </p:cNvPr>
          <p:cNvSpPr txBox="1">
            <a:spLocks noGrp="1" noRot="1" noMove="1" noResize="1" noEditPoints="1" noAdjustHandles="1" noChangeArrowheads="1" noChangeShapeType="1"/>
          </p:cNvSpPr>
          <p:nvPr/>
        </p:nvSpPr>
        <p:spPr>
          <a:xfrm>
            <a:off x="661338" y="1179261"/>
            <a:ext cx="5913198" cy="59247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Core-loc</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Origin: 		</a:t>
            </a:r>
            <a:r>
              <a:rPr lang="it-IT" sz="1200" dirty="0">
                <a:latin typeface="Gotham" pitchFamily="50" charset="0"/>
                <a:cs typeface="Gotham" pitchFamily="50" charset="0"/>
              </a:rPr>
              <a:t>Laem Chabang, Thailand</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dirty="0">
                <a:latin typeface="Gotham" pitchFamily="50" charset="0"/>
                <a:cs typeface="Gotham" pitchFamily="50" charset="0"/>
              </a:rPr>
              <a:t>Brisbane, Australia</a:t>
            </a:r>
          </a:p>
        </p:txBody>
      </p:sp>
      <p:sp>
        <p:nvSpPr>
          <p:cNvPr id="27" name="Title 8">
            <a:extLst>
              <a:ext uri="{FF2B5EF4-FFF2-40B4-BE49-F238E27FC236}">
                <a16:creationId xmlns:a16="http://schemas.microsoft.com/office/drawing/2014/main" id="{0848123B-ADAA-91B8-F28D-A908437E2603}"/>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857139E2-2195-936F-5684-67EF4963F0CC}"/>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200" cap="all" dirty="0">
                <a:solidFill>
                  <a:srgbClr val="3DB465"/>
                </a:solidFill>
                <a:latin typeface="Gotham Medium" pitchFamily="50" charset="0"/>
                <a:cs typeface="Gotham Medium" pitchFamily="50" charset="0"/>
              </a:rPr>
              <a:t>CASE STUDY – CORE-LOC PROJECT</a:t>
            </a:r>
          </a:p>
        </p:txBody>
      </p:sp>
      <p:pic>
        <p:nvPicPr>
          <p:cNvPr id="15" name="Picture 14">
            <a:extLst>
              <a:ext uri="{FF2B5EF4-FFF2-40B4-BE49-F238E27FC236}">
                <a16:creationId xmlns:a16="http://schemas.microsoft.com/office/drawing/2014/main" id="{34C53F5E-FFCA-2D37-A5D0-2D4A437BC220}"/>
              </a:ext>
            </a:extLst>
          </p:cNvPr>
          <p:cNvPicPr>
            <a:picLocks noChangeAspect="1"/>
          </p:cNvPicPr>
          <p:nvPr/>
        </p:nvPicPr>
        <p:blipFill>
          <a:blip r:embed="rId2"/>
          <a:stretch>
            <a:fillRect/>
          </a:stretch>
        </p:blipFill>
        <p:spPr>
          <a:xfrm>
            <a:off x="1024212" y="2106619"/>
            <a:ext cx="2683741" cy="1769067"/>
          </a:xfrm>
          <a:prstGeom prst="rect">
            <a:avLst/>
          </a:prstGeom>
        </p:spPr>
      </p:pic>
      <p:pic>
        <p:nvPicPr>
          <p:cNvPr id="16" name="Picture 15">
            <a:extLst>
              <a:ext uri="{FF2B5EF4-FFF2-40B4-BE49-F238E27FC236}">
                <a16:creationId xmlns:a16="http://schemas.microsoft.com/office/drawing/2014/main" id="{405EEC0F-D4BE-90D9-B66B-1350F3F961D9}"/>
              </a:ext>
            </a:extLst>
          </p:cNvPr>
          <p:cNvPicPr>
            <a:picLocks noChangeAspect="1"/>
          </p:cNvPicPr>
          <p:nvPr/>
        </p:nvPicPr>
        <p:blipFill>
          <a:blip r:embed="rId3"/>
          <a:stretch>
            <a:fillRect/>
          </a:stretch>
        </p:blipFill>
        <p:spPr>
          <a:xfrm>
            <a:off x="5943591" y="2065491"/>
            <a:ext cx="2653674" cy="1859202"/>
          </a:xfrm>
          <a:prstGeom prst="rect">
            <a:avLst/>
          </a:prstGeom>
        </p:spPr>
      </p:pic>
      <p:pic>
        <p:nvPicPr>
          <p:cNvPr id="17" name="Picture 16">
            <a:extLst>
              <a:ext uri="{FF2B5EF4-FFF2-40B4-BE49-F238E27FC236}">
                <a16:creationId xmlns:a16="http://schemas.microsoft.com/office/drawing/2014/main" id="{90CBD4E7-222B-9910-891D-C1D0B25CF0A3}"/>
              </a:ext>
            </a:extLst>
          </p:cNvPr>
          <p:cNvPicPr>
            <a:picLocks noChangeAspect="1"/>
          </p:cNvPicPr>
          <p:nvPr/>
        </p:nvPicPr>
        <p:blipFill>
          <a:blip r:embed="rId4"/>
          <a:stretch>
            <a:fillRect/>
          </a:stretch>
        </p:blipFill>
        <p:spPr>
          <a:xfrm>
            <a:off x="8597265" y="2070526"/>
            <a:ext cx="2653674" cy="1854167"/>
          </a:xfrm>
          <a:prstGeom prst="rect">
            <a:avLst/>
          </a:prstGeom>
        </p:spPr>
      </p:pic>
      <p:pic>
        <p:nvPicPr>
          <p:cNvPr id="18" name="Picture 17">
            <a:extLst>
              <a:ext uri="{FF2B5EF4-FFF2-40B4-BE49-F238E27FC236}">
                <a16:creationId xmlns:a16="http://schemas.microsoft.com/office/drawing/2014/main" id="{B147EDA1-E055-BC57-3F20-F561080B415F}"/>
              </a:ext>
            </a:extLst>
          </p:cNvPr>
          <p:cNvPicPr>
            <a:picLocks noChangeAspect="1"/>
          </p:cNvPicPr>
          <p:nvPr/>
        </p:nvPicPr>
        <p:blipFill>
          <a:blip r:embed="rId5"/>
          <a:stretch>
            <a:fillRect/>
          </a:stretch>
        </p:blipFill>
        <p:spPr>
          <a:xfrm>
            <a:off x="1038798" y="3875686"/>
            <a:ext cx="2591669" cy="2093656"/>
          </a:xfrm>
          <a:prstGeom prst="rect">
            <a:avLst/>
          </a:prstGeom>
        </p:spPr>
      </p:pic>
      <p:pic>
        <p:nvPicPr>
          <p:cNvPr id="19" name="Picture 18">
            <a:extLst>
              <a:ext uri="{FF2B5EF4-FFF2-40B4-BE49-F238E27FC236}">
                <a16:creationId xmlns:a16="http://schemas.microsoft.com/office/drawing/2014/main" id="{72C19E1B-1C0C-D3F0-1F0D-07277CF6615E}"/>
              </a:ext>
            </a:extLst>
          </p:cNvPr>
          <p:cNvPicPr>
            <a:picLocks noChangeAspect="1"/>
          </p:cNvPicPr>
          <p:nvPr/>
        </p:nvPicPr>
        <p:blipFill>
          <a:blip r:embed="rId6"/>
          <a:stretch>
            <a:fillRect/>
          </a:stretch>
        </p:blipFill>
        <p:spPr>
          <a:xfrm>
            <a:off x="6248410" y="3898443"/>
            <a:ext cx="2790472" cy="2090789"/>
          </a:xfrm>
          <a:prstGeom prst="rect">
            <a:avLst/>
          </a:prstGeom>
        </p:spPr>
      </p:pic>
      <p:pic>
        <p:nvPicPr>
          <p:cNvPr id="23" name="Picture 22">
            <a:extLst>
              <a:ext uri="{FF2B5EF4-FFF2-40B4-BE49-F238E27FC236}">
                <a16:creationId xmlns:a16="http://schemas.microsoft.com/office/drawing/2014/main" id="{71A5A6EE-BDC3-148D-83DE-BE2847D42D85}"/>
              </a:ext>
            </a:extLst>
          </p:cNvPr>
          <p:cNvPicPr>
            <a:picLocks noChangeAspect="1"/>
          </p:cNvPicPr>
          <p:nvPr/>
        </p:nvPicPr>
        <p:blipFill>
          <a:blip r:embed="rId7"/>
          <a:stretch>
            <a:fillRect/>
          </a:stretch>
        </p:blipFill>
        <p:spPr>
          <a:xfrm>
            <a:off x="9048698" y="3898443"/>
            <a:ext cx="2608716" cy="2142579"/>
          </a:xfrm>
          <a:prstGeom prst="rect">
            <a:avLst/>
          </a:prstGeom>
        </p:spPr>
      </p:pic>
      <p:pic>
        <p:nvPicPr>
          <p:cNvPr id="24" name="Picture 23">
            <a:extLst>
              <a:ext uri="{FF2B5EF4-FFF2-40B4-BE49-F238E27FC236}">
                <a16:creationId xmlns:a16="http://schemas.microsoft.com/office/drawing/2014/main" id="{2A14F34A-5CA2-1F6C-6444-BC80E2902AA0}"/>
              </a:ext>
            </a:extLst>
          </p:cNvPr>
          <p:cNvPicPr>
            <a:picLocks noChangeAspect="1"/>
          </p:cNvPicPr>
          <p:nvPr/>
        </p:nvPicPr>
        <p:blipFill>
          <a:blip r:embed="rId8"/>
          <a:stretch>
            <a:fillRect/>
          </a:stretch>
        </p:blipFill>
        <p:spPr>
          <a:xfrm>
            <a:off x="3742497" y="2065491"/>
            <a:ext cx="2201094" cy="1826296"/>
          </a:xfrm>
          <a:prstGeom prst="rect">
            <a:avLst/>
          </a:prstGeom>
        </p:spPr>
      </p:pic>
      <p:pic>
        <p:nvPicPr>
          <p:cNvPr id="25" name="Picture 24">
            <a:extLst>
              <a:ext uri="{FF2B5EF4-FFF2-40B4-BE49-F238E27FC236}">
                <a16:creationId xmlns:a16="http://schemas.microsoft.com/office/drawing/2014/main" id="{7C9081F5-4E94-6B46-F425-A260A000E2B5}"/>
              </a:ext>
            </a:extLst>
          </p:cNvPr>
          <p:cNvPicPr/>
          <p:nvPr/>
        </p:nvPicPr>
        <p:blipFill>
          <a:blip r:embed="rId9"/>
          <a:stretch>
            <a:fillRect/>
          </a:stretch>
        </p:blipFill>
        <p:spPr>
          <a:xfrm>
            <a:off x="3630467" y="3891787"/>
            <a:ext cx="2591669" cy="2090789"/>
          </a:xfrm>
          <a:prstGeom prst="rect">
            <a:avLst/>
          </a:prstGeom>
        </p:spPr>
      </p:pic>
      <p:sp>
        <p:nvSpPr>
          <p:cNvPr id="26" name="Slide Number Placeholder 1">
            <a:extLst>
              <a:ext uri="{FF2B5EF4-FFF2-40B4-BE49-F238E27FC236}">
                <a16:creationId xmlns:a16="http://schemas.microsoft.com/office/drawing/2014/main" id="{F25D6E49-17E3-A4B5-455B-85790B43715B}"/>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77074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35979-873E-5371-398C-18142532F2B1}"/>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46AE63B1-940E-9F99-B211-6B90A259D3B9}"/>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74C9A61C-0F0F-A813-7EF0-2450E1F7C5F1}"/>
              </a:ext>
            </a:extLst>
          </p:cNvPr>
          <p:cNvSpPr txBox="1">
            <a:spLocks noGrp="1" noRot="1" noMove="1" noResize="1" noEditPoints="1" noAdjustHandles="1" noChangeArrowheads="1" noChangeShapeType="1"/>
          </p:cNvSpPr>
          <p:nvPr/>
        </p:nvSpPr>
        <p:spPr>
          <a:xfrm>
            <a:off x="661338" y="1179261"/>
            <a:ext cx="5913198" cy="98745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a:latin typeface="Gotham" pitchFamily="50" charset="0"/>
                <a:cs typeface="Gotham" pitchFamily="50" charset="0"/>
              </a:rPr>
              <a:t>Lusail World Cup Stadium</a:t>
            </a:r>
          </a:p>
          <a:p>
            <a:pPr marL="12700" lvl="0">
              <a:spcBef>
                <a:spcPts val="100"/>
              </a:spcBef>
              <a:defRPr/>
            </a:pPr>
            <a:r>
              <a:rPr lang="en-GB" sz="1200">
                <a:solidFill>
                  <a:srgbClr val="0070C0"/>
                </a:solidFill>
                <a:latin typeface="Gotham Medium" pitchFamily="2" charset="0"/>
                <a:cs typeface="Gotham Medium" pitchFamily="2" charset="0"/>
              </a:rPr>
              <a:t>Volume:		</a:t>
            </a:r>
            <a:r>
              <a:rPr lang="en-US" sz="1200">
                <a:latin typeface="Gotham" pitchFamily="50" charset="0"/>
                <a:cs typeface="Gotham" pitchFamily="50" charset="0"/>
              </a:rPr>
              <a:t>6,500 FRT over 4 shipments</a:t>
            </a:r>
          </a:p>
          <a:p>
            <a:pPr marL="12700" lvl="0">
              <a:spcBef>
                <a:spcPts val="100"/>
              </a:spcBef>
              <a:defRPr/>
            </a:pPr>
            <a:r>
              <a:rPr lang="en-GB" sz="1200">
                <a:solidFill>
                  <a:srgbClr val="0070C0"/>
                </a:solidFill>
                <a:latin typeface="Gotham Medium" pitchFamily="2" charset="0"/>
                <a:cs typeface="Gotham Medium" pitchFamily="2" charset="0"/>
              </a:rPr>
              <a:t>Commodity:	</a:t>
            </a:r>
            <a:r>
              <a:rPr lang="en-US" sz="1200">
                <a:latin typeface="Gotham" pitchFamily="50" charset="0"/>
                <a:cs typeface="Gotham" pitchFamily="50" charset="0"/>
              </a:rPr>
              <a:t>Structural steel for roof of World Cup 2022 stadium</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Origin: 		</a:t>
            </a:r>
            <a:r>
              <a:rPr lang="it-IT" sz="1200">
                <a:latin typeface="Gotham" pitchFamily="50" charset="0"/>
                <a:cs typeface="Gotham" pitchFamily="50" charset="0"/>
              </a:rPr>
              <a:t>Ho Chi Minh City, Vietnam</a:t>
            </a:r>
          </a:p>
          <a:p>
            <a:pPr marL="12700" lvl="0">
              <a:spcBef>
                <a:spcPts val="100"/>
              </a:spcBef>
              <a:defRPr/>
            </a:pPr>
            <a:r>
              <a:rPr lang="en-GB" sz="1200">
                <a:solidFill>
                  <a:srgbClr val="0070C0"/>
                </a:solidFill>
                <a:latin typeface="Gotham Medium" pitchFamily="2" charset="0"/>
                <a:cs typeface="Gotham Medium" pitchFamily="2" charset="0"/>
              </a:rPr>
              <a:t>Destination:	</a:t>
            </a:r>
            <a:r>
              <a:rPr lang="en-US" sz="1200">
                <a:latin typeface="Gotham" pitchFamily="50" charset="0"/>
                <a:cs typeface="Gotham" pitchFamily="50" charset="0"/>
              </a:rPr>
              <a:t>Hamad, Qatar</a:t>
            </a:r>
            <a:endParaRPr lang="en-GB" sz="1200">
              <a:latin typeface="Gotham" pitchFamily="50" charset="0"/>
              <a:cs typeface="Gotham" pitchFamily="50" charset="0"/>
            </a:endParaRPr>
          </a:p>
        </p:txBody>
      </p:sp>
      <p:sp>
        <p:nvSpPr>
          <p:cNvPr id="21" name="object 6">
            <a:extLst>
              <a:ext uri="{FF2B5EF4-FFF2-40B4-BE49-F238E27FC236}">
                <a16:creationId xmlns:a16="http://schemas.microsoft.com/office/drawing/2014/main" id="{3CA610C9-4E4A-B0FF-5756-AF4B2814DCCE}"/>
              </a:ext>
            </a:extLst>
          </p:cNvPr>
          <p:cNvSpPr txBox="1">
            <a:spLocks noGrp="1" noRot="1" noMove="1" noResize="1" noEditPoints="1" noAdjustHandles="1" noChangeArrowheads="1" noChangeShapeType="1"/>
          </p:cNvSpPr>
          <p:nvPr/>
        </p:nvSpPr>
        <p:spPr>
          <a:xfrm>
            <a:off x="661338" y="2793315"/>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2F8EEBF6-63C0-FBB2-AAB6-163BA8DA29C9}"/>
              </a:ext>
            </a:extLst>
          </p:cNvPr>
          <p:cNvSpPr txBox="1">
            <a:spLocks noGrp="1" noRot="1" noMove="1" noResize="1" noEditPoints="1" noAdjustHandles="1" noChangeArrowheads="1" noChangeShapeType="1"/>
          </p:cNvSpPr>
          <p:nvPr/>
        </p:nvSpPr>
        <p:spPr>
          <a:xfrm>
            <a:off x="1250828" y="2752169"/>
            <a:ext cx="4845171" cy="512961"/>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Chartering of suitable vessel + supervising on board</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Co-ordination and supervision of the loading operation</a:t>
            </a:r>
          </a:p>
        </p:txBody>
      </p:sp>
      <p:sp>
        <p:nvSpPr>
          <p:cNvPr id="27" name="Title 8">
            <a:extLst>
              <a:ext uri="{FF2B5EF4-FFF2-40B4-BE49-F238E27FC236}">
                <a16:creationId xmlns:a16="http://schemas.microsoft.com/office/drawing/2014/main" id="{0077E466-F198-3BA8-000D-391278AD31B1}"/>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643F45BF-43AE-9A9F-A50F-A6270DFCFA9A}"/>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200" cap="all">
                <a:solidFill>
                  <a:srgbClr val="3DB465"/>
                </a:solidFill>
                <a:latin typeface="Gotham Medium" pitchFamily="50" charset="0"/>
                <a:cs typeface="Gotham Medium" pitchFamily="50" charset="0"/>
              </a:rPr>
              <a:t>CASE STUDY – LUSAIL WORLD CUP STADIUM</a:t>
            </a:r>
          </a:p>
        </p:txBody>
      </p:sp>
      <p:pic>
        <p:nvPicPr>
          <p:cNvPr id="2" name="Picture 1">
            <a:extLst>
              <a:ext uri="{FF2B5EF4-FFF2-40B4-BE49-F238E27FC236}">
                <a16:creationId xmlns:a16="http://schemas.microsoft.com/office/drawing/2014/main" id="{3D56BA4B-155A-DBD8-5B10-9152E71F3E50}"/>
              </a:ext>
            </a:extLst>
          </p:cNvPr>
          <p:cNvPicPr>
            <a:picLocks noGrp="1" noRot="1" noMove="1" noResize="1" noEditPoints="1" noAdjustHandles="1" noChangeArrowheads="1" noChangeShapeType="1" noCrop="1"/>
          </p:cNvPicPr>
          <p:nvPr/>
        </p:nvPicPr>
        <p:blipFill>
          <a:blip r:embed="rId2"/>
          <a:stretch>
            <a:fillRect/>
          </a:stretch>
        </p:blipFill>
        <p:spPr>
          <a:xfrm>
            <a:off x="7935874" y="904308"/>
            <a:ext cx="4012354" cy="2362353"/>
          </a:xfrm>
          <a:prstGeom prst="rect">
            <a:avLst/>
          </a:prstGeom>
        </p:spPr>
      </p:pic>
      <p:pic>
        <p:nvPicPr>
          <p:cNvPr id="3" name="Picture 2" descr="A picture containing outdoor, table, lined, water&#10;&#10;Description automatically generated">
            <a:extLst>
              <a:ext uri="{FF2B5EF4-FFF2-40B4-BE49-F238E27FC236}">
                <a16:creationId xmlns:a16="http://schemas.microsoft.com/office/drawing/2014/main" id="{B3B04A81-341D-D242-08A7-5D08B140468C}"/>
              </a:ext>
            </a:extLst>
          </p:cNvPr>
          <p:cNvPicPr>
            <a:picLocks noGrp="1" noRo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7942976" y="3353087"/>
            <a:ext cx="4012354" cy="2672755"/>
          </a:xfrm>
          <a:prstGeom prst="rect">
            <a:avLst/>
          </a:prstGeom>
        </p:spPr>
      </p:pic>
      <p:pic>
        <p:nvPicPr>
          <p:cNvPr id="5" name="Picture 4" descr="A picture containing table, sitting, blue, man&#10;&#10;Description automatically generated">
            <a:extLst>
              <a:ext uri="{FF2B5EF4-FFF2-40B4-BE49-F238E27FC236}">
                <a16:creationId xmlns:a16="http://schemas.microsoft.com/office/drawing/2014/main" id="{08BD5E17-F0EA-BBAB-9AE0-734AA7C241FE}"/>
              </a:ext>
            </a:extLst>
          </p:cNvPr>
          <p:cNvPicPr>
            <a:picLocks noGrp="1" noRo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val="0"/>
              </a:ext>
            </a:extLst>
          </a:blip>
          <a:stretch>
            <a:fillRect/>
          </a:stretch>
        </p:blipFill>
        <p:spPr>
          <a:xfrm>
            <a:off x="3376139" y="3355724"/>
            <a:ext cx="4358014" cy="2672754"/>
          </a:xfrm>
          <a:prstGeom prst="rect">
            <a:avLst/>
          </a:prstGeom>
        </p:spPr>
      </p:pic>
      <p:sp>
        <p:nvSpPr>
          <p:cNvPr id="6" name="Slide Number Placeholder 1">
            <a:extLst>
              <a:ext uri="{FF2B5EF4-FFF2-40B4-BE49-F238E27FC236}">
                <a16:creationId xmlns:a16="http://schemas.microsoft.com/office/drawing/2014/main" id="{189B5A90-A22F-6C41-E8D4-84D9D6D97508}"/>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08339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44117-CF91-5543-AC97-8CD8F02A4E5E}"/>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1A31095C-8D50-8124-103F-C383CA3B998A}"/>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830C339D-B18A-0D09-7662-CA2A177B0F60}"/>
              </a:ext>
            </a:extLst>
          </p:cNvPr>
          <p:cNvSpPr txBox="1">
            <a:spLocks noGrp="1" noRot="1" noMove="1" noResize="1" noEditPoints="1" noAdjustHandles="1" noChangeArrowheads="1" noChangeShapeType="1"/>
          </p:cNvSpPr>
          <p:nvPr/>
        </p:nvSpPr>
        <p:spPr>
          <a:xfrm>
            <a:off x="661338" y="1179261"/>
            <a:ext cx="4785360" cy="566822"/>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22,900 CBM / 3,000 MT / 4 shipments </a:t>
            </a:r>
          </a:p>
          <a:p>
            <a:pPr marL="12700" marR="5080" lvl="0">
              <a:spcBef>
                <a:spcPts val="40"/>
              </a:spcBef>
              <a:defRPr/>
            </a:pPr>
            <a:r>
              <a:rPr lang="en-GB" sz="1200" dirty="0">
                <a:solidFill>
                  <a:srgbClr val="0070C0"/>
                </a:solidFill>
                <a:latin typeface="Gotham Medium" pitchFamily="2" charset="0"/>
                <a:cs typeface="Gotham Medium" pitchFamily="2" charset="0"/>
              </a:rPr>
              <a:t>Origin: 	</a:t>
            </a:r>
            <a:r>
              <a:rPr lang="en-US"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Tianjin port, China </a:t>
            </a:r>
          </a:p>
          <a:p>
            <a:pPr marL="12700" marR="5080" lvl="0">
              <a:spcBef>
                <a:spcPts val="40"/>
              </a:spcBef>
              <a:defRPr/>
            </a:pPr>
            <a:r>
              <a:rPr lang="en-US" sz="1200" dirty="0">
                <a:solidFill>
                  <a:srgbClr val="0070C0"/>
                </a:solidFill>
                <a:latin typeface="Gotham Medium" pitchFamily="2" charset="0"/>
                <a:cs typeface="Gotham Medium" pitchFamily="2" charset="0"/>
              </a:rPr>
              <a:t>Port of Discharge:</a:t>
            </a:r>
            <a:r>
              <a:rPr lang="en-GB" sz="1200" dirty="0">
                <a:solidFill>
                  <a:srgbClr val="0070C0"/>
                </a:solidFill>
                <a:latin typeface="Gotham Medium" pitchFamily="2" charset="0"/>
                <a:cs typeface="Gotham Medium" pitchFamily="2" charset="0"/>
              </a:rPr>
              <a:t>  </a:t>
            </a:r>
            <a:r>
              <a:rPr lang="it-IT" sz="1200" kern="0" dirty="0">
                <a:solidFill>
                  <a:srgbClr val="1D1D1B"/>
                </a:solidFill>
                <a:latin typeface="Gotham" pitchFamily="2" charset="0"/>
                <a:cs typeface="Gotham" pitchFamily="2" charset="0"/>
              </a:rPr>
              <a:t>Long Beach, USA </a:t>
            </a:r>
          </a:p>
        </p:txBody>
      </p:sp>
      <p:sp>
        <p:nvSpPr>
          <p:cNvPr id="21" name="object 6">
            <a:extLst>
              <a:ext uri="{FF2B5EF4-FFF2-40B4-BE49-F238E27FC236}">
                <a16:creationId xmlns:a16="http://schemas.microsoft.com/office/drawing/2014/main" id="{9718A5FE-F7FB-B2AA-E407-C944BB537DA1}"/>
              </a:ext>
            </a:extLst>
          </p:cNvPr>
          <p:cNvSpPr txBox="1">
            <a:spLocks noGrp="1" noRot="1" noMove="1" noResize="1" noEditPoints="1" noAdjustHandles="1" noChangeArrowheads="1" noChangeShapeType="1"/>
          </p:cNvSpPr>
          <p:nvPr/>
        </p:nvSpPr>
        <p:spPr>
          <a:xfrm>
            <a:off x="661338" y="2443849"/>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DB259977-2EED-921C-FD2F-C9CDA9FEB52C}"/>
              </a:ext>
            </a:extLst>
          </p:cNvPr>
          <p:cNvSpPr txBox="1">
            <a:spLocks noGrp="1" noRot="1" noMove="1" noResize="1" noEditPoints="1" noAdjustHandles="1" noChangeArrowheads="1" noChangeShapeType="1"/>
          </p:cNvSpPr>
          <p:nvPr/>
        </p:nvSpPr>
        <p:spPr>
          <a:xfrm>
            <a:off x="1250829" y="2402703"/>
            <a:ext cx="3997827" cy="1538883"/>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Full liner terms Ocean freight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break bulk carrier vessel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onto vessel incl appropriate cargo stow arrangements. Cargo hold preparation for loading, layout dunnage by FLS own stevedores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supervision by FLS Port supervisor</a:t>
            </a:r>
          </a:p>
        </p:txBody>
      </p:sp>
      <p:sp>
        <p:nvSpPr>
          <p:cNvPr id="27" name="Title 8">
            <a:extLst>
              <a:ext uri="{FF2B5EF4-FFF2-40B4-BE49-F238E27FC236}">
                <a16:creationId xmlns:a16="http://schemas.microsoft.com/office/drawing/2014/main" id="{670ABC22-2EF2-6E0C-B796-00C4507B53D7}"/>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2D19BF7F-0BCE-5504-44D7-2D7521BD960D}"/>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LA clippers stadium</a:t>
            </a:r>
          </a:p>
        </p:txBody>
      </p:sp>
      <p:pic>
        <p:nvPicPr>
          <p:cNvPr id="2" name="Picture 1">
            <a:extLst>
              <a:ext uri="{FF2B5EF4-FFF2-40B4-BE49-F238E27FC236}">
                <a16:creationId xmlns:a16="http://schemas.microsoft.com/office/drawing/2014/main" id="{19D21DD3-4695-5945-2B9B-4F6CEFDD5D96}"/>
              </a:ext>
            </a:extLst>
          </p:cNvPr>
          <p:cNvPicPr/>
          <p:nvPr/>
        </p:nvPicPr>
        <p:blipFill>
          <a:blip r:embed="rId2"/>
          <a:stretch>
            <a:fillRect/>
          </a:stretch>
        </p:blipFill>
        <p:spPr>
          <a:xfrm>
            <a:off x="9028760" y="1108104"/>
            <a:ext cx="3073146" cy="2590042"/>
          </a:xfrm>
          <a:prstGeom prst="rect">
            <a:avLst/>
          </a:prstGeom>
        </p:spPr>
      </p:pic>
      <p:pic>
        <p:nvPicPr>
          <p:cNvPr id="5" name="Picture 4">
            <a:extLst>
              <a:ext uri="{FF2B5EF4-FFF2-40B4-BE49-F238E27FC236}">
                <a16:creationId xmlns:a16="http://schemas.microsoft.com/office/drawing/2014/main" id="{152333FB-FE35-3D46-7128-5220B9C6D455}"/>
              </a:ext>
            </a:extLst>
          </p:cNvPr>
          <p:cNvPicPr/>
          <p:nvPr/>
        </p:nvPicPr>
        <p:blipFill>
          <a:blip r:embed="rId3"/>
          <a:stretch>
            <a:fillRect/>
          </a:stretch>
        </p:blipFill>
        <p:spPr>
          <a:xfrm>
            <a:off x="5709282" y="1108104"/>
            <a:ext cx="3254936" cy="2595216"/>
          </a:xfrm>
          <a:prstGeom prst="rect">
            <a:avLst/>
          </a:prstGeom>
        </p:spPr>
      </p:pic>
      <p:pic>
        <p:nvPicPr>
          <p:cNvPr id="6" name="Picture 5">
            <a:extLst>
              <a:ext uri="{FF2B5EF4-FFF2-40B4-BE49-F238E27FC236}">
                <a16:creationId xmlns:a16="http://schemas.microsoft.com/office/drawing/2014/main" id="{FB540E56-4082-48BC-3CED-43BDC8EBE398}"/>
              </a:ext>
            </a:extLst>
          </p:cNvPr>
          <p:cNvPicPr/>
          <p:nvPr/>
        </p:nvPicPr>
        <p:blipFill>
          <a:blip r:embed="rId4"/>
          <a:stretch>
            <a:fillRect/>
          </a:stretch>
        </p:blipFill>
        <p:spPr>
          <a:xfrm>
            <a:off x="5709282" y="3835908"/>
            <a:ext cx="3254936" cy="2231898"/>
          </a:xfrm>
          <a:prstGeom prst="rect">
            <a:avLst/>
          </a:prstGeom>
        </p:spPr>
      </p:pic>
      <p:pic>
        <p:nvPicPr>
          <p:cNvPr id="7" name="Picture 6">
            <a:extLst>
              <a:ext uri="{FF2B5EF4-FFF2-40B4-BE49-F238E27FC236}">
                <a16:creationId xmlns:a16="http://schemas.microsoft.com/office/drawing/2014/main" id="{EDC5CCE2-88CB-0594-6CDD-A9E55B4E42EB}"/>
              </a:ext>
            </a:extLst>
          </p:cNvPr>
          <p:cNvPicPr/>
          <p:nvPr/>
        </p:nvPicPr>
        <p:blipFill>
          <a:blip r:embed="rId5"/>
          <a:stretch>
            <a:fillRect/>
          </a:stretch>
        </p:blipFill>
        <p:spPr>
          <a:xfrm>
            <a:off x="9028760" y="3853588"/>
            <a:ext cx="3073146" cy="2214218"/>
          </a:xfrm>
          <a:prstGeom prst="rect">
            <a:avLst/>
          </a:prstGeom>
        </p:spPr>
      </p:pic>
      <p:sp>
        <p:nvSpPr>
          <p:cNvPr id="3" name="Slide Number Placeholder 1">
            <a:extLst>
              <a:ext uri="{FF2B5EF4-FFF2-40B4-BE49-F238E27FC236}">
                <a16:creationId xmlns:a16="http://schemas.microsoft.com/office/drawing/2014/main" id="{AC44674F-81B5-9A9C-8644-D997048CE79A}"/>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31995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C5DC4-DFE6-BC2B-B060-915A8CB5EF1C}"/>
            </a:ext>
          </a:extLst>
        </p:cNvPr>
        <p:cNvGrpSpPr/>
        <p:nvPr/>
      </p:nvGrpSpPr>
      <p:grpSpPr>
        <a:xfrm>
          <a:off x="0" y="0"/>
          <a:ext cx="0" cy="0"/>
          <a:chOff x="0" y="0"/>
          <a:chExt cx="0" cy="0"/>
        </a:xfrm>
      </p:grpSpPr>
      <p:sp>
        <p:nvSpPr>
          <p:cNvPr id="9" name="Content Placeholder 5">
            <a:extLst>
              <a:ext uri="{FF2B5EF4-FFF2-40B4-BE49-F238E27FC236}">
                <a16:creationId xmlns:a16="http://schemas.microsoft.com/office/drawing/2014/main" id="{835D08ED-B254-4D70-A31F-CFDEF0891999}"/>
              </a:ext>
            </a:extLst>
          </p:cNvPr>
          <p:cNvSpPr txBox="1">
            <a:spLocks noGrp="1" noRot="1" noMove="1" noResize="1" noEditPoints="1" noAdjustHandles="1" noChangeArrowheads="1" noChangeShapeType="1"/>
          </p:cNvSpPr>
          <p:nvPr/>
        </p:nvSpPr>
        <p:spPr>
          <a:xfrm>
            <a:off x="544577" y="2170857"/>
            <a:ext cx="4764272" cy="301361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kumimoji="0" lang="en-US" sz="1200" b="1" i="0" u="none" strike="noStrike" kern="1200" cap="none" spc="0" normalizeH="0" baseline="0" noProof="0" dirty="0">
                <a:ln w="50800"/>
                <a:solidFill>
                  <a:srgbClr val="005FAA"/>
                </a:solidFill>
                <a:effectLst/>
                <a:uLnTx/>
                <a:uFillTx/>
                <a:latin typeface="GOTHAM-BOOK" pitchFamily="50" charset="0"/>
                <a:ea typeface="Tahoma" pitchFamily="34" charset="0"/>
                <a:cs typeface="GOTHAM-BOOK" pitchFamily="50" charset="0"/>
              </a:rPr>
              <a:t>Scope:</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Arranging pre-carriage, lashing container, cleaning cargo</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operational FAS delivery and loading supervision</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Design solutions to stack cargo in close communication with port captain of the vessel</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Coordination with container terminal for loading BB on container vessel</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Ocean freight by BB vessel, BB on container vessel and FR container</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on-carriage to site</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Customs clearance both ends</a:t>
            </a:r>
          </a:p>
        </p:txBody>
      </p:sp>
      <p:sp>
        <p:nvSpPr>
          <p:cNvPr id="19" name="object 5">
            <a:extLst>
              <a:ext uri="{FF2B5EF4-FFF2-40B4-BE49-F238E27FC236}">
                <a16:creationId xmlns:a16="http://schemas.microsoft.com/office/drawing/2014/main" id="{98BF32D9-9963-45E8-6096-AD9A2DCE091C}"/>
              </a:ext>
            </a:extLst>
          </p:cNvPr>
          <p:cNvSpPr txBox="1">
            <a:spLocks noGrp="1" noRot="1" noMove="1" noResize="1" noEditPoints="1" noAdjustHandles="1" noChangeArrowheads="1" noChangeShapeType="1"/>
          </p:cNvSpPr>
          <p:nvPr/>
        </p:nvSpPr>
        <p:spPr>
          <a:xfrm>
            <a:off x="661338" y="1179261"/>
            <a:ext cx="4647510" cy="59247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kern="0" dirty="0">
                <a:solidFill>
                  <a:srgbClr val="1D1D1B"/>
                </a:solidFill>
                <a:latin typeface="Gotham" pitchFamily="2" charset="0"/>
                <a:cs typeface="Gotham" pitchFamily="2" charset="0"/>
              </a:rPr>
              <a:t>Steel Structure</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kern="0" dirty="0">
                <a:solidFill>
                  <a:srgbClr val="1D1D1B"/>
                </a:solidFill>
                <a:latin typeface="Gotham" pitchFamily="2" charset="0"/>
                <a:cs typeface="Gotham" pitchFamily="2" charset="0"/>
              </a:rPr>
              <a:t>Laem Chabang, Thailand</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kern="0" dirty="0">
                <a:solidFill>
                  <a:srgbClr val="1D1D1B"/>
                </a:solidFill>
                <a:latin typeface="Gotham" pitchFamily="2" charset="0"/>
                <a:cs typeface="Gotham" pitchFamily="2" charset="0"/>
              </a:rPr>
              <a:t>USWC</a:t>
            </a:r>
            <a:endParaRPr lang="en-GB" sz="1200" kern="0" dirty="0">
              <a:solidFill>
                <a:srgbClr val="1D1D1B"/>
              </a:solidFill>
              <a:latin typeface="Gotham" pitchFamily="2" charset="0"/>
              <a:cs typeface="Gotham" pitchFamily="2" charset="0"/>
            </a:endParaRPr>
          </a:p>
        </p:txBody>
      </p:sp>
      <p:sp>
        <p:nvSpPr>
          <p:cNvPr id="20" name="Text Placeholder 2">
            <a:extLst>
              <a:ext uri="{FF2B5EF4-FFF2-40B4-BE49-F238E27FC236}">
                <a16:creationId xmlns:a16="http://schemas.microsoft.com/office/drawing/2014/main" id="{219141FC-8FD8-7918-3E15-3FD6EB18301D}"/>
              </a:ext>
            </a:extLst>
          </p:cNvPr>
          <p:cNvSpPr txBox="1">
            <a:spLocks noGrp="1" noRot="1" noMove="1" noResize="1" noEditPoints="1" noAdjustHandles="1" noChangeArrowheads="1" noChangeShapeType="1"/>
          </p:cNvSpPr>
          <p:nvPr/>
        </p:nvSpPr>
        <p:spPr>
          <a:xfrm>
            <a:off x="609599" y="698218"/>
            <a:ext cx="7783903"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STEEL STRUCTURES</a:t>
            </a:r>
          </a:p>
          <a:p>
            <a:pPr lvl="0">
              <a:defRPr/>
            </a:pPr>
            <a:endParaRPr lang="en-US" sz="2200" cap="all" dirty="0">
              <a:solidFill>
                <a:srgbClr val="3DB465"/>
              </a:solidFill>
              <a:latin typeface="Gotham Medium" pitchFamily="50" charset="0"/>
              <a:cs typeface="Gotham Medium" pitchFamily="50" charset="0"/>
            </a:endParaRPr>
          </a:p>
        </p:txBody>
      </p:sp>
      <p:sp>
        <p:nvSpPr>
          <p:cNvPr id="24" name="Title 8">
            <a:extLst>
              <a:ext uri="{FF2B5EF4-FFF2-40B4-BE49-F238E27FC236}">
                <a16:creationId xmlns:a16="http://schemas.microsoft.com/office/drawing/2014/main" id="{17E4DDA7-6ECF-7358-4B99-936A6EDD5BFE}"/>
              </a:ext>
            </a:extLst>
          </p:cNvPr>
          <p:cNvSpPr txBox="1">
            <a:spLocks noGrp="1" noRot="1" noMove="1" noResize="1" noEditPoints="1" noAdjustHandles="1" noChangeArrowheads="1" noChangeShapeType="1"/>
          </p:cNvSpPr>
          <p:nvPr/>
        </p:nvSpPr>
        <p:spPr>
          <a:xfrm>
            <a:off x="609600" y="204190"/>
            <a:ext cx="5808453"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pic>
        <p:nvPicPr>
          <p:cNvPr id="10" name="Picture 9">
            <a:extLst>
              <a:ext uri="{FF2B5EF4-FFF2-40B4-BE49-F238E27FC236}">
                <a16:creationId xmlns:a16="http://schemas.microsoft.com/office/drawing/2014/main" id="{C2B8E821-62AF-23D3-B2FB-8BF7D65434A8}"/>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8805818" y="1475416"/>
            <a:ext cx="3298019" cy="2468636"/>
          </a:xfrm>
          <a:prstGeom prst="rect">
            <a:avLst/>
          </a:prstGeom>
        </p:spPr>
      </p:pic>
      <p:pic>
        <p:nvPicPr>
          <p:cNvPr id="11" name="Picture 10">
            <a:extLst>
              <a:ext uri="{FF2B5EF4-FFF2-40B4-BE49-F238E27FC236}">
                <a16:creationId xmlns:a16="http://schemas.microsoft.com/office/drawing/2014/main" id="{C6ECDBC2-B3A7-6BD3-35D7-43931F1E7950}"/>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5507799" y="1475416"/>
            <a:ext cx="3298019" cy="2468636"/>
          </a:xfrm>
          <a:prstGeom prst="rect">
            <a:avLst/>
          </a:prstGeom>
        </p:spPr>
      </p:pic>
      <p:pic>
        <p:nvPicPr>
          <p:cNvPr id="12" name="Picture 11">
            <a:extLst>
              <a:ext uri="{FF2B5EF4-FFF2-40B4-BE49-F238E27FC236}">
                <a16:creationId xmlns:a16="http://schemas.microsoft.com/office/drawing/2014/main" id="{8EA1F2A4-6EDD-181B-BDD8-B0B274EFFFA4}"/>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tretch>
            <a:fillRect/>
          </a:stretch>
        </p:blipFill>
        <p:spPr>
          <a:xfrm>
            <a:off x="8802665" y="3939233"/>
            <a:ext cx="3291515" cy="2463767"/>
          </a:xfrm>
          <a:prstGeom prst="rect">
            <a:avLst/>
          </a:prstGeom>
        </p:spPr>
      </p:pic>
      <p:pic>
        <p:nvPicPr>
          <p:cNvPr id="13" name="Picture 12" descr="High angle view of a city&#10;&#10;Description automatically generated with medium confidence">
            <a:extLst>
              <a:ext uri="{FF2B5EF4-FFF2-40B4-BE49-F238E27FC236}">
                <a16:creationId xmlns:a16="http://schemas.microsoft.com/office/drawing/2014/main" id="{831198F7-6407-12FC-886F-EB220615C46B}"/>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5508312" y="3939234"/>
            <a:ext cx="3291515" cy="2468636"/>
          </a:xfrm>
          <a:prstGeom prst="rect">
            <a:avLst/>
          </a:prstGeom>
        </p:spPr>
      </p:pic>
      <p:sp>
        <p:nvSpPr>
          <p:cNvPr id="14" name="Slide Number Placeholder 1">
            <a:extLst>
              <a:ext uri="{FF2B5EF4-FFF2-40B4-BE49-F238E27FC236}">
                <a16:creationId xmlns:a16="http://schemas.microsoft.com/office/drawing/2014/main" id="{A89D9C9F-F2DD-C1F7-63DE-9C01EDD330DB}"/>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15402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22327-AF3F-1F64-62A5-EA0318A0122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9286B5F-8F53-A881-0E9B-2760D498B4A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269" r="34539"/>
          <a:stretch/>
        </p:blipFill>
        <p:spPr>
          <a:xfrm>
            <a:off x="5391397" y="1186814"/>
            <a:ext cx="4268433" cy="4938694"/>
          </a:xfrm>
          <a:prstGeom prst="rect">
            <a:avLst/>
          </a:prstGeom>
        </p:spPr>
      </p:pic>
      <p:pic>
        <p:nvPicPr>
          <p:cNvPr id="6" name="Picture 5">
            <a:extLst>
              <a:ext uri="{FF2B5EF4-FFF2-40B4-BE49-F238E27FC236}">
                <a16:creationId xmlns:a16="http://schemas.microsoft.com/office/drawing/2014/main" id="{93EBBF50-80C2-26EF-4469-BB1ACE85F0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889" b="15226"/>
          <a:stretch/>
        </p:blipFill>
        <p:spPr>
          <a:xfrm>
            <a:off x="9659830" y="1187779"/>
            <a:ext cx="2363212" cy="1693934"/>
          </a:xfrm>
          <a:prstGeom prst="rect">
            <a:avLst/>
          </a:prstGeom>
          <a:ln w="19050">
            <a:solidFill>
              <a:sysClr val="window" lastClr="FFFFFF"/>
            </a:solidFill>
          </a:ln>
        </p:spPr>
      </p:pic>
      <p:pic>
        <p:nvPicPr>
          <p:cNvPr id="7" name="Picture 6">
            <a:extLst>
              <a:ext uri="{FF2B5EF4-FFF2-40B4-BE49-F238E27FC236}">
                <a16:creationId xmlns:a16="http://schemas.microsoft.com/office/drawing/2014/main" id="{62D24E98-CC2F-EC7D-8C5D-7352C5601D8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5397"/>
          <a:stretch/>
        </p:blipFill>
        <p:spPr>
          <a:xfrm>
            <a:off x="9659831" y="2904572"/>
            <a:ext cx="2367082" cy="1562271"/>
          </a:xfrm>
          <a:prstGeom prst="rect">
            <a:avLst/>
          </a:prstGeom>
          <a:ln w="19050">
            <a:solidFill>
              <a:sysClr val="window" lastClr="FFFFFF"/>
            </a:solidFill>
          </a:ln>
        </p:spPr>
      </p:pic>
      <p:pic>
        <p:nvPicPr>
          <p:cNvPr id="8" name="Picture 3" descr="G:\___FLS\___edit\______FLS VTN\12-17-01-17 Vietnam\selection\fls-vn_phu-my_16-01-17-0838.jpg">
            <a:extLst>
              <a:ext uri="{FF2B5EF4-FFF2-40B4-BE49-F238E27FC236}">
                <a16:creationId xmlns:a16="http://schemas.microsoft.com/office/drawing/2014/main" id="{7241F4CE-B334-6527-3DA6-D14A2052D6A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5084" b="5084"/>
          <a:stretch/>
        </p:blipFill>
        <p:spPr bwMode="auto">
          <a:xfrm>
            <a:off x="9659830" y="4493897"/>
            <a:ext cx="2369677" cy="1596356"/>
          </a:xfrm>
          <a:prstGeom prst="rect">
            <a:avLst/>
          </a:prstGeom>
          <a:ln w="19050">
            <a:solidFill>
              <a:sysClr val="window" lastClr="FFFFFF"/>
            </a:solidFill>
          </a:ln>
          <a:extLst>
            <a:ext uri="{909E8E84-426E-40DD-AFC4-6F175D3DCCD1}">
              <a14:hiddenFill xmlns:a14="http://schemas.microsoft.com/office/drawing/2010/main">
                <a:solidFill>
                  <a:srgbClr val="FFFFFF"/>
                </a:solidFill>
              </a14:hiddenFill>
            </a:ext>
          </a:extLst>
        </p:spPr>
      </p:pic>
      <p:sp>
        <p:nvSpPr>
          <p:cNvPr id="9" name="Content Placeholder 5">
            <a:extLst>
              <a:ext uri="{FF2B5EF4-FFF2-40B4-BE49-F238E27FC236}">
                <a16:creationId xmlns:a16="http://schemas.microsoft.com/office/drawing/2014/main" id="{7757117B-A8DD-06B4-B6DF-6458D8FFC06E}"/>
              </a:ext>
            </a:extLst>
          </p:cNvPr>
          <p:cNvSpPr txBox="1">
            <a:spLocks/>
          </p:cNvSpPr>
          <p:nvPr/>
        </p:nvSpPr>
        <p:spPr>
          <a:xfrm>
            <a:off x="614946" y="2355012"/>
            <a:ext cx="4543649" cy="383875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kumimoji="0" lang="en-US" sz="1200" b="1" i="0" u="none" strike="noStrike" kern="1200" cap="none" spc="0" normalizeH="0" baseline="0" noProof="0" dirty="0">
                <a:ln w="50800"/>
                <a:solidFill>
                  <a:srgbClr val="005FAA"/>
                </a:solidFill>
                <a:effectLst/>
                <a:uLnTx/>
                <a:uFillTx/>
                <a:latin typeface="GOTHAM-BOOK" pitchFamily="50" charset="0"/>
                <a:ea typeface="Tahoma" pitchFamily="34" charset="0"/>
                <a:cs typeface="GOTHAM-BOOK" pitchFamily="50" charset="0"/>
              </a:rPr>
              <a:t>Scope:</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Door up to POD delivery incl. wet-towing of pontoons, barging, customs clearance both ends, loading and chartering of heavy lift vessel to Australia along with application for quarantine documentation in accordance to</a:t>
            </a:r>
            <a:r>
              <a:rPr lang="en-US" sz="1200" dirty="0">
                <a:solidFill>
                  <a:srgbClr val="1D1D1B"/>
                </a:solidFill>
                <a:latin typeface="GOTHAM-BOOK" pitchFamily="50" charset="0"/>
                <a:cs typeface="GOTHAM-BOOK" pitchFamily="50" charset="0"/>
              </a:rPr>
              <a:t> </a:t>
            </a: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strict Australian regulations making it possible to erect the two systems right alongside with the help of the vessel’s cranes.</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Note: erecting the systems with the vessel’s gear saved time and especially a tremendous amount of money as the client did not have to mobilize h</a:t>
            </a:r>
            <a:r>
              <a:rPr kumimoji="0" lang="en-US" sz="1200" b="0" i="0" u="none" strike="noStrike" kern="1200" cap="none" spc="0" normalizeH="0" baseline="0" noProof="0" dirty="0" err="1">
                <a:ln>
                  <a:noFill/>
                </a:ln>
                <a:solidFill>
                  <a:srgbClr val="1D1D1B"/>
                </a:solidFill>
                <a:effectLst/>
                <a:uLnTx/>
                <a:uFillTx/>
                <a:latin typeface="GOTHAM-BOOK" pitchFamily="50" charset="0"/>
                <a:ea typeface="+mn-ea"/>
                <a:cs typeface="GOTHAM-BOOK" pitchFamily="50" charset="0"/>
              </a:rPr>
              <a:t>eavy</a:t>
            </a: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 e</a:t>
            </a:r>
            <a:r>
              <a:rPr kumimoji="0" lang="en-US" sz="1200" b="0" i="0" u="none" strike="noStrike" kern="1200" cap="none" spc="0" normalizeH="0" baseline="0" noProof="0" dirty="0" err="1">
                <a:ln>
                  <a:noFill/>
                </a:ln>
                <a:solidFill>
                  <a:srgbClr val="1D1D1B"/>
                </a:solidFill>
                <a:effectLst/>
                <a:uLnTx/>
                <a:uFillTx/>
                <a:latin typeface="GOTHAM-BOOK" pitchFamily="50" charset="0"/>
                <a:ea typeface="+mn-ea"/>
                <a:cs typeface="GOTHAM-BOOK" pitchFamily="50" charset="0"/>
              </a:rPr>
              <a:t>quipment</a:t>
            </a: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 to a remote area in Australia</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ea typeface="+mn-ea"/>
                <a:cs typeface="GOTHAM-BOOK" pitchFamily="50" charset="0"/>
              </a:rPr>
              <a:t>Extended scope: Use of the ship cranes to assemble all pieces as jetty alongside the vessel at POD</a:t>
            </a:r>
          </a:p>
        </p:txBody>
      </p:sp>
      <p:sp>
        <p:nvSpPr>
          <p:cNvPr id="19" name="object 5">
            <a:extLst>
              <a:ext uri="{FF2B5EF4-FFF2-40B4-BE49-F238E27FC236}">
                <a16:creationId xmlns:a16="http://schemas.microsoft.com/office/drawing/2014/main" id="{B29203C8-37DF-C00D-AD45-4BFA2B0D791A}"/>
              </a:ext>
            </a:extLst>
          </p:cNvPr>
          <p:cNvSpPr txBox="1"/>
          <p:nvPr/>
        </p:nvSpPr>
        <p:spPr>
          <a:xfrm>
            <a:off x="661338" y="1179261"/>
            <a:ext cx="4647510" cy="974626"/>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GB" sz="1200" kern="0" dirty="0">
                <a:solidFill>
                  <a:srgbClr val="1D1D1B"/>
                </a:solidFill>
                <a:latin typeface="Gotham" pitchFamily="2" charset="0"/>
                <a:cs typeface="Gotham" pitchFamily="2" charset="0"/>
              </a:rPr>
              <a:t>5,500 FRT (Heaviest lift 120 MT)</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kern="0" dirty="0">
                <a:solidFill>
                  <a:srgbClr val="1D1D1B"/>
                </a:solidFill>
                <a:latin typeface="Gotham" pitchFamily="2" charset="0"/>
                <a:cs typeface="Gotham" pitchFamily="2" charset="0"/>
              </a:rPr>
              <a:t>Floating jetty – 2 pontoons, 2 link </a:t>
            </a:r>
            <a:r>
              <a:rPr lang="en-GB" sz="1200" dirty="0">
                <a:solidFill>
                  <a:srgbClr val="0070C0"/>
                </a:solidFill>
                <a:latin typeface="Gotham Medium" pitchFamily="2" charset="0"/>
                <a:cs typeface="Gotham Medium" pitchFamily="2" charset="0"/>
              </a:rPr>
              <a:t>			</a:t>
            </a:r>
            <a:r>
              <a:rPr lang="en-GB" sz="1200" kern="0" dirty="0">
                <a:solidFill>
                  <a:srgbClr val="1D1D1B"/>
                </a:solidFill>
                <a:latin typeface="Gotham" pitchFamily="2" charset="0"/>
                <a:cs typeface="Gotham" pitchFamily="2" charset="0"/>
              </a:rPr>
              <a:t>spans and 4 Struts.</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kern="0" dirty="0">
                <a:solidFill>
                  <a:srgbClr val="1D1D1B"/>
                </a:solidFill>
                <a:latin typeface="Gotham" pitchFamily="2" charset="0"/>
                <a:cs typeface="Gotham" pitchFamily="2" charset="0"/>
              </a:rPr>
              <a:t>Vung Tau Anchorage, Vietnam</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kern="0" dirty="0" err="1">
                <a:solidFill>
                  <a:srgbClr val="1D1D1B"/>
                </a:solidFill>
                <a:latin typeface="Gotham" pitchFamily="2" charset="0"/>
                <a:cs typeface="Gotham" pitchFamily="2" charset="0"/>
              </a:rPr>
              <a:t>Weipa</a:t>
            </a:r>
            <a:r>
              <a:rPr lang="en-GB" sz="1200" kern="0" dirty="0">
                <a:solidFill>
                  <a:srgbClr val="1D1D1B"/>
                </a:solidFill>
                <a:latin typeface="Gotham" pitchFamily="2" charset="0"/>
                <a:cs typeface="Gotham" pitchFamily="2" charset="0"/>
              </a:rPr>
              <a:t>, Australia</a:t>
            </a:r>
          </a:p>
        </p:txBody>
      </p:sp>
      <p:sp>
        <p:nvSpPr>
          <p:cNvPr id="20" name="Text Placeholder 2">
            <a:extLst>
              <a:ext uri="{FF2B5EF4-FFF2-40B4-BE49-F238E27FC236}">
                <a16:creationId xmlns:a16="http://schemas.microsoft.com/office/drawing/2014/main" id="{0594CF89-E3AD-97A2-EB8A-C95C709E2CAB}"/>
              </a:ext>
            </a:extLst>
          </p:cNvPr>
          <p:cNvSpPr txBox="1"/>
          <p:nvPr/>
        </p:nvSpPr>
        <p:spPr>
          <a:xfrm>
            <a:off x="609599" y="698218"/>
            <a:ext cx="7783903"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PONTOONS TO WEIPA, AUSTRALIA</a:t>
            </a:r>
          </a:p>
        </p:txBody>
      </p:sp>
      <p:sp>
        <p:nvSpPr>
          <p:cNvPr id="24" name="Title 8">
            <a:extLst>
              <a:ext uri="{FF2B5EF4-FFF2-40B4-BE49-F238E27FC236}">
                <a16:creationId xmlns:a16="http://schemas.microsoft.com/office/drawing/2014/main" id="{5BC28837-A694-E3D3-1E2F-8552C0F3FF1B}"/>
              </a:ext>
            </a:extLst>
          </p:cNvPr>
          <p:cNvSpPr txBox="1">
            <a:spLocks/>
          </p:cNvSpPr>
          <p:nvPr/>
        </p:nvSpPr>
        <p:spPr>
          <a:xfrm>
            <a:off x="609600" y="204190"/>
            <a:ext cx="5808453"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 name="Slide Number Placeholder 1">
            <a:extLst>
              <a:ext uri="{FF2B5EF4-FFF2-40B4-BE49-F238E27FC236}">
                <a16:creationId xmlns:a16="http://schemas.microsoft.com/office/drawing/2014/main" id="{66E89005-1A5F-183F-FDCB-2570395D868E}"/>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50164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5BC10-CA1E-B962-18A6-3653EE33E96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1B0B2C6-D6EC-CA44-067B-CCDB567C17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092590" y="1287887"/>
            <a:ext cx="5943601" cy="3596431"/>
          </a:xfrm>
          <a:prstGeom prst="rect">
            <a:avLst/>
          </a:prstGeom>
          <a:ln w="3175">
            <a:solidFill>
              <a:srgbClr val="FFFFFF"/>
            </a:solidFill>
          </a:ln>
        </p:spPr>
      </p:pic>
      <p:sp>
        <p:nvSpPr>
          <p:cNvPr id="3" name="Content Placeholder 5">
            <a:extLst>
              <a:ext uri="{FF2B5EF4-FFF2-40B4-BE49-F238E27FC236}">
                <a16:creationId xmlns:a16="http://schemas.microsoft.com/office/drawing/2014/main" id="{15D002E1-871C-80C2-9919-66851003C4A1}"/>
              </a:ext>
            </a:extLst>
          </p:cNvPr>
          <p:cNvSpPr txBox="1">
            <a:spLocks/>
          </p:cNvSpPr>
          <p:nvPr/>
        </p:nvSpPr>
        <p:spPr>
          <a:xfrm>
            <a:off x="577948" y="1969221"/>
            <a:ext cx="7626198" cy="150099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kumimoji="0" lang="en-US" sz="1200" b="1" i="0" u="none" strike="noStrike" kern="1200" cap="none" spc="0" normalizeH="0" baseline="0" noProof="0" dirty="0">
                <a:ln w="50800"/>
                <a:solidFill>
                  <a:srgbClr val="005FAA"/>
                </a:solidFill>
                <a:effectLst/>
                <a:uLnTx/>
                <a:uFillTx/>
                <a:latin typeface="GOTHAM-BOOK" pitchFamily="50" charset="0"/>
                <a:cs typeface="GOTHAM-BOOK" pitchFamily="50" charset="0"/>
              </a:rPr>
              <a:t>Scope:</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Door to Door transport Incl. barging and </a:t>
            </a:r>
            <a:r>
              <a:rPr lang="en-US" sz="1200" dirty="0">
                <a:solidFill>
                  <a:srgbClr val="1D1D1B"/>
                </a:solidFill>
                <a:latin typeface="GOTHAM-BOOK" pitchFamily="50" charset="0"/>
                <a:cs typeface="GOTHAM-BOOK" pitchFamily="50" charset="0"/>
              </a:rPr>
              <a:t>t</a:t>
            </a: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owing </a:t>
            </a:r>
            <a:r>
              <a:rPr lang="en-US" sz="1200" dirty="0">
                <a:solidFill>
                  <a:srgbClr val="1D1D1B"/>
                </a:solidFill>
                <a:latin typeface="GOTHAM-BOOK" pitchFamily="50" charset="0"/>
                <a:cs typeface="GOTHAM-BOOK" pitchFamily="50" charset="0"/>
              </a:rPr>
              <a:t>b</a:t>
            </a:r>
            <a:r>
              <a:rPr kumimoji="0" lang="en-US" sz="1200" b="0" i="0" u="none" strike="noStrike" kern="1200" cap="none" spc="0" normalizeH="0" baseline="0" noProof="0" dirty="0" err="1">
                <a:ln>
                  <a:noFill/>
                </a:ln>
                <a:solidFill>
                  <a:srgbClr val="1D1D1B"/>
                </a:solidFill>
                <a:effectLst/>
                <a:uLnTx/>
                <a:uFillTx/>
                <a:latin typeface="GOTHAM-BOOK" pitchFamily="50" charset="0"/>
                <a:cs typeface="GOTHAM-BOOK" pitchFamily="50" charset="0"/>
              </a:rPr>
              <a:t>oth</a:t>
            </a: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 </a:t>
            </a:r>
            <a:r>
              <a:rPr lang="en-US" sz="1200" dirty="0">
                <a:solidFill>
                  <a:srgbClr val="1D1D1B"/>
                </a:solidFill>
                <a:latin typeface="GOTHAM-BOOK" pitchFamily="50" charset="0"/>
                <a:cs typeface="GOTHAM-BOOK" pitchFamily="50" charset="0"/>
              </a:rPr>
              <a:t>e</a:t>
            </a:r>
            <a:r>
              <a:rPr kumimoji="0" lang="en-US" sz="1200" b="0" i="0" u="none" strike="noStrike" kern="1200" cap="none" spc="0" normalizeH="0" baseline="0" noProof="0" dirty="0" err="1">
                <a:ln>
                  <a:noFill/>
                </a:ln>
                <a:solidFill>
                  <a:srgbClr val="1D1D1B"/>
                </a:solidFill>
                <a:effectLst/>
                <a:uLnTx/>
                <a:uFillTx/>
                <a:latin typeface="GOTHAM-BOOK" pitchFamily="50" charset="0"/>
                <a:cs typeface="GOTHAM-BOOK" pitchFamily="50" charset="0"/>
              </a:rPr>
              <a:t>nds</a:t>
            </a:r>
            <a:endPar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endParaRP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Customs clearance + quarantine </a:t>
            </a:r>
            <a:r>
              <a:rPr lang="en-US" sz="1200" dirty="0">
                <a:solidFill>
                  <a:srgbClr val="1D1D1B"/>
                </a:solidFill>
                <a:latin typeface="GOTHAM-BOOK" pitchFamily="50" charset="0"/>
                <a:cs typeface="GOTHAM-BOOK" pitchFamily="50" charset="0"/>
              </a:rPr>
              <a:t>m</a:t>
            </a:r>
            <a:r>
              <a:rPr kumimoji="0" lang="en-US" sz="1200" b="0" i="0" u="none" strike="noStrike" kern="1200" cap="none" spc="0" normalizeH="0" baseline="0" noProof="0" dirty="0" err="1">
                <a:ln>
                  <a:noFill/>
                </a:ln>
                <a:solidFill>
                  <a:srgbClr val="1D1D1B"/>
                </a:solidFill>
                <a:effectLst/>
                <a:uLnTx/>
                <a:uFillTx/>
                <a:latin typeface="GOTHAM-BOOK" pitchFamily="50" charset="0"/>
                <a:cs typeface="GOTHAM-BOOK" pitchFamily="50" charset="0"/>
              </a:rPr>
              <a:t>anagement</a:t>
            </a: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 </a:t>
            </a:r>
            <a:r>
              <a:rPr lang="en-US" sz="1200" dirty="0">
                <a:solidFill>
                  <a:srgbClr val="1D1D1B"/>
                </a:solidFill>
                <a:latin typeface="GOTHAM-BOOK" pitchFamily="50" charset="0"/>
                <a:cs typeface="GOTHAM-BOOK" pitchFamily="50" charset="0"/>
              </a:rPr>
              <a:t>a</a:t>
            </a:r>
            <a:r>
              <a:rPr kumimoji="0" lang="en-US" sz="1200" b="0" i="0" u="none" strike="noStrike" kern="1200" cap="none" spc="0" normalizeH="0" baseline="0" noProof="0" dirty="0" err="1">
                <a:ln>
                  <a:noFill/>
                </a:ln>
                <a:solidFill>
                  <a:srgbClr val="1D1D1B"/>
                </a:solidFill>
                <a:effectLst/>
                <a:uLnTx/>
                <a:uFillTx/>
                <a:latin typeface="GOTHAM-BOOK" pitchFamily="50" charset="0"/>
                <a:cs typeface="GOTHAM-BOOK" pitchFamily="50" charset="0"/>
              </a:rPr>
              <a:t>llowed</a:t>
            </a: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 for direct </a:t>
            </a:r>
            <a:r>
              <a:rPr lang="en-US" sz="1200" dirty="0">
                <a:solidFill>
                  <a:srgbClr val="1D1D1B"/>
                </a:solidFill>
                <a:latin typeface="GOTHAM-BOOK" pitchFamily="50" charset="0"/>
                <a:cs typeface="GOTHAM-BOOK" pitchFamily="50" charset="0"/>
              </a:rPr>
              <a:t>d</a:t>
            </a:r>
            <a:r>
              <a:rPr kumimoji="0" lang="en-US" sz="1200" b="0" i="0" u="none" strike="noStrike" kern="1200" cap="none" spc="0" normalizeH="0" baseline="0" noProof="0" dirty="0" err="1">
                <a:ln>
                  <a:noFill/>
                </a:ln>
                <a:solidFill>
                  <a:srgbClr val="1D1D1B"/>
                </a:solidFill>
                <a:effectLst/>
                <a:uLnTx/>
                <a:uFillTx/>
                <a:latin typeface="GOTHAM-BOOK" pitchFamily="50" charset="0"/>
                <a:cs typeface="GOTHAM-BOOK" pitchFamily="50" charset="0"/>
              </a:rPr>
              <a:t>ischarge</a:t>
            </a: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 to Australian waters</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FLS In-house </a:t>
            </a:r>
            <a:r>
              <a:rPr lang="en-US" sz="1200" dirty="0" err="1">
                <a:solidFill>
                  <a:srgbClr val="1D1D1B"/>
                </a:solidFill>
                <a:latin typeface="GOTHAM-BOOK" pitchFamily="50" charset="0"/>
                <a:cs typeface="GOTHAM-BOOK" pitchFamily="50" charset="0"/>
              </a:rPr>
              <a:t>st</a:t>
            </a:r>
            <a:r>
              <a:rPr kumimoji="0" lang="en-US" sz="1200" b="0" i="0" u="none" strike="noStrike" kern="1200" cap="none" spc="0" normalizeH="0" baseline="0" noProof="0" dirty="0" err="1">
                <a:ln>
                  <a:noFill/>
                </a:ln>
                <a:solidFill>
                  <a:srgbClr val="1D1D1B"/>
                </a:solidFill>
                <a:effectLst/>
                <a:uLnTx/>
                <a:uFillTx/>
                <a:latin typeface="GOTHAM-BOOK" pitchFamily="50" charset="0"/>
                <a:cs typeface="GOTHAM-BOOK" pitchFamily="50" charset="0"/>
              </a:rPr>
              <a:t>evedores</a:t>
            </a: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 and engineering department, developed a suitable solution, to stack the pontoons, </a:t>
            </a:r>
            <a:r>
              <a:rPr lang="en-US" sz="1200" dirty="0">
                <a:solidFill>
                  <a:srgbClr val="1D1D1B"/>
                </a:solidFill>
                <a:latin typeface="GOTHAM-BOOK" pitchFamily="50" charset="0"/>
                <a:cs typeface="GOTHAM-BOOK" pitchFamily="50" charset="0"/>
              </a:rPr>
              <a:t>w</a:t>
            </a:r>
            <a:r>
              <a:rPr kumimoji="0" lang="en-US" sz="1200" b="0" i="0" u="none" strike="noStrike" kern="1200" cap="none" spc="0" normalizeH="0" baseline="0" noProof="0" dirty="0" err="1">
                <a:ln>
                  <a:noFill/>
                </a:ln>
                <a:solidFill>
                  <a:srgbClr val="1D1D1B"/>
                </a:solidFill>
                <a:effectLst/>
                <a:uLnTx/>
                <a:uFillTx/>
                <a:latin typeface="GOTHAM-BOOK" pitchFamily="50" charset="0"/>
                <a:cs typeface="GOTHAM-BOOK" pitchFamily="50" charset="0"/>
              </a:rPr>
              <a:t>hich</a:t>
            </a: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 </a:t>
            </a:r>
            <a:r>
              <a:rPr lang="en-US" sz="1200" dirty="0">
                <a:solidFill>
                  <a:srgbClr val="1D1D1B"/>
                </a:solidFill>
                <a:latin typeface="GOTHAM-BOOK" pitchFamily="50" charset="0"/>
                <a:cs typeface="GOTHAM-BOOK" pitchFamily="50" charset="0"/>
              </a:rPr>
              <a:t>r</a:t>
            </a: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educed the </a:t>
            </a:r>
            <a:r>
              <a:rPr lang="en-US" sz="1200" dirty="0">
                <a:solidFill>
                  <a:srgbClr val="1D1D1B"/>
                </a:solidFill>
                <a:latin typeface="GOTHAM-BOOK" pitchFamily="50" charset="0"/>
                <a:cs typeface="GOTHAM-BOOK" pitchFamily="50" charset="0"/>
              </a:rPr>
              <a:t>s</a:t>
            </a: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hipping </a:t>
            </a:r>
            <a:r>
              <a:rPr lang="en-US" sz="1200" dirty="0">
                <a:solidFill>
                  <a:srgbClr val="1D1D1B"/>
                </a:solidFill>
                <a:latin typeface="GOTHAM-BOOK" pitchFamily="50" charset="0"/>
                <a:cs typeface="GOTHAM-BOOK" pitchFamily="50" charset="0"/>
              </a:rPr>
              <a:t>c</a:t>
            </a:r>
            <a:r>
              <a:rPr kumimoji="0" lang="en-US" sz="1200" b="0" i="0" u="none" strike="noStrike" kern="1200" cap="none" spc="0" normalizeH="0" baseline="0" noProof="0" dirty="0" err="1">
                <a:ln>
                  <a:noFill/>
                </a:ln>
                <a:solidFill>
                  <a:srgbClr val="1D1D1B"/>
                </a:solidFill>
                <a:effectLst/>
                <a:uLnTx/>
                <a:uFillTx/>
                <a:latin typeface="GOTHAM-BOOK" pitchFamily="50" charset="0"/>
                <a:cs typeface="GOTHAM-BOOK" pitchFamily="50" charset="0"/>
              </a:rPr>
              <a:t>ost</a:t>
            </a: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 </a:t>
            </a:r>
            <a:r>
              <a:rPr lang="en-US" sz="1200" dirty="0">
                <a:solidFill>
                  <a:srgbClr val="1D1D1B"/>
                </a:solidFill>
                <a:latin typeface="GOTHAM-BOOK" pitchFamily="50" charset="0"/>
                <a:cs typeface="GOTHAM-BOOK" pitchFamily="50" charset="0"/>
              </a:rPr>
              <a:t>s</a:t>
            </a:r>
            <a:r>
              <a:rPr kumimoji="0" lang="en-US" sz="1200" b="0" i="0" u="none" strike="noStrike" kern="1200" cap="none" spc="0" normalizeH="0" baseline="0" noProof="0" dirty="0" err="1">
                <a:ln>
                  <a:noFill/>
                </a:ln>
                <a:solidFill>
                  <a:srgbClr val="1D1D1B"/>
                </a:solidFill>
                <a:effectLst/>
                <a:uLnTx/>
                <a:uFillTx/>
                <a:latin typeface="GOTHAM-BOOK" pitchFamily="50" charset="0"/>
                <a:cs typeface="GOTHAM-BOOK" pitchFamily="50" charset="0"/>
              </a:rPr>
              <a:t>ignificantly</a:t>
            </a:r>
            <a:r>
              <a:rPr lang="en-US" sz="1200" dirty="0">
                <a:solidFill>
                  <a:srgbClr val="1D1D1B"/>
                </a:solidFill>
                <a:latin typeface="GOTHAM-BOOK" pitchFamily="50" charset="0"/>
                <a:cs typeface="GOTHAM-BOOK" pitchFamily="50" charset="0"/>
              </a:rPr>
              <a:t>.</a:t>
            </a:r>
            <a:endPar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endParaRP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w="50800"/>
              <a:solidFill>
                <a:srgbClr val="1D1D1B"/>
              </a:solidFill>
              <a:effectLst/>
              <a:uLnTx/>
              <a:uFillTx/>
              <a:latin typeface="Calibri"/>
              <a:ea typeface="Tahoma" pitchFamily="34" charset="0"/>
              <a:cs typeface="Tahoma" pitchFamily="34" charset="0"/>
            </a:endParaRPr>
          </a:p>
        </p:txBody>
      </p:sp>
      <p:pic>
        <p:nvPicPr>
          <p:cNvPr id="4" name="Picture 3">
            <a:extLst>
              <a:ext uri="{FF2B5EF4-FFF2-40B4-BE49-F238E27FC236}">
                <a16:creationId xmlns:a16="http://schemas.microsoft.com/office/drawing/2014/main" id="{AE7FCF1B-B9EA-B1BE-4453-FE7DFF9F72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733244" y="3428999"/>
            <a:ext cx="3867925" cy="2628894"/>
          </a:xfrm>
          <a:prstGeom prst="rect">
            <a:avLst/>
          </a:prstGeom>
          <a:ln w="38100">
            <a:solidFill>
              <a:srgbClr val="FFFFFF"/>
            </a:solidFill>
          </a:ln>
        </p:spPr>
      </p:pic>
      <p:pic>
        <p:nvPicPr>
          <p:cNvPr id="10" name="Picture 9">
            <a:extLst>
              <a:ext uri="{FF2B5EF4-FFF2-40B4-BE49-F238E27FC236}">
                <a16:creationId xmlns:a16="http://schemas.microsoft.com/office/drawing/2014/main" id="{50007A3E-9C56-5838-57C3-DE7F0E6E0F5C}"/>
              </a:ext>
            </a:extLst>
          </p:cNvPr>
          <p:cNvPicPr>
            <a:picLocks noChangeAspect="1"/>
          </p:cNvPicPr>
          <p:nvPr/>
        </p:nvPicPr>
        <p:blipFill>
          <a:blip r:embed="rId4"/>
          <a:stretch>
            <a:fillRect/>
          </a:stretch>
        </p:blipFill>
        <p:spPr>
          <a:xfrm>
            <a:off x="4694436" y="3428999"/>
            <a:ext cx="3509709" cy="2628901"/>
          </a:xfrm>
          <a:prstGeom prst="rect">
            <a:avLst/>
          </a:prstGeom>
          <a:ln w="38100">
            <a:solidFill>
              <a:srgbClr val="FFFFFF"/>
            </a:solidFill>
          </a:ln>
        </p:spPr>
      </p:pic>
      <p:sp>
        <p:nvSpPr>
          <p:cNvPr id="13" name="Text Placeholder 2">
            <a:extLst>
              <a:ext uri="{FF2B5EF4-FFF2-40B4-BE49-F238E27FC236}">
                <a16:creationId xmlns:a16="http://schemas.microsoft.com/office/drawing/2014/main" id="{B36264D0-979B-162A-3666-3E4CA585B397}"/>
              </a:ext>
            </a:extLst>
          </p:cNvPr>
          <p:cNvSpPr txBox="1"/>
          <p:nvPr/>
        </p:nvSpPr>
        <p:spPr>
          <a:xfrm>
            <a:off x="609599" y="698218"/>
            <a:ext cx="7783903"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2 x PONTOONS TO AUSTRALIA</a:t>
            </a:r>
          </a:p>
        </p:txBody>
      </p:sp>
      <p:sp>
        <p:nvSpPr>
          <p:cNvPr id="14" name="Title 8">
            <a:extLst>
              <a:ext uri="{FF2B5EF4-FFF2-40B4-BE49-F238E27FC236}">
                <a16:creationId xmlns:a16="http://schemas.microsoft.com/office/drawing/2014/main" id="{4C90F3C0-0766-61AF-B7CE-CC2927CCBEBF}"/>
              </a:ext>
            </a:extLst>
          </p:cNvPr>
          <p:cNvSpPr txBox="1">
            <a:spLocks/>
          </p:cNvSpPr>
          <p:nvPr/>
        </p:nvSpPr>
        <p:spPr>
          <a:xfrm>
            <a:off x="609600" y="204190"/>
            <a:ext cx="5808453"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15" name="object 5">
            <a:extLst>
              <a:ext uri="{FF2B5EF4-FFF2-40B4-BE49-F238E27FC236}">
                <a16:creationId xmlns:a16="http://schemas.microsoft.com/office/drawing/2014/main" id="{3BBF7804-B2CC-6A8C-8689-A3F476C13372}"/>
              </a:ext>
            </a:extLst>
          </p:cNvPr>
          <p:cNvSpPr txBox="1"/>
          <p:nvPr/>
        </p:nvSpPr>
        <p:spPr>
          <a:xfrm>
            <a:off x="661337" y="1179261"/>
            <a:ext cx="5687705" cy="78996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3,250 FRT; Heaviest Lift 100 MT </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kern="0" dirty="0">
                <a:solidFill>
                  <a:srgbClr val="1D1D1B"/>
                </a:solidFill>
                <a:latin typeface="Gotham" pitchFamily="2" charset="0"/>
                <a:cs typeface="Gotham" pitchFamily="2" charset="0"/>
              </a:rPr>
              <a:t>Floating pontoons</a:t>
            </a:r>
            <a:r>
              <a:rPr lang="en-GB" sz="1200" kern="0" dirty="0">
                <a:solidFill>
                  <a:srgbClr val="0070C0"/>
                </a:solidFill>
                <a:latin typeface="Gotham Medium" pitchFamily="2" charset="0"/>
                <a:cs typeface="Gotham Medium" pitchFamily="2" charset="0"/>
              </a:rPr>
              <a:t> </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kern="0" dirty="0">
                <a:solidFill>
                  <a:srgbClr val="1D1D1B"/>
                </a:solidFill>
                <a:latin typeface="Gotham" pitchFamily="2" charset="0"/>
                <a:cs typeface="Gotham" pitchFamily="2" charset="0"/>
              </a:rPr>
              <a:t>Vung Tau, Vietnam</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kern="0" dirty="0">
                <a:solidFill>
                  <a:srgbClr val="1D1D1B"/>
                </a:solidFill>
                <a:latin typeface="Gotham" pitchFamily="2" charset="0"/>
                <a:cs typeface="Gotham" pitchFamily="2" charset="0"/>
              </a:rPr>
              <a:t>Townsville, Australia</a:t>
            </a:r>
          </a:p>
        </p:txBody>
      </p:sp>
      <p:sp>
        <p:nvSpPr>
          <p:cNvPr id="5" name="Slide Number Placeholder 1">
            <a:extLst>
              <a:ext uri="{FF2B5EF4-FFF2-40B4-BE49-F238E27FC236}">
                <a16:creationId xmlns:a16="http://schemas.microsoft.com/office/drawing/2014/main" id="{50817926-6FAD-9C9E-FF27-F8A0EAA084C7}"/>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0109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2FEDE9-1240-67F7-3A1C-7A6D915047D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58733"/>
            <a:ext cx="12191999" cy="6916735"/>
          </a:xfrm>
          <a:prstGeom prst="rect">
            <a:avLst/>
          </a:prstGeom>
        </p:spPr>
      </p:pic>
      <p:sp>
        <p:nvSpPr>
          <p:cNvPr id="2" name="TextBox 1">
            <a:extLst>
              <a:ext uri="{FF2B5EF4-FFF2-40B4-BE49-F238E27FC236}">
                <a16:creationId xmlns:a16="http://schemas.microsoft.com/office/drawing/2014/main" id="{3E9E2D2A-E89F-6FB6-28FD-9403586EE30F}"/>
              </a:ext>
            </a:extLst>
          </p:cNvPr>
          <p:cNvSpPr txBox="1"/>
          <p:nvPr/>
        </p:nvSpPr>
        <p:spPr>
          <a:xfrm>
            <a:off x="2962414" y="3977499"/>
            <a:ext cx="3000375" cy="2406813"/>
          </a:xfrm>
          <a:prstGeom prst="rect">
            <a:avLst/>
          </a:prstGeom>
          <a:noFill/>
        </p:spPr>
        <p:txBody>
          <a:bodyPr wrap="square">
            <a:spAutoFit/>
          </a:bodyPr>
          <a:lstStyle/>
          <a:p>
            <a:r>
              <a:rPr lang="en-US" sz="940" b="1" dirty="0">
                <a:solidFill>
                  <a:schemeClr val="bg1"/>
                </a:solidFill>
                <a:latin typeface="Gotham" pitchFamily="2" charset="0"/>
                <a:cs typeface="Gotham" pitchFamily="2" charset="0"/>
              </a:rPr>
              <a:t>• Born in Japan</a:t>
            </a:r>
          </a:p>
          <a:p>
            <a:r>
              <a:rPr lang="en-US" sz="940" b="1" dirty="0">
                <a:solidFill>
                  <a:schemeClr val="bg1"/>
                </a:solidFill>
                <a:latin typeface="Gotham" pitchFamily="2" charset="0"/>
                <a:cs typeface="Gotham" pitchFamily="2" charset="0"/>
              </a:rPr>
              <a:t>• Enjoying fantastic voyages for the last decade</a:t>
            </a:r>
          </a:p>
          <a:p>
            <a:r>
              <a:rPr lang="en-US" sz="940" b="1" dirty="0">
                <a:solidFill>
                  <a:schemeClr val="bg1"/>
                </a:solidFill>
                <a:latin typeface="Gotham" pitchFamily="2" charset="0"/>
                <a:cs typeface="Gotham" pitchFamily="2" charset="0"/>
              </a:rPr>
              <a:t>• Making friends across the globe</a:t>
            </a:r>
          </a:p>
          <a:p>
            <a:r>
              <a:rPr lang="en-US" sz="940" b="1" dirty="0">
                <a:solidFill>
                  <a:schemeClr val="bg1"/>
                </a:solidFill>
                <a:latin typeface="Gotham" pitchFamily="2" charset="0"/>
                <a:cs typeface="Gotham" pitchFamily="2" charset="0"/>
              </a:rPr>
              <a:t>• Matched with: Niles, Guernsey and Jackson</a:t>
            </a:r>
          </a:p>
          <a:p>
            <a:r>
              <a:rPr lang="en-US" sz="940" b="1" dirty="0">
                <a:solidFill>
                  <a:schemeClr val="bg1"/>
                </a:solidFill>
                <a:latin typeface="Gotham" pitchFamily="2" charset="0"/>
                <a:cs typeface="Gotham" pitchFamily="2" charset="0"/>
              </a:rPr>
              <a:t>combined-</a:t>
            </a:r>
            <a:r>
              <a:rPr lang="en-US" sz="940" b="1" dirty="0" err="1">
                <a:solidFill>
                  <a:schemeClr val="bg1"/>
                </a:solidFill>
                <a:latin typeface="Gotham" pitchFamily="2" charset="0"/>
                <a:cs typeface="Gotham" pitchFamily="2" charset="0"/>
              </a:rPr>
              <a:t>cvcle</a:t>
            </a:r>
            <a:r>
              <a:rPr lang="en-US" sz="940" b="1" dirty="0">
                <a:solidFill>
                  <a:schemeClr val="bg1"/>
                </a:solidFill>
                <a:latin typeface="Gotham" pitchFamily="2" charset="0"/>
                <a:cs typeface="Gotham" pitchFamily="2" charset="0"/>
              </a:rPr>
              <a:t> power plants.</a:t>
            </a:r>
          </a:p>
          <a:p>
            <a:endParaRPr lang="en-US" sz="940" dirty="0">
              <a:solidFill>
                <a:schemeClr val="bg1"/>
              </a:solidFill>
              <a:latin typeface="Gotham" pitchFamily="2" charset="0"/>
              <a:cs typeface="Gotham" pitchFamily="2" charset="0"/>
            </a:endParaRPr>
          </a:p>
          <a:p>
            <a:r>
              <a:rPr lang="en-US" sz="940" dirty="0">
                <a:solidFill>
                  <a:schemeClr val="bg1"/>
                </a:solidFill>
                <a:latin typeface="Gotham" pitchFamily="2" charset="0"/>
                <a:cs typeface="Gotham" pitchFamily="2" charset="0"/>
              </a:rPr>
              <a:t>Six successful voyages matched so far! FLS</a:t>
            </a:r>
          </a:p>
          <a:p>
            <a:r>
              <a:rPr lang="en-US" sz="940" dirty="0">
                <a:solidFill>
                  <a:schemeClr val="bg1"/>
                </a:solidFill>
                <a:latin typeface="Gotham" pitchFamily="2" charset="0"/>
                <a:cs typeface="Gotham" pitchFamily="2" charset="0"/>
              </a:rPr>
              <a:t>provided packaging guidance and improvement, with </a:t>
            </a:r>
            <a:r>
              <a:rPr lang="en-US" sz="940" dirty="0" err="1">
                <a:solidFill>
                  <a:schemeClr val="bg1"/>
                </a:solidFill>
                <a:latin typeface="Gotham" pitchFamily="2" charset="0"/>
                <a:cs typeface="Gotham" pitchFamily="2" charset="0"/>
              </a:rPr>
              <a:t>customised</a:t>
            </a:r>
            <a:r>
              <a:rPr lang="en-US" sz="940" dirty="0">
                <a:solidFill>
                  <a:schemeClr val="bg1"/>
                </a:solidFill>
                <a:latin typeface="Gotham" pitchFamily="2" charset="0"/>
                <a:cs typeface="Gotham" pitchFamily="2" charset="0"/>
              </a:rPr>
              <a:t> metal frames to protect the stability of the heavy cargos and our in house stevedores assisted various lifting and lashing operations. </a:t>
            </a:r>
          </a:p>
          <a:p>
            <a:r>
              <a:rPr lang="en-US" sz="940" dirty="0">
                <a:solidFill>
                  <a:schemeClr val="bg1"/>
                </a:solidFill>
                <a:latin typeface="Gotham" pitchFamily="2" charset="0"/>
                <a:cs typeface="Gotham" pitchFamily="2" charset="0"/>
              </a:rPr>
              <a:t>We </a:t>
            </a:r>
            <a:r>
              <a:rPr lang="en-US" sz="940" dirty="0" err="1">
                <a:solidFill>
                  <a:schemeClr val="bg1"/>
                </a:solidFill>
                <a:latin typeface="Gotham" pitchFamily="2" charset="0"/>
                <a:cs typeface="Gotham" pitchFamily="2" charset="0"/>
              </a:rPr>
              <a:t>successfullv</a:t>
            </a:r>
            <a:r>
              <a:rPr lang="en-US" sz="940" dirty="0">
                <a:solidFill>
                  <a:schemeClr val="bg1"/>
                </a:solidFill>
                <a:latin typeface="Gotham" pitchFamily="2" charset="0"/>
                <a:cs typeface="Gotham" pitchFamily="2" charset="0"/>
              </a:rPr>
              <a:t> saved costs and reduced transit time for two clients in this consolidated shipment.</a:t>
            </a:r>
            <a:endParaRPr lang="en-VN" sz="940" dirty="0">
              <a:solidFill>
                <a:schemeClr val="bg1"/>
              </a:solidFill>
              <a:latin typeface="Gotham" pitchFamily="2" charset="0"/>
              <a:cs typeface="Gotham" pitchFamily="2" charset="0"/>
            </a:endParaRPr>
          </a:p>
        </p:txBody>
      </p:sp>
      <p:sp>
        <p:nvSpPr>
          <p:cNvPr id="3" name="TextBox 2">
            <a:extLst>
              <a:ext uri="{FF2B5EF4-FFF2-40B4-BE49-F238E27FC236}">
                <a16:creationId xmlns:a16="http://schemas.microsoft.com/office/drawing/2014/main" id="{1814BF29-B85E-0FAB-60C2-C08562DE4F47}"/>
              </a:ext>
            </a:extLst>
          </p:cNvPr>
          <p:cNvSpPr txBox="1"/>
          <p:nvPr/>
        </p:nvSpPr>
        <p:spPr>
          <a:xfrm>
            <a:off x="6244385" y="3941403"/>
            <a:ext cx="3000375" cy="2262158"/>
          </a:xfrm>
          <a:prstGeom prst="rect">
            <a:avLst/>
          </a:prstGeom>
          <a:noFill/>
        </p:spPr>
        <p:txBody>
          <a:bodyPr wrap="square">
            <a:spAutoFit/>
          </a:bodyPr>
          <a:lstStyle/>
          <a:p>
            <a:r>
              <a:rPr lang="en-US" sz="940" b="1" dirty="0">
                <a:latin typeface="Gotham" pitchFamily="2" charset="0"/>
                <a:cs typeface="Gotham" pitchFamily="2" charset="0"/>
              </a:rPr>
              <a:t>• We go where cargos love to be</a:t>
            </a:r>
          </a:p>
          <a:p>
            <a:r>
              <a:rPr lang="en-US" sz="940" b="1" dirty="0">
                <a:latin typeface="Gotham" pitchFamily="2" charset="0"/>
                <a:cs typeface="Gotham" pitchFamily="2" charset="0"/>
              </a:rPr>
              <a:t>• Devoted to you</a:t>
            </a:r>
          </a:p>
          <a:p>
            <a:r>
              <a:rPr lang="en-US" sz="940" b="1" dirty="0">
                <a:latin typeface="Gotham" pitchFamily="2" charset="0"/>
                <a:cs typeface="Gotham" pitchFamily="2" charset="0"/>
              </a:rPr>
              <a:t>• Teamwork is dreamwork</a:t>
            </a:r>
          </a:p>
          <a:p>
            <a:r>
              <a:rPr lang="en-US" sz="940" b="1" dirty="0">
                <a:latin typeface="Gotham" pitchFamily="2" charset="0"/>
                <a:cs typeface="Gotham" pitchFamily="2" charset="0"/>
              </a:rPr>
              <a:t>• Matched with: 164 modules, around 225.000</a:t>
            </a:r>
          </a:p>
          <a:p>
            <a:r>
              <a:rPr lang="en-US" sz="940" b="1" dirty="0">
                <a:latin typeface="Gotham" pitchFamily="2" charset="0"/>
                <a:cs typeface="Gotham" pitchFamily="2" charset="0"/>
              </a:rPr>
              <a:t>FRT of equipment for a petrochemical plant</a:t>
            </a:r>
          </a:p>
          <a:p>
            <a:r>
              <a:rPr lang="en-US" sz="940" b="1" dirty="0">
                <a:latin typeface="Gotham" pitchFamily="2" charset="0"/>
                <a:cs typeface="Gotham" pitchFamily="2" charset="0"/>
              </a:rPr>
              <a:t>in Houston, USA.</a:t>
            </a:r>
          </a:p>
          <a:p>
            <a:endParaRPr lang="en-US" sz="940" dirty="0">
              <a:latin typeface="Gotham" pitchFamily="2" charset="0"/>
              <a:cs typeface="Gotham" pitchFamily="2" charset="0"/>
            </a:endParaRPr>
          </a:p>
          <a:p>
            <a:r>
              <a:rPr lang="en-US" sz="940" dirty="0">
                <a:latin typeface="Gotham" pitchFamily="2" charset="0"/>
                <a:cs typeface="Gotham" pitchFamily="2" charset="0"/>
              </a:rPr>
              <a:t>A complicated multimodal project which took us 1,5 years to complete. As well as 13 full-chartered vessels, we also provided bespoke trucking, wrapping, stowage and barging solutions. </a:t>
            </a:r>
          </a:p>
          <a:p>
            <a:r>
              <a:rPr lang="en-US" sz="940" dirty="0">
                <a:latin typeface="Gotham" pitchFamily="2" charset="0"/>
                <a:cs typeface="Gotham" pitchFamily="2" charset="0"/>
              </a:rPr>
              <a:t>Our good relationship with carriers and local authorities helped the cargo enjoy a comfortable journey.</a:t>
            </a:r>
            <a:endParaRPr lang="en-VN" sz="940" dirty="0">
              <a:latin typeface="Gotham" pitchFamily="2" charset="0"/>
              <a:cs typeface="Gotham" pitchFamily="2" charset="0"/>
            </a:endParaRPr>
          </a:p>
        </p:txBody>
      </p:sp>
      <p:sp>
        <p:nvSpPr>
          <p:cNvPr id="6" name="TextBox 5">
            <a:extLst>
              <a:ext uri="{FF2B5EF4-FFF2-40B4-BE49-F238E27FC236}">
                <a16:creationId xmlns:a16="http://schemas.microsoft.com/office/drawing/2014/main" id="{B8A3DDAE-12CC-6812-8F44-274913E2C6C4}"/>
              </a:ext>
            </a:extLst>
          </p:cNvPr>
          <p:cNvSpPr txBox="1"/>
          <p:nvPr/>
        </p:nvSpPr>
        <p:spPr>
          <a:xfrm>
            <a:off x="2427871" y="173047"/>
            <a:ext cx="7336256" cy="938719"/>
          </a:xfrm>
          <a:prstGeom prst="rect">
            <a:avLst/>
          </a:prstGeom>
          <a:noFill/>
        </p:spPr>
        <p:txBody>
          <a:bodyPr wrap="square">
            <a:spAutoFit/>
          </a:bodyPr>
          <a:lstStyle/>
          <a:p>
            <a:r>
              <a:rPr lang="en-VN" sz="1100">
                <a:solidFill>
                  <a:schemeClr val="bg1"/>
                </a:solidFill>
                <a:latin typeface="Gotham" pitchFamily="2" charset="0"/>
                <a:cs typeface="Gotham" pitchFamily="2" charset="0"/>
              </a:rPr>
              <a:t>At FLS Chartering Desk we pride ourselves on having long-standing relationships with vessel owners all around the world. This means we can find the perfect match for your needs, while also trying to fulfill your budget and time requirements.</a:t>
            </a:r>
          </a:p>
          <a:p>
            <a:endParaRPr lang="en-VN" sz="1100">
              <a:solidFill>
                <a:schemeClr val="bg1"/>
              </a:solidFill>
              <a:latin typeface="Gotham" pitchFamily="2" charset="0"/>
              <a:cs typeface="Gotham" pitchFamily="2" charset="0"/>
            </a:endParaRPr>
          </a:p>
          <a:p>
            <a:r>
              <a:rPr lang="en-VN" sz="1100">
                <a:solidFill>
                  <a:schemeClr val="bg1"/>
                </a:solidFill>
                <a:latin typeface="Gotham" pitchFamily="2" charset="0"/>
                <a:cs typeface="Gotham" pitchFamily="2" charset="0"/>
              </a:rPr>
              <a:t>Below are just a few of the perfect matches we've made for our customers.</a:t>
            </a:r>
          </a:p>
        </p:txBody>
      </p:sp>
      <p:pic>
        <p:nvPicPr>
          <p:cNvPr id="7" name="Content Placeholder 2" descr="Shape, circle&#10;&#10;Description automatically generated">
            <a:extLst>
              <a:ext uri="{FF2B5EF4-FFF2-40B4-BE49-F238E27FC236}">
                <a16:creationId xmlns:a16="http://schemas.microsoft.com/office/drawing/2014/main" id="{B65984A3-FCED-C5FB-AEBC-C1FD311C69A4}"/>
              </a:ext>
            </a:extLst>
          </p:cNvPr>
          <p:cNvPicPr>
            <a:picLocks noChangeAspect="1"/>
          </p:cNvPicPr>
          <p:nvPr/>
        </p:nvPicPr>
        <p:blipFill>
          <a:blip r:embed="rId3"/>
          <a:stretch>
            <a:fillRect/>
          </a:stretch>
        </p:blipFill>
        <p:spPr>
          <a:xfrm>
            <a:off x="0" y="-58733"/>
            <a:ext cx="1132485" cy="1133618"/>
          </a:xfrm>
          <a:prstGeom prst="rect">
            <a:avLst/>
          </a:prstGeom>
        </p:spPr>
      </p:pic>
      <p:sp>
        <p:nvSpPr>
          <p:cNvPr id="4" name="Google Shape;393;p2">
            <a:extLst>
              <a:ext uri="{FF2B5EF4-FFF2-40B4-BE49-F238E27FC236}">
                <a16:creationId xmlns:a16="http://schemas.microsoft.com/office/drawing/2014/main" id="{41123C9F-2FEE-6E46-7928-0627294C0EFF}"/>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solidFill>
                  <a:schemeClr val="bg1"/>
                </a:solidFill>
                <a:latin typeface="Calibri"/>
                <a:ea typeface="Calibri"/>
                <a:cs typeface="Calibri"/>
                <a:sym typeface="Calibri"/>
              </a:rPr>
              <a:t>5</a:t>
            </a:fld>
            <a:endParaRPr sz="1200" b="0" i="0" u="none" strike="noStrike" cap="none">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10066094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B29D1-FB0C-4159-8DE2-9BB1DB684924}"/>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05D68E37-682C-F1AB-CB68-070C913BA8FB}"/>
              </a:ext>
            </a:extLst>
          </p:cNvPr>
          <p:cNvSpPr txBox="1"/>
          <p:nvPr/>
        </p:nvSpPr>
        <p:spPr>
          <a:xfrm>
            <a:off x="609599" y="698218"/>
            <a:ext cx="7783903"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3 x PONTOONS TO AUSTRALIA</a:t>
            </a:r>
          </a:p>
        </p:txBody>
      </p:sp>
      <p:sp>
        <p:nvSpPr>
          <p:cNvPr id="14" name="Title 8">
            <a:extLst>
              <a:ext uri="{FF2B5EF4-FFF2-40B4-BE49-F238E27FC236}">
                <a16:creationId xmlns:a16="http://schemas.microsoft.com/office/drawing/2014/main" id="{8F736978-0FC4-5C72-E27A-3B53E617D08C}"/>
              </a:ext>
            </a:extLst>
          </p:cNvPr>
          <p:cNvSpPr txBox="1">
            <a:spLocks/>
          </p:cNvSpPr>
          <p:nvPr/>
        </p:nvSpPr>
        <p:spPr>
          <a:xfrm>
            <a:off x="609600" y="204190"/>
            <a:ext cx="5808453"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15" name="object 5">
            <a:extLst>
              <a:ext uri="{FF2B5EF4-FFF2-40B4-BE49-F238E27FC236}">
                <a16:creationId xmlns:a16="http://schemas.microsoft.com/office/drawing/2014/main" id="{3BB5DD55-FB2D-0270-28D0-5980B8949FFC}"/>
              </a:ext>
            </a:extLst>
          </p:cNvPr>
          <p:cNvSpPr txBox="1"/>
          <p:nvPr/>
        </p:nvSpPr>
        <p:spPr>
          <a:xfrm>
            <a:off x="661337" y="1179261"/>
            <a:ext cx="5687705" cy="78996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3 x 70 x 9.5 x 7.5 M /408 MT each</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kern="0" dirty="0">
                <a:solidFill>
                  <a:srgbClr val="1D1D1B"/>
                </a:solidFill>
                <a:latin typeface="Gotham" pitchFamily="2" charset="0"/>
                <a:cs typeface="Gotham" pitchFamily="2" charset="0"/>
              </a:rPr>
              <a:t>Floating pontoons</a:t>
            </a:r>
            <a:r>
              <a:rPr lang="en-GB" sz="1200" kern="0" dirty="0">
                <a:solidFill>
                  <a:srgbClr val="0070C0"/>
                </a:solidFill>
                <a:latin typeface="Gotham Medium" pitchFamily="2" charset="0"/>
                <a:cs typeface="Gotham Medium" pitchFamily="2" charset="0"/>
              </a:rPr>
              <a:t> </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kern="0" dirty="0">
                <a:solidFill>
                  <a:srgbClr val="1D1D1B"/>
                </a:solidFill>
                <a:latin typeface="Gotham" pitchFamily="2" charset="0"/>
                <a:cs typeface="Gotham" pitchFamily="2" charset="0"/>
              </a:rPr>
              <a:t>Vung Tau anchorage, Vietnam</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kern="0" dirty="0">
                <a:solidFill>
                  <a:srgbClr val="1D1D1B"/>
                </a:solidFill>
                <a:latin typeface="Gotham" pitchFamily="2" charset="0"/>
                <a:cs typeface="Gotham" pitchFamily="2" charset="0"/>
              </a:rPr>
              <a:t>Gladstone, Australia</a:t>
            </a:r>
          </a:p>
        </p:txBody>
      </p:sp>
      <p:sp>
        <p:nvSpPr>
          <p:cNvPr id="5" name="Content Placeholder 5">
            <a:extLst>
              <a:ext uri="{FF2B5EF4-FFF2-40B4-BE49-F238E27FC236}">
                <a16:creationId xmlns:a16="http://schemas.microsoft.com/office/drawing/2014/main" id="{7440993C-6C64-E20F-931A-9FB199D71C53}"/>
              </a:ext>
            </a:extLst>
          </p:cNvPr>
          <p:cNvSpPr txBox="1">
            <a:spLocks/>
          </p:cNvSpPr>
          <p:nvPr/>
        </p:nvSpPr>
        <p:spPr>
          <a:xfrm>
            <a:off x="609599" y="2040378"/>
            <a:ext cx="4532902" cy="175830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kumimoji="0" lang="en-US" sz="1200" b="1" i="0" u="none" strike="noStrike" kern="1200" cap="none" spc="0" normalizeH="0" baseline="0" noProof="0" dirty="0">
                <a:ln w="50800"/>
                <a:solidFill>
                  <a:srgbClr val="005FAA"/>
                </a:solidFill>
                <a:effectLst/>
                <a:uLnTx/>
                <a:uFillTx/>
                <a:latin typeface="GOTHAM-BOOK" pitchFamily="50" charset="0"/>
                <a:cs typeface="GOTHAM-BOOK" pitchFamily="50" charset="0"/>
              </a:rPr>
              <a:t>Scope:</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Pre-Carriage ex shipper’s jetty up to port via </a:t>
            </a:r>
            <a:r>
              <a:rPr lang="en-US" sz="1200" dirty="0">
                <a:solidFill>
                  <a:srgbClr val="1D1D1B"/>
                </a:solidFill>
                <a:latin typeface="GOTHAM-BOOK" pitchFamily="50" charset="0"/>
                <a:cs typeface="GOTHAM-BOOK" pitchFamily="50" charset="0"/>
              </a:rPr>
              <a:t>t</a:t>
            </a: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ug </a:t>
            </a:r>
            <a:r>
              <a:rPr lang="en-US" sz="1200" dirty="0">
                <a:solidFill>
                  <a:srgbClr val="1D1D1B"/>
                </a:solidFill>
                <a:latin typeface="GOTHAM-BOOK" pitchFamily="50" charset="0"/>
                <a:cs typeface="GOTHAM-BOOK" pitchFamily="50" charset="0"/>
              </a:rPr>
              <a:t>b</a:t>
            </a: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oat</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Supervising of the loading operation</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Loading and securing the cargo on board the </a:t>
            </a:r>
            <a:r>
              <a:rPr lang="en-US" sz="1200" dirty="0">
                <a:solidFill>
                  <a:srgbClr val="1D1D1B"/>
                </a:solidFill>
                <a:latin typeface="GOTHAM-BOOK" pitchFamily="50" charset="0"/>
                <a:cs typeface="GOTHAM-BOOK" pitchFamily="50" charset="0"/>
              </a:rPr>
              <a:t>v</a:t>
            </a:r>
            <a:r>
              <a:rPr kumimoji="0" lang="en-US" sz="1200" b="0" i="0" u="none" strike="noStrike" kern="1200" cap="none" spc="0" normalizeH="0" baseline="0" noProof="0" dirty="0" err="1">
                <a:ln>
                  <a:noFill/>
                </a:ln>
                <a:solidFill>
                  <a:srgbClr val="1D1D1B"/>
                </a:solidFill>
                <a:effectLst/>
                <a:uLnTx/>
                <a:uFillTx/>
                <a:latin typeface="GOTHAM-BOOK" pitchFamily="50" charset="0"/>
                <a:cs typeface="GOTHAM-BOOK" pitchFamily="50" charset="0"/>
              </a:rPr>
              <a:t>essel</a:t>
            </a:r>
            <a:endPar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endParaRP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Ocean </a:t>
            </a:r>
            <a:r>
              <a:rPr lang="en-US" sz="1200" dirty="0">
                <a:solidFill>
                  <a:srgbClr val="1D1D1B"/>
                </a:solidFill>
                <a:latin typeface="GOTHAM-BOOK" pitchFamily="50" charset="0"/>
                <a:cs typeface="GOTHAM-BOOK" pitchFamily="50" charset="0"/>
              </a:rPr>
              <a:t>t</a:t>
            </a:r>
            <a:r>
              <a:rPr kumimoji="0" lang="en-US" sz="1200" b="0" i="0" u="none" strike="noStrike" kern="1200" cap="none" spc="0" normalizeH="0" baseline="0" noProof="0" dirty="0" err="1">
                <a:ln>
                  <a:noFill/>
                </a:ln>
                <a:solidFill>
                  <a:srgbClr val="1D1D1B"/>
                </a:solidFill>
                <a:effectLst/>
                <a:uLnTx/>
                <a:uFillTx/>
                <a:latin typeface="GOTHAM-BOOK" pitchFamily="50" charset="0"/>
                <a:cs typeface="GOTHAM-BOOK" pitchFamily="50" charset="0"/>
              </a:rPr>
              <a:t>ransport</a:t>
            </a:r>
            <a:r>
              <a:rPr kumimoji="0" lang="en-US" sz="1200" b="0" i="0" u="none" strike="noStrike" kern="1200" cap="none" spc="0" normalizeH="0" baseline="0" noProof="0" dirty="0">
                <a:ln>
                  <a:noFill/>
                </a:ln>
                <a:solidFill>
                  <a:srgbClr val="1D1D1B"/>
                </a:solidFill>
                <a:effectLst/>
                <a:uLnTx/>
                <a:uFillTx/>
                <a:latin typeface="GOTHAM-BOOK" pitchFamily="50" charset="0"/>
                <a:cs typeface="GOTHAM-BOOK" pitchFamily="50" charset="0"/>
              </a:rPr>
              <a:t> up to Gladstone</a:t>
            </a:r>
          </a:p>
        </p:txBody>
      </p:sp>
      <p:pic>
        <p:nvPicPr>
          <p:cNvPr id="6" name="Picture 5">
            <a:extLst>
              <a:ext uri="{FF2B5EF4-FFF2-40B4-BE49-F238E27FC236}">
                <a16:creationId xmlns:a16="http://schemas.microsoft.com/office/drawing/2014/main" id="{C3FFC1AA-4451-FE84-0958-4AE6F4216770}"/>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val="0"/>
              </a:ext>
            </a:extLst>
          </a:blip>
          <a:stretch>
            <a:fillRect/>
          </a:stretch>
        </p:blipFill>
        <p:spPr>
          <a:xfrm>
            <a:off x="8338676" y="3660177"/>
            <a:ext cx="3853324" cy="2588693"/>
          </a:xfrm>
          <a:prstGeom prst="rect">
            <a:avLst/>
          </a:prstGeom>
          <a:ln w="19050">
            <a:solidFill>
              <a:sysClr val="window" lastClr="FFFFFF"/>
            </a:solidFill>
          </a:ln>
        </p:spPr>
      </p:pic>
      <p:pic>
        <p:nvPicPr>
          <p:cNvPr id="7" name="Picture 6">
            <a:extLst>
              <a:ext uri="{FF2B5EF4-FFF2-40B4-BE49-F238E27FC236}">
                <a16:creationId xmlns:a16="http://schemas.microsoft.com/office/drawing/2014/main" id="{08CFEF17-EC25-0C28-1C22-E29349FD2AA4}"/>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10000"/>
                    </a14:imgEffect>
                  </a14:imgLayer>
                </a14:imgProps>
              </a:ext>
              <a:ext uri="{28A0092B-C50C-407E-A947-70E740481C1C}">
                <a14:useLocalDpi xmlns:a14="http://schemas.microsoft.com/office/drawing/2010/main" val="0"/>
              </a:ext>
            </a:extLst>
          </a:blip>
          <a:stretch>
            <a:fillRect/>
          </a:stretch>
        </p:blipFill>
        <p:spPr>
          <a:xfrm>
            <a:off x="403418" y="3671182"/>
            <a:ext cx="4532902" cy="2567615"/>
          </a:xfrm>
          <a:prstGeom prst="rect">
            <a:avLst/>
          </a:prstGeom>
          <a:ln w="19050">
            <a:solidFill>
              <a:sysClr val="window" lastClr="FFFFFF"/>
            </a:solidFill>
          </a:ln>
        </p:spPr>
      </p:pic>
      <p:pic>
        <p:nvPicPr>
          <p:cNvPr id="8" name="Picture 7">
            <a:extLst>
              <a:ext uri="{FF2B5EF4-FFF2-40B4-BE49-F238E27FC236}">
                <a16:creationId xmlns:a16="http://schemas.microsoft.com/office/drawing/2014/main" id="{5D7051FC-5ADE-66F6-7DD5-9FCF1111E59E}"/>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5000"/>
                    </a14:imgEffect>
                  </a14:imgLayer>
                </a14:imgProps>
              </a:ext>
              <a:ext uri="{28A0092B-C50C-407E-A947-70E740481C1C}">
                <a14:useLocalDpi xmlns:a14="http://schemas.microsoft.com/office/drawing/2010/main" val="0"/>
              </a:ext>
            </a:extLst>
          </a:blip>
          <a:srcRect b="5243"/>
          <a:stretch/>
        </p:blipFill>
        <p:spPr>
          <a:xfrm>
            <a:off x="5167223" y="1483684"/>
            <a:ext cx="3171453" cy="2174582"/>
          </a:xfrm>
          <a:prstGeom prst="rect">
            <a:avLst/>
          </a:prstGeom>
          <a:ln w="19050">
            <a:solidFill>
              <a:sysClr val="window" lastClr="FFFFFF"/>
            </a:solidFill>
          </a:ln>
        </p:spPr>
      </p:pic>
      <p:pic>
        <p:nvPicPr>
          <p:cNvPr id="9" name="Picture 8">
            <a:extLst>
              <a:ext uri="{FF2B5EF4-FFF2-40B4-BE49-F238E27FC236}">
                <a16:creationId xmlns:a16="http://schemas.microsoft.com/office/drawing/2014/main" id="{8C153084-F846-82E9-6323-65A43C080621}"/>
              </a:ext>
            </a:extLst>
          </p:cNvPr>
          <p:cNvPicPr>
            <a:picLocks noChangeAspect="1"/>
          </p:cNvPicPr>
          <p:nvPr/>
        </p:nvPicPr>
        <p:blipFill rotWithShape="1">
          <a:blip r:embed="rId8">
            <a:extLst>
              <a:ext uri="{28A0092B-C50C-407E-A947-70E740481C1C}">
                <a14:useLocalDpi xmlns:a14="http://schemas.microsoft.com/office/drawing/2010/main" val="0"/>
              </a:ext>
            </a:extLst>
          </a:blip>
          <a:srcRect b="17096"/>
          <a:stretch/>
        </p:blipFill>
        <p:spPr>
          <a:xfrm>
            <a:off x="4936322" y="3660178"/>
            <a:ext cx="3402354" cy="2588692"/>
          </a:xfrm>
          <a:prstGeom prst="rect">
            <a:avLst/>
          </a:prstGeom>
          <a:ln w="19050">
            <a:solidFill>
              <a:sysClr val="window" lastClr="FFFFFF"/>
            </a:solidFill>
          </a:ln>
        </p:spPr>
      </p:pic>
      <p:pic>
        <p:nvPicPr>
          <p:cNvPr id="11" name="Picture 10">
            <a:extLst>
              <a:ext uri="{FF2B5EF4-FFF2-40B4-BE49-F238E27FC236}">
                <a16:creationId xmlns:a16="http://schemas.microsoft.com/office/drawing/2014/main" id="{3D7BFB56-110B-ABFB-AB1C-1E9248246D1F}"/>
              </a:ext>
            </a:extLst>
          </p:cNvPr>
          <p:cNvPicPr>
            <a:picLocks noChangeAspect="1"/>
          </p:cNvPicPr>
          <p:nvPr/>
        </p:nvPicPr>
        <p:blipFill rotWithShape="1">
          <a:blip r:embed="rId9">
            <a:extLst>
              <a:ext uri="{BEBA8EAE-BF5A-486C-A8C5-ECC9F3942E4B}">
                <a14:imgProps xmlns:a14="http://schemas.microsoft.com/office/drawing/2010/main">
                  <a14:imgLayer r:embed="rId10">
                    <a14:imgEffect>
                      <a14:brightnessContrast bright="10000"/>
                    </a14:imgEffect>
                  </a14:imgLayer>
                </a14:imgProps>
              </a:ext>
              <a:ext uri="{28A0092B-C50C-407E-A947-70E740481C1C}">
                <a14:useLocalDpi xmlns:a14="http://schemas.microsoft.com/office/drawing/2010/main" val="0"/>
              </a:ext>
            </a:extLst>
          </a:blip>
          <a:srcRect t="5719" b="5719"/>
          <a:stretch/>
        </p:blipFill>
        <p:spPr>
          <a:xfrm>
            <a:off x="8338676" y="1485596"/>
            <a:ext cx="3853324" cy="2176494"/>
          </a:xfrm>
          <a:prstGeom prst="rect">
            <a:avLst/>
          </a:prstGeom>
          <a:ln w="19050">
            <a:solidFill>
              <a:sysClr val="window" lastClr="FFFFFF"/>
            </a:solidFill>
          </a:ln>
        </p:spPr>
      </p:pic>
      <p:sp>
        <p:nvSpPr>
          <p:cNvPr id="2" name="Slide Number Placeholder 1">
            <a:extLst>
              <a:ext uri="{FF2B5EF4-FFF2-40B4-BE49-F238E27FC236}">
                <a16:creationId xmlns:a16="http://schemas.microsoft.com/office/drawing/2014/main" id="{013155B2-8DA9-DC7C-28BD-CCB2C02CCD4C}"/>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04594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F82EA-8408-437C-CABD-70114870C4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36EE31-AE95-544E-DCE9-1964DF81FDEB}"/>
              </a:ext>
            </a:extLst>
          </p:cNvPr>
          <p:cNvSpPr>
            <a:spLocks noGrp="1"/>
          </p:cNvSpPr>
          <p:nvPr>
            <p:ph type="ctrTitle"/>
          </p:nvPr>
        </p:nvSpPr>
        <p:spPr>
          <a:xfrm>
            <a:off x="864243" y="2948869"/>
            <a:ext cx="8630830" cy="480131"/>
          </a:xfrm>
        </p:spPr>
        <p:txBody>
          <a:bodyPr/>
          <a:lstStyle/>
          <a:p>
            <a:r>
              <a:rPr lang="en-US" dirty="0"/>
              <a:t>Wind References</a:t>
            </a:r>
            <a:endParaRPr lang="en-VN" dirty="0"/>
          </a:p>
        </p:txBody>
      </p:sp>
    </p:spTree>
    <p:extLst>
      <p:ext uri="{BB962C8B-B14F-4D97-AF65-F5344CB8AC3E}">
        <p14:creationId xmlns:p14="http://schemas.microsoft.com/office/powerpoint/2010/main" val="33297397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C4CA5-CD5D-1EFB-4C77-4E4409A083DF}"/>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F8FF8BED-BC83-B385-DE7D-2E55D283A684}"/>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56D0B186-6B2A-869B-09C2-95549BF8ACAA}"/>
              </a:ext>
            </a:extLst>
          </p:cNvPr>
          <p:cNvSpPr txBox="1">
            <a:spLocks noGrp="1" noRot="1" noMove="1" noResize="1" noEditPoints="1" noAdjustHandles="1" noChangeArrowheads="1" noChangeShapeType="1"/>
          </p:cNvSpPr>
          <p:nvPr/>
        </p:nvSpPr>
        <p:spPr>
          <a:xfrm>
            <a:off x="661338" y="1179261"/>
            <a:ext cx="5913198" cy="78996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	</a:t>
            </a:r>
            <a:r>
              <a:rPr lang="en-US" sz="1200" dirty="0">
                <a:latin typeface="Gotham" pitchFamily="50" charset="0"/>
                <a:cs typeface="Gotham" pitchFamily="50" charset="0"/>
              </a:rPr>
              <a:t>Approx 5,000 CBM in various shipments</a:t>
            </a:r>
            <a:r>
              <a:rPr lang="en-GB" sz="1200" dirty="0">
                <a:solidFill>
                  <a:srgbClr val="0070C0"/>
                </a:solidFill>
                <a:latin typeface="Gotham Medium" pitchFamily="2" charset="0"/>
                <a:cs typeface="Gotham Medium" pitchFamily="2" charset="0"/>
              </a:rPr>
              <a:t>	</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dirty="0">
                <a:latin typeface="Gotham" pitchFamily="50" charset="0"/>
                <a:cs typeface="Gotham" pitchFamily="50" charset="0"/>
              </a:rPr>
              <a:t>Blades and Tower</a:t>
            </a:r>
          </a:p>
          <a:p>
            <a:pPr marL="12700" lvl="0">
              <a:spcBef>
                <a:spcPts val="100"/>
              </a:spcBef>
              <a:defRPr/>
            </a:pPr>
            <a:r>
              <a:rPr lang="en-GB" sz="1200" dirty="0">
                <a:solidFill>
                  <a:srgbClr val="0070C0"/>
                </a:solidFill>
                <a:latin typeface="Gotham Medium" pitchFamily="2" charset="0"/>
                <a:cs typeface="Gotham Medium" pitchFamily="2" charset="0"/>
              </a:rPr>
              <a:t>Origin	:	</a:t>
            </a:r>
            <a:r>
              <a:rPr lang="en-GB" sz="1200" dirty="0">
                <a:latin typeface="Gotham" pitchFamily="50" charset="0"/>
                <a:cs typeface="Gotham" pitchFamily="50" charset="0"/>
              </a:rPr>
              <a:t>China, Spain</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dirty="0">
                <a:latin typeface="Gotham" pitchFamily="50" charset="0"/>
                <a:cs typeface="Gotham" pitchFamily="50" charset="0"/>
              </a:rPr>
              <a:t>Laem Chabang, Thailand</a:t>
            </a:r>
            <a:endParaRPr lang="en-GB" sz="1200" dirty="0">
              <a:latin typeface="Gotham" pitchFamily="50" charset="0"/>
              <a:cs typeface="Gotham" pitchFamily="50" charset="0"/>
            </a:endParaRPr>
          </a:p>
        </p:txBody>
      </p:sp>
      <p:sp>
        <p:nvSpPr>
          <p:cNvPr id="21" name="object 6">
            <a:extLst>
              <a:ext uri="{FF2B5EF4-FFF2-40B4-BE49-F238E27FC236}">
                <a16:creationId xmlns:a16="http://schemas.microsoft.com/office/drawing/2014/main" id="{D657DDE4-2852-6506-9057-E1F6F9642AF4}"/>
              </a:ext>
            </a:extLst>
          </p:cNvPr>
          <p:cNvSpPr txBox="1">
            <a:spLocks noGrp="1" noRot="1" noMove="1" noResize="1" noEditPoints="1" noAdjustHandles="1" noChangeArrowheads="1" noChangeShapeType="1"/>
          </p:cNvSpPr>
          <p:nvPr/>
        </p:nvSpPr>
        <p:spPr>
          <a:xfrm>
            <a:off x="661338" y="273178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4AB06FAC-FD8D-A19F-D287-FEF89C2E7F57}"/>
              </a:ext>
            </a:extLst>
          </p:cNvPr>
          <p:cNvSpPr txBox="1">
            <a:spLocks/>
          </p:cNvSpPr>
          <p:nvPr/>
        </p:nvSpPr>
        <p:spPr>
          <a:xfrm>
            <a:off x="1250828" y="2690637"/>
            <a:ext cx="4511617" cy="1774845"/>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Delivering blades from origin to FAS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Booking vessel according to client’s requirement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Coordinating with agent and vessel for proper loading / stowage planning / lashing method as per client’s instruction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Port Storage and handling</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supervision at Origin and Discharging supervision at destination</a:t>
            </a:r>
          </a:p>
        </p:txBody>
      </p:sp>
      <p:sp>
        <p:nvSpPr>
          <p:cNvPr id="27" name="Title 8">
            <a:extLst>
              <a:ext uri="{FF2B5EF4-FFF2-40B4-BE49-F238E27FC236}">
                <a16:creationId xmlns:a16="http://schemas.microsoft.com/office/drawing/2014/main" id="{B238BB6C-A551-FFE1-57FF-252CC68684B0}"/>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9C2CBFDA-3E6A-8A6C-EFA1-48D9E62D5ED3}"/>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200" cap="all" dirty="0">
                <a:solidFill>
                  <a:srgbClr val="3DB465"/>
                </a:solidFill>
                <a:latin typeface="Gotham Medium" pitchFamily="50" charset="0"/>
                <a:cs typeface="Gotham Medium" pitchFamily="50" charset="0"/>
              </a:rPr>
              <a:t>CASE STUDY – Wind turbine (blades)</a:t>
            </a:r>
          </a:p>
          <a:p>
            <a:pPr>
              <a:defRPr/>
            </a:pPr>
            <a:endParaRPr lang="en-US" sz="2200" cap="all" dirty="0">
              <a:solidFill>
                <a:srgbClr val="3DB465"/>
              </a:solidFill>
              <a:latin typeface="Gotham Medium" pitchFamily="50" charset="0"/>
              <a:cs typeface="Gotham Medium" pitchFamily="50" charset="0"/>
            </a:endParaRPr>
          </a:p>
        </p:txBody>
      </p:sp>
      <p:pic>
        <p:nvPicPr>
          <p:cNvPr id="2" name="Picture 1">
            <a:extLst>
              <a:ext uri="{FF2B5EF4-FFF2-40B4-BE49-F238E27FC236}">
                <a16:creationId xmlns:a16="http://schemas.microsoft.com/office/drawing/2014/main" id="{6CC13296-D1A5-A0C1-9DA0-4A5AA8DDF8B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4305"/>
          <a:stretch/>
        </p:blipFill>
        <p:spPr>
          <a:xfrm>
            <a:off x="6574536" y="911788"/>
            <a:ext cx="5533797" cy="3177043"/>
          </a:xfrm>
          <a:prstGeom prst="rect">
            <a:avLst/>
          </a:prstGeom>
        </p:spPr>
      </p:pic>
      <p:pic>
        <p:nvPicPr>
          <p:cNvPr id="6" name="Picture 5">
            <a:extLst>
              <a:ext uri="{FF2B5EF4-FFF2-40B4-BE49-F238E27FC236}">
                <a16:creationId xmlns:a16="http://schemas.microsoft.com/office/drawing/2014/main" id="{F156BF61-95FD-4583-3B92-54312A5BC2E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74536" y="4119499"/>
            <a:ext cx="2714688" cy="2197354"/>
          </a:xfrm>
          <a:prstGeom prst="rect">
            <a:avLst/>
          </a:prstGeom>
        </p:spPr>
      </p:pic>
      <p:pic>
        <p:nvPicPr>
          <p:cNvPr id="7" name="Picture 6">
            <a:extLst>
              <a:ext uri="{FF2B5EF4-FFF2-40B4-BE49-F238E27FC236}">
                <a16:creationId xmlns:a16="http://schemas.microsoft.com/office/drawing/2014/main" id="{9F374232-7FA7-7E2B-5276-C4F0AC678CE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93645" y="4119499"/>
            <a:ext cx="2714688" cy="2197354"/>
          </a:xfrm>
          <a:prstGeom prst="rect">
            <a:avLst/>
          </a:prstGeom>
        </p:spPr>
      </p:pic>
      <p:sp>
        <p:nvSpPr>
          <p:cNvPr id="8" name="Slide Number Placeholder 1">
            <a:extLst>
              <a:ext uri="{FF2B5EF4-FFF2-40B4-BE49-F238E27FC236}">
                <a16:creationId xmlns:a16="http://schemas.microsoft.com/office/drawing/2014/main" id="{D1ADD7EB-AC13-6CB1-FA66-127213BC8273}"/>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44858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A0D69-9A11-36FD-D6AD-7349C5D9D7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F042FC-468A-0413-9692-3AD5B2647B57}"/>
              </a:ext>
            </a:extLst>
          </p:cNvPr>
          <p:cNvSpPr>
            <a:spLocks noGrp="1"/>
          </p:cNvSpPr>
          <p:nvPr>
            <p:ph type="ctrTitle"/>
          </p:nvPr>
        </p:nvSpPr>
        <p:spPr>
          <a:xfrm>
            <a:off x="864243" y="2948869"/>
            <a:ext cx="8630830" cy="480131"/>
          </a:xfrm>
        </p:spPr>
        <p:txBody>
          <a:bodyPr/>
          <a:lstStyle/>
          <a:p>
            <a:r>
              <a:rPr lang="en-US" dirty="0"/>
              <a:t>Floating units References</a:t>
            </a:r>
            <a:endParaRPr lang="en-VN" dirty="0"/>
          </a:p>
        </p:txBody>
      </p:sp>
    </p:spTree>
    <p:extLst>
      <p:ext uri="{BB962C8B-B14F-4D97-AF65-F5344CB8AC3E}">
        <p14:creationId xmlns:p14="http://schemas.microsoft.com/office/powerpoint/2010/main" val="34718936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F5267-F57D-BE38-875E-AF27D356543F}"/>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E6B60BFE-5D00-46BA-A059-FEB9A94C143E}"/>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E9F73481-1AC7-5323-F38A-DB4B8EBA0CF3}"/>
              </a:ext>
            </a:extLst>
          </p:cNvPr>
          <p:cNvSpPr txBox="1">
            <a:spLocks noGrp="1" noRot="1" noMove="1" noResize="1" noEditPoints="1" noAdjustHandles="1" noChangeArrowheads="1" noChangeShapeType="1"/>
          </p:cNvSpPr>
          <p:nvPr/>
        </p:nvSpPr>
        <p:spPr>
          <a:xfrm>
            <a:off x="661338" y="1179261"/>
            <a:ext cx="5913198" cy="78996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Dimensions:	</a:t>
            </a:r>
            <a:r>
              <a:rPr lang="it-IT" sz="1200" dirty="0">
                <a:latin typeface="Gotham" pitchFamily="50" charset="0"/>
                <a:cs typeface="Gotham" pitchFamily="50" charset="0"/>
              </a:rPr>
              <a:t>101.5 x 52.5 x 31 M – 7,000 MT</a:t>
            </a:r>
            <a:r>
              <a:rPr lang="en-GB" sz="1200" dirty="0">
                <a:solidFill>
                  <a:srgbClr val="0070C0"/>
                </a:solidFill>
                <a:latin typeface="Gotham Medium" pitchFamily="2" charset="0"/>
                <a:cs typeface="Gotham Medium" pitchFamily="2" charset="0"/>
              </a:rPr>
              <a:t>	</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dirty="0">
                <a:latin typeface="Gotham" pitchFamily="50" charset="0"/>
                <a:cs typeface="Gotham" pitchFamily="50" charset="0"/>
              </a:rPr>
              <a:t>Drydock</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dirty="0">
                <a:latin typeface="Gotham" pitchFamily="50" charset="0"/>
                <a:cs typeface="Gotham" pitchFamily="50" charset="0"/>
              </a:rPr>
              <a:t>Vung Tau, Vietnam</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dirty="0" err="1">
                <a:latin typeface="Gotham" pitchFamily="50" charset="0"/>
                <a:cs typeface="Gotham" pitchFamily="50" charset="0"/>
              </a:rPr>
              <a:t>Balamban</a:t>
            </a:r>
            <a:r>
              <a:rPr lang="en-GB" sz="1200" dirty="0">
                <a:latin typeface="Gotham" pitchFamily="50" charset="0"/>
                <a:cs typeface="Gotham" pitchFamily="50" charset="0"/>
              </a:rPr>
              <a:t>, Philippines</a:t>
            </a:r>
          </a:p>
        </p:txBody>
      </p:sp>
      <p:sp>
        <p:nvSpPr>
          <p:cNvPr id="21" name="object 6">
            <a:extLst>
              <a:ext uri="{FF2B5EF4-FFF2-40B4-BE49-F238E27FC236}">
                <a16:creationId xmlns:a16="http://schemas.microsoft.com/office/drawing/2014/main" id="{EF6C0038-3DB4-0AC3-A443-58F0A721F334}"/>
              </a:ext>
            </a:extLst>
          </p:cNvPr>
          <p:cNvSpPr txBox="1">
            <a:spLocks noGrp="1" noRot="1" noMove="1" noResize="1" noEditPoints="1" noAdjustHandles="1" noChangeArrowheads="1" noChangeShapeType="1"/>
          </p:cNvSpPr>
          <p:nvPr/>
        </p:nvSpPr>
        <p:spPr>
          <a:xfrm>
            <a:off x="661338" y="273178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BA8098AF-9962-41D6-86F8-A17137567D8A}"/>
              </a:ext>
            </a:extLst>
          </p:cNvPr>
          <p:cNvSpPr txBox="1">
            <a:spLocks noGrp="1" noRot="1" noMove="1" noResize="1" noEditPoints="1" noAdjustHandles="1" noChangeArrowheads="1" noChangeShapeType="1"/>
          </p:cNvSpPr>
          <p:nvPr/>
        </p:nvSpPr>
        <p:spPr>
          <a:xfrm>
            <a:off x="1250828" y="2690637"/>
            <a:ext cx="6091804" cy="317009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Semi-submersible Vessel for two Different Cargo Owners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Initially the Drydock was Supposed to be Dry-towed, but FLS Managed to Pair the Dock Together with a </a:t>
            </a:r>
            <a:r>
              <a:rPr lang="en-US" sz="1200" kern="0" dirty="0" err="1">
                <a:solidFill>
                  <a:srgbClr val="1D1D1B"/>
                </a:solidFill>
                <a:latin typeface="Gotham" pitchFamily="2" charset="0"/>
                <a:cs typeface="Gotham" pitchFamily="2" charset="0"/>
              </a:rPr>
              <a:t>Liftboat</a:t>
            </a:r>
            <a:r>
              <a:rPr lang="en-US" sz="1200" kern="0" dirty="0">
                <a:solidFill>
                  <a:srgbClr val="1D1D1B"/>
                </a:solidFill>
                <a:latin typeface="Gotham" pitchFamily="2" charset="0"/>
                <a:cs typeface="Gotham" pitchFamily="2" charset="0"/>
              </a:rPr>
              <a:t>. This way Both Owners Benefited From Each Other.</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FLS Coordinated Towing From Ho Chi Minh City to Anchorage Outside of Vung Tau Port.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Some of the Most Powerful Tugs in Vietnam Were Required to Position the Dock Overnight Just in Time for Readiness of M/V XIANG YUN KOU.</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The Port Authority Issued Strict Operational </a:t>
            </a:r>
            <a:r>
              <a:rPr lang="en-US" sz="1200" kern="0" dirty="0" err="1">
                <a:solidFill>
                  <a:srgbClr val="1D1D1B"/>
                </a:solidFill>
                <a:latin typeface="Gotham" pitchFamily="2" charset="0"/>
                <a:cs typeface="Gotham" pitchFamily="2" charset="0"/>
              </a:rPr>
              <a:t>Saftey</a:t>
            </a:r>
            <a:r>
              <a:rPr lang="en-US" sz="1200" kern="0" dirty="0">
                <a:solidFill>
                  <a:srgbClr val="1D1D1B"/>
                </a:solidFill>
                <a:latin typeface="Gotham" pitchFamily="2" charset="0"/>
                <a:cs typeface="Gotham" pitchFamily="2" charset="0"/>
              </a:rPr>
              <a:t> Guidelines That Have Been Fully Satisfied.</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FLS was the Communication Tool Between Cargo and Vessel Owners, Customs, Port Authority, Tug Operators, Marine Warranty Surveyors and Stevedores.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Our Port Captains Have Been on Scene For an Entire Week to Accompany both Assets From Their Origins Until Departure out of Vietnam Waters.</a:t>
            </a:r>
          </a:p>
        </p:txBody>
      </p:sp>
      <p:sp>
        <p:nvSpPr>
          <p:cNvPr id="27" name="Title 8">
            <a:extLst>
              <a:ext uri="{FF2B5EF4-FFF2-40B4-BE49-F238E27FC236}">
                <a16:creationId xmlns:a16="http://schemas.microsoft.com/office/drawing/2014/main" id="{3E5AE071-1B82-E5ED-4C4A-A13900CDF413}"/>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24619862-95CE-682C-5D41-6ECC51CB66E1}"/>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200" cap="all">
                <a:solidFill>
                  <a:srgbClr val="3DB465"/>
                </a:solidFill>
                <a:latin typeface="Gotham Medium" pitchFamily="50" charset="0"/>
                <a:cs typeface="Gotham Medium" pitchFamily="50" charset="0"/>
              </a:rPr>
              <a:t>CASE STUDY – SEMI-SUBMERSIBLE (1/2)</a:t>
            </a:r>
          </a:p>
        </p:txBody>
      </p:sp>
      <p:pic>
        <p:nvPicPr>
          <p:cNvPr id="3" name="object 7">
            <a:extLst>
              <a:ext uri="{FF2B5EF4-FFF2-40B4-BE49-F238E27FC236}">
                <a16:creationId xmlns:a16="http://schemas.microsoft.com/office/drawing/2014/main" id="{9F1672C6-C109-66CF-BF1E-6DE7F54CDF49}"/>
              </a:ext>
            </a:extLst>
          </p:cNvPr>
          <p:cNvPicPr>
            <a:picLocks noGrp="1" noRot="1" noMove="1" noResize="1" noEditPoints="1" noAdjustHandles="1" noChangeArrowheads="1" noChangeShapeType="1" noCrop="1"/>
          </p:cNvPicPr>
          <p:nvPr/>
        </p:nvPicPr>
        <p:blipFill>
          <a:blip r:embed="rId2" cstate="print"/>
          <a:stretch>
            <a:fillRect/>
          </a:stretch>
        </p:blipFill>
        <p:spPr>
          <a:xfrm>
            <a:off x="7791691" y="3192160"/>
            <a:ext cx="3667431" cy="2688419"/>
          </a:xfrm>
          <a:prstGeom prst="rect">
            <a:avLst/>
          </a:prstGeom>
        </p:spPr>
      </p:pic>
      <p:pic>
        <p:nvPicPr>
          <p:cNvPr id="5" name="object 8">
            <a:extLst>
              <a:ext uri="{FF2B5EF4-FFF2-40B4-BE49-F238E27FC236}">
                <a16:creationId xmlns:a16="http://schemas.microsoft.com/office/drawing/2014/main" id="{E7F9D440-E706-D66D-6F27-D84DA2881502}"/>
              </a:ext>
            </a:extLst>
          </p:cNvPr>
          <p:cNvPicPr>
            <a:picLocks noGrp="1" noRot="1" noMove="1" noResize="1" noEditPoints="1" noAdjustHandles="1" noChangeArrowheads="1" noChangeShapeType="1" noCrop="1"/>
          </p:cNvPicPr>
          <p:nvPr/>
        </p:nvPicPr>
        <p:blipFill>
          <a:blip r:embed="rId3" cstate="print"/>
          <a:stretch>
            <a:fillRect/>
          </a:stretch>
        </p:blipFill>
        <p:spPr>
          <a:xfrm>
            <a:off x="7791691" y="633925"/>
            <a:ext cx="3667431" cy="2442156"/>
          </a:xfrm>
          <a:prstGeom prst="rect">
            <a:avLst/>
          </a:prstGeom>
        </p:spPr>
      </p:pic>
      <p:sp>
        <p:nvSpPr>
          <p:cNvPr id="2" name="Slide Number Placeholder 1">
            <a:extLst>
              <a:ext uri="{FF2B5EF4-FFF2-40B4-BE49-F238E27FC236}">
                <a16:creationId xmlns:a16="http://schemas.microsoft.com/office/drawing/2014/main" id="{C7823FE8-896D-3D14-08B1-5868DD1ACA89}"/>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
        <p:nvSpPr>
          <p:cNvPr id="4" name="Rectangle: Rounded Corners 3">
            <a:hlinkClick r:id="rId4"/>
            <a:extLst>
              <a:ext uri="{FF2B5EF4-FFF2-40B4-BE49-F238E27FC236}">
                <a16:creationId xmlns:a16="http://schemas.microsoft.com/office/drawing/2014/main" id="{FC5A4E35-37C3-AB84-AA2B-72555B5A6B81}"/>
              </a:ext>
            </a:extLst>
          </p:cNvPr>
          <p:cNvSpPr/>
          <p:nvPr/>
        </p:nvSpPr>
        <p:spPr>
          <a:xfrm>
            <a:off x="1250828" y="5996209"/>
            <a:ext cx="2579998" cy="533691"/>
          </a:xfrm>
          <a:prstGeom prst="roundRect">
            <a:avLst>
              <a:gd name="adj" fmla="val 33772"/>
            </a:avLst>
          </a:prstGeom>
          <a:solidFill>
            <a:srgbClr val="0968B1"/>
          </a:solidFill>
          <a:ln w="9545" cap="flat">
            <a:noFill/>
            <a:prstDash val="solid"/>
            <a:miter/>
          </a:ln>
        </p:spPr>
        <p:txBody>
          <a:bodyPr rtlCol="0" anchor="ctr"/>
          <a:lstStyle/>
          <a:p>
            <a:pPr algn="ctr"/>
            <a:r>
              <a:rPr lang="en-US" dirty="0">
                <a:solidFill>
                  <a:schemeClr val="bg1"/>
                </a:solidFill>
                <a:latin typeface="Conthrax Bold" panose="020B0807020201080204" pitchFamily="34" charset="0"/>
              </a:rPr>
              <a:t>Watch now</a:t>
            </a:r>
          </a:p>
        </p:txBody>
      </p:sp>
    </p:spTree>
    <p:extLst>
      <p:ext uri="{BB962C8B-B14F-4D97-AF65-F5344CB8AC3E}">
        <p14:creationId xmlns:p14="http://schemas.microsoft.com/office/powerpoint/2010/main" val="13899759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30ACD-9AAE-173C-1C1F-A311DE82D0C5}"/>
            </a:ext>
          </a:extLst>
        </p:cNvPr>
        <p:cNvGrpSpPr/>
        <p:nvPr/>
      </p:nvGrpSpPr>
      <p:grpSpPr>
        <a:xfrm>
          <a:off x="0" y="0"/>
          <a:ext cx="0" cy="0"/>
          <a:chOff x="0" y="0"/>
          <a:chExt cx="0" cy="0"/>
        </a:xfrm>
      </p:grpSpPr>
      <p:sp>
        <p:nvSpPr>
          <p:cNvPr id="10" name="Title 8">
            <a:extLst>
              <a:ext uri="{FF2B5EF4-FFF2-40B4-BE49-F238E27FC236}">
                <a16:creationId xmlns:a16="http://schemas.microsoft.com/office/drawing/2014/main" id="{18B5AF5A-04F9-5042-941B-F70571BB362D}"/>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A9C10049-EA26-3FD6-B83D-14EAD28486DD}"/>
              </a:ext>
            </a:extLst>
          </p:cNvPr>
          <p:cNvSpPr txBox="1">
            <a:spLocks noGrp="1" noRot="1" noMove="1" noResize="1" noEditPoints="1" noAdjustHandles="1" noChangeArrowheads="1" noChangeShapeType="1"/>
          </p:cNvSpPr>
          <p:nvPr/>
        </p:nvSpPr>
        <p:spPr>
          <a:xfrm>
            <a:off x="661338" y="1179261"/>
            <a:ext cx="5913198" cy="78996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Dimensions:	</a:t>
            </a:r>
            <a:r>
              <a:rPr lang="en-US" sz="1200" dirty="0">
                <a:latin typeface="Gotham" pitchFamily="50" charset="0"/>
                <a:cs typeface="Gotham" pitchFamily="50" charset="0"/>
              </a:rPr>
              <a:t>90 x 42 x 102 M – 6,000 MT</a:t>
            </a:r>
            <a:r>
              <a:rPr lang="en-GB" sz="1200" dirty="0">
                <a:solidFill>
                  <a:srgbClr val="0070C0"/>
                </a:solidFill>
                <a:latin typeface="Gotham Medium" pitchFamily="2" charset="0"/>
                <a:cs typeface="Gotham Medium" pitchFamily="2" charset="0"/>
              </a:rPr>
              <a:t>	</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GB" sz="1200" dirty="0" err="1">
                <a:latin typeface="Gotham" pitchFamily="50" charset="0"/>
                <a:cs typeface="Gotham" pitchFamily="50" charset="0"/>
              </a:rPr>
              <a:t>Liftboat</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dirty="0">
                <a:latin typeface="Gotham" pitchFamily="50" charset="0"/>
                <a:cs typeface="Gotham" pitchFamily="50" charset="0"/>
              </a:rPr>
              <a:t>Vung Tau, Vietnam</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dirty="0" err="1">
                <a:latin typeface="Gotham" pitchFamily="50" charset="0"/>
                <a:cs typeface="Gotham" pitchFamily="50" charset="0"/>
              </a:rPr>
              <a:t>Pasir</a:t>
            </a:r>
            <a:r>
              <a:rPr lang="en-GB" sz="1200" dirty="0">
                <a:latin typeface="Gotham" pitchFamily="50" charset="0"/>
                <a:cs typeface="Gotham" pitchFamily="50" charset="0"/>
              </a:rPr>
              <a:t> Gudang, Malaysia</a:t>
            </a:r>
          </a:p>
        </p:txBody>
      </p:sp>
      <p:sp>
        <p:nvSpPr>
          <p:cNvPr id="21" name="object 6">
            <a:extLst>
              <a:ext uri="{FF2B5EF4-FFF2-40B4-BE49-F238E27FC236}">
                <a16:creationId xmlns:a16="http://schemas.microsoft.com/office/drawing/2014/main" id="{D4BA7641-EFCE-E85F-2E6D-5B74D3663808}"/>
              </a:ext>
            </a:extLst>
          </p:cNvPr>
          <p:cNvSpPr txBox="1">
            <a:spLocks noGrp="1" noRot="1" noMove="1" noResize="1" noEditPoints="1" noAdjustHandles="1" noChangeArrowheads="1" noChangeShapeType="1"/>
          </p:cNvSpPr>
          <p:nvPr/>
        </p:nvSpPr>
        <p:spPr>
          <a:xfrm>
            <a:off x="661338" y="273178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33C7B127-27AB-E3F1-CB80-850F32959385}"/>
              </a:ext>
            </a:extLst>
          </p:cNvPr>
          <p:cNvSpPr txBox="1">
            <a:spLocks/>
          </p:cNvSpPr>
          <p:nvPr/>
        </p:nvSpPr>
        <p:spPr>
          <a:xfrm>
            <a:off x="1250828" y="2690637"/>
            <a:ext cx="4070980" cy="2092881"/>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Cosco X Class Semi-submersible Vessel was Contracted Having Sufficient Deck Space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FLS Coordinated Towing From Shipyard to Anchorage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Preparation of two Transport Manuals (</a:t>
            </a:r>
            <a:r>
              <a:rPr lang="en-US" sz="1200" kern="0" err="1">
                <a:solidFill>
                  <a:srgbClr val="1D1D1B"/>
                </a:solidFill>
                <a:latin typeface="Gotham" pitchFamily="2" charset="0"/>
                <a:cs typeface="Gotham" pitchFamily="2" charset="0"/>
              </a:rPr>
              <a:t>Liftboat</a:t>
            </a:r>
            <a:r>
              <a:rPr lang="en-US" sz="1200" kern="0">
                <a:solidFill>
                  <a:srgbClr val="1D1D1B"/>
                </a:solidFill>
                <a:latin typeface="Gotham" pitchFamily="2" charset="0"/>
                <a:cs typeface="Gotham" pitchFamily="2" charset="0"/>
              </a:rPr>
              <a:t> and Drydock)</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a:solidFill>
                  <a:srgbClr val="1D1D1B"/>
                </a:solidFill>
                <a:latin typeface="Gotham" pitchFamily="2" charset="0"/>
                <a:cs typeface="Gotham" pitchFamily="2" charset="0"/>
              </a:rPr>
              <a:t>Approval Process for Both Manuals was Completed in Less Than two Weeks. Two Independent Marine Warranty Surveyors had to Sign-off the Parallel Operation</a:t>
            </a:r>
          </a:p>
        </p:txBody>
      </p:sp>
      <p:sp>
        <p:nvSpPr>
          <p:cNvPr id="27" name="Title 8">
            <a:extLst>
              <a:ext uri="{FF2B5EF4-FFF2-40B4-BE49-F238E27FC236}">
                <a16:creationId xmlns:a16="http://schemas.microsoft.com/office/drawing/2014/main" id="{0AE20AE7-5E05-E6CD-FFE3-F6C29517B683}"/>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B51A6376-7F15-FD79-0372-488E2EB9326B}"/>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SEMI-SUBMERSIBLE (2/2)</a:t>
            </a:r>
          </a:p>
        </p:txBody>
      </p:sp>
      <p:pic>
        <p:nvPicPr>
          <p:cNvPr id="2" name="object 7">
            <a:extLst>
              <a:ext uri="{FF2B5EF4-FFF2-40B4-BE49-F238E27FC236}">
                <a16:creationId xmlns:a16="http://schemas.microsoft.com/office/drawing/2014/main" id="{C2F27C34-60A4-BBD3-4542-4AA4D3AA9462}"/>
              </a:ext>
            </a:extLst>
          </p:cNvPr>
          <p:cNvPicPr/>
          <p:nvPr/>
        </p:nvPicPr>
        <p:blipFill>
          <a:blip r:embed="rId2" cstate="print"/>
          <a:stretch>
            <a:fillRect/>
          </a:stretch>
        </p:blipFill>
        <p:spPr>
          <a:xfrm>
            <a:off x="8948093" y="1331749"/>
            <a:ext cx="2438105" cy="2285974"/>
          </a:xfrm>
          <a:prstGeom prst="rect">
            <a:avLst/>
          </a:prstGeom>
        </p:spPr>
      </p:pic>
      <p:pic>
        <p:nvPicPr>
          <p:cNvPr id="6" name="object 8">
            <a:extLst>
              <a:ext uri="{FF2B5EF4-FFF2-40B4-BE49-F238E27FC236}">
                <a16:creationId xmlns:a16="http://schemas.microsoft.com/office/drawing/2014/main" id="{FF002AAF-C8DE-2133-8A17-7590CDC559CD}"/>
              </a:ext>
            </a:extLst>
          </p:cNvPr>
          <p:cNvPicPr/>
          <p:nvPr/>
        </p:nvPicPr>
        <p:blipFill>
          <a:blip r:embed="rId3" cstate="print"/>
          <a:stretch>
            <a:fillRect/>
          </a:stretch>
        </p:blipFill>
        <p:spPr>
          <a:xfrm>
            <a:off x="5987964" y="1331749"/>
            <a:ext cx="2871636" cy="4312387"/>
          </a:xfrm>
          <a:prstGeom prst="rect">
            <a:avLst/>
          </a:prstGeom>
        </p:spPr>
      </p:pic>
      <p:pic>
        <p:nvPicPr>
          <p:cNvPr id="7" name="object 9">
            <a:extLst>
              <a:ext uri="{FF2B5EF4-FFF2-40B4-BE49-F238E27FC236}">
                <a16:creationId xmlns:a16="http://schemas.microsoft.com/office/drawing/2014/main" id="{A78DF55E-35D6-569B-BBE4-A3686EBF49D8}"/>
              </a:ext>
            </a:extLst>
          </p:cNvPr>
          <p:cNvPicPr/>
          <p:nvPr/>
        </p:nvPicPr>
        <p:blipFill>
          <a:blip r:embed="rId4" cstate="print"/>
          <a:stretch>
            <a:fillRect/>
          </a:stretch>
        </p:blipFill>
        <p:spPr>
          <a:xfrm>
            <a:off x="8948093" y="3706213"/>
            <a:ext cx="2443921" cy="1924665"/>
          </a:xfrm>
          <a:prstGeom prst="rect">
            <a:avLst/>
          </a:prstGeom>
        </p:spPr>
      </p:pic>
      <p:sp>
        <p:nvSpPr>
          <p:cNvPr id="3" name="Slide Number Placeholder 1">
            <a:extLst>
              <a:ext uri="{FF2B5EF4-FFF2-40B4-BE49-F238E27FC236}">
                <a16:creationId xmlns:a16="http://schemas.microsoft.com/office/drawing/2014/main" id="{CE384FD9-3123-F52A-92DB-6BAF731186C1}"/>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
        <p:nvSpPr>
          <p:cNvPr id="4" name="Rectangle: Rounded Corners 3">
            <a:hlinkClick r:id="rId5"/>
            <a:extLst>
              <a:ext uri="{FF2B5EF4-FFF2-40B4-BE49-F238E27FC236}">
                <a16:creationId xmlns:a16="http://schemas.microsoft.com/office/drawing/2014/main" id="{BF7A1EC6-12C5-069C-82E0-A3E81D546427}"/>
              </a:ext>
            </a:extLst>
          </p:cNvPr>
          <p:cNvSpPr/>
          <p:nvPr/>
        </p:nvSpPr>
        <p:spPr>
          <a:xfrm>
            <a:off x="1250828" y="5169289"/>
            <a:ext cx="2579998" cy="533691"/>
          </a:xfrm>
          <a:prstGeom prst="roundRect">
            <a:avLst>
              <a:gd name="adj" fmla="val 33772"/>
            </a:avLst>
          </a:prstGeom>
          <a:solidFill>
            <a:srgbClr val="0968B1"/>
          </a:solidFill>
          <a:ln w="9545" cap="flat">
            <a:noFill/>
            <a:prstDash val="solid"/>
            <a:miter/>
          </a:ln>
        </p:spPr>
        <p:txBody>
          <a:bodyPr rtlCol="0" anchor="ctr"/>
          <a:lstStyle/>
          <a:p>
            <a:pPr algn="ctr"/>
            <a:r>
              <a:rPr lang="en-US" dirty="0">
                <a:solidFill>
                  <a:schemeClr val="bg1"/>
                </a:solidFill>
                <a:latin typeface="Conthrax Bold" panose="020B0807020201080204" pitchFamily="34" charset="0"/>
              </a:rPr>
              <a:t>Watch now</a:t>
            </a:r>
          </a:p>
        </p:txBody>
      </p:sp>
    </p:spTree>
    <p:extLst>
      <p:ext uri="{BB962C8B-B14F-4D97-AF65-F5344CB8AC3E}">
        <p14:creationId xmlns:p14="http://schemas.microsoft.com/office/powerpoint/2010/main" val="14181752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D8DC9-BC0D-A4E2-F93D-9CB9A0F0E57A}"/>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B801A7E2-C892-703C-BFEC-12D22E693120}"/>
              </a:ext>
            </a:extLst>
          </p:cNvPr>
          <p:cNvSpPr txBox="1"/>
          <p:nvPr/>
        </p:nvSpPr>
        <p:spPr>
          <a:xfrm>
            <a:off x="609599" y="698218"/>
            <a:ext cx="7783903"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ATLANTIC TITAN</a:t>
            </a:r>
          </a:p>
        </p:txBody>
      </p:sp>
      <p:sp>
        <p:nvSpPr>
          <p:cNvPr id="14" name="Title 8">
            <a:extLst>
              <a:ext uri="{FF2B5EF4-FFF2-40B4-BE49-F238E27FC236}">
                <a16:creationId xmlns:a16="http://schemas.microsoft.com/office/drawing/2014/main" id="{E10B3525-6776-D970-11E8-3B3A7E51F626}"/>
              </a:ext>
            </a:extLst>
          </p:cNvPr>
          <p:cNvSpPr txBox="1">
            <a:spLocks/>
          </p:cNvSpPr>
          <p:nvPr/>
        </p:nvSpPr>
        <p:spPr>
          <a:xfrm>
            <a:off x="609600" y="204190"/>
            <a:ext cx="5808453"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15" name="object 5">
            <a:extLst>
              <a:ext uri="{FF2B5EF4-FFF2-40B4-BE49-F238E27FC236}">
                <a16:creationId xmlns:a16="http://schemas.microsoft.com/office/drawing/2014/main" id="{C4C8071C-3948-094C-F0F6-692141DD7ED2}"/>
              </a:ext>
            </a:extLst>
          </p:cNvPr>
          <p:cNvSpPr txBox="1"/>
          <p:nvPr/>
        </p:nvSpPr>
        <p:spPr>
          <a:xfrm>
            <a:off x="661338" y="1179261"/>
            <a:ext cx="4971712" cy="59247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GB" sz="1200" kern="0" dirty="0">
                <a:solidFill>
                  <a:srgbClr val="1D1D1B"/>
                </a:solidFill>
                <a:latin typeface="Gotham" pitchFamily="2" charset="0"/>
                <a:cs typeface="Gotham" pitchFamily="2" charset="0"/>
              </a:rPr>
              <a:t>31.76 x 10.30 x 18 M / 575 MT</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GB" sz="1200" kern="0" dirty="0">
                <a:solidFill>
                  <a:srgbClr val="1D1D1B"/>
                </a:solidFill>
                <a:latin typeface="Gotham" pitchFamily="2" charset="0"/>
                <a:cs typeface="Gotham" pitchFamily="2" charset="0"/>
              </a:rPr>
              <a:t>Ha Long Anchorage, Vietnam</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GB" sz="1200" kern="0" dirty="0">
                <a:solidFill>
                  <a:srgbClr val="1D1D1B"/>
                </a:solidFill>
                <a:latin typeface="Gotham" pitchFamily="2" charset="0"/>
                <a:cs typeface="Gotham" pitchFamily="2" charset="0"/>
              </a:rPr>
              <a:t>Port Hawkesbury, Canada</a:t>
            </a:r>
          </a:p>
        </p:txBody>
      </p:sp>
      <p:sp>
        <p:nvSpPr>
          <p:cNvPr id="5" name="Content Placeholder 5">
            <a:extLst>
              <a:ext uri="{FF2B5EF4-FFF2-40B4-BE49-F238E27FC236}">
                <a16:creationId xmlns:a16="http://schemas.microsoft.com/office/drawing/2014/main" id="{4BC263C4-2D88-CF45-628B-5FB719530BD3}"/>
              </a:ext>
            </a:extLst>
          </p:cNvPr>
          <p:cNvSpPr txBox="1">
            <a:spLocks/>
          </p:cNvSpPr>
          <p:nvPr/>
        </p:nvSpPr>
        <p:spPr>
          <a:xfrm>
            <a:off x="595054" y="1922681"/>
            <a:ext cx="4105440" cy="301263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kumimoji="0" lang="en-US" sz="1200" b="1" i="0" u="none" strike="noStrike" kern="1200" cap="none" spc="0" normalizeH="0" baseline="0" noProof="0" dirty="0">
                <a:ln w="50800"/>
                <a:solidFill>
                  <a:srgbClr val="005FAA"/>
                </a:solidFill>
                <a:effectLst/>
                <a:uLnTx/>
                <a:uFillTx/>
                <a:latin typeface="GOTHAM-BOOK" pitchFamily="50" charset="0"/>
                <a:cs typeface="GOTHAM-BOOK" pitchFamily="50" charset="0"/>
              </a:rPr>
              <a:t>Scope:</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Delivery from Vietnam to Montreal</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Chartering of a suitable heavy lift vessel within tight schedule </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In-house engineering &amp; design/ fabrication of special steel cradles (17 MT)</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Hooking on including arrangement of divers</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Supervision both ends</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Lashing and securing on the vessel</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Hiring of experienced marine divers to ensure the correct position of the slings under the hull</a:t>
            </a:r>
          </a:p>
        </p:txBody>
      </p:sp>
      <p:pic>
        <p:nvPicPr>
          <p:cNvPr id="2" name="Picture 1">
            <a:extLst>
              <a:ext uri="{FF2B5EF4-FFF2-40B4-BE49-F238E27FC236}">
                <a16:creationId xmlns:a16="http://schemas.microsoft.com/office/drawing/2014/main" id="{A970CA51-253C-668D-B6BC-F29AFA9DC7E7}"/>
              </a:ext>
            </a:extLst>
          </p:cNvPr>
          <p:cNvPicPr>
            <a:picLocks noChangeAspect="1"/>
          </p:cNvPicPr>
          <p:nvPr/>
        </p:nvPicPr>
        <p:blipFill>
          <a:blip r:embed="rId2" cstate="screen">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tretch>
            <a:fillRect/>
          </a:stretch>
        </p:blipFill>
        <p:spPr>
          <a:xfrm>
            <a:off x="7389745" y="2366228"/>
            <a:ext cx="2257284" cy="2281114"/>
          </a:xfrm>
          <a:prstGeom prst="rect">
            <a:avLst/>
          </a:prstGeom>
          <a:ln w="38100">
            <a:solidFill>
              <a:srgbClr val="FFFFFF"/>
            </a:solidFill>
          </a:ln>
        </p:spPr>
      </p:pic>
      <p:pic>
        <p:nvPicPr>
          <p:cNvPr id="3" name="Picture 2">
            <a:extLst>
              <a:ext uri="{FF2B5EF4-FFF2-40B4-BE49-F238E27FC236}">
                <a16:creationId xmlns:a16="http://schemas.microsoft.com/office/drawing/2014/main" id="{CE82B8D4-124E-6706-A2A0-DB67553284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748259" y="2428511"/>
            <a:ext cx="2593720" cy="2246669"/>
          </a:xfrm>
          <a:prstGeom prst="rect">
            <a:avLst/>
          </a:prstGeom>
          <a:ln w="38100">
            <a:solidFill>
              <a:srgbClr val="FFFFFF"/>
            </a:solidFill>
          </a:ln>
        </p:spPr>
      </p:pic>
      <p:pic>
        <p:nvPicPr>
          <p:cNvPr id="8" name="Picture 7">
            <a:extLst>
              <a:ext uri="{FF2B5EF4-FFF2-40B4-BE49-F238E27FC236}">
                <a16:creationId xmlns:a16="http://schemas.microsoft.com/office/drawing/2014/main" id="{27899539-31F5-43D7-0630-7AE95D16B459}"/>
              </a:ext>
            </a:extLst>
          </p:cNvPr>
          <p:cNvPicPr>
            <a:picLocks noChangeAspect="1"/>
          </p:cNvPicPr>
          <p:nvPr/>
        </p:nvPicPr>
        <p:blipFill>
          <a:blip r:embed="rId5" cstate="screen">
            <a:extLst>
              <a:ext uri="{BEBA8EAE-BF5A-486C-A8C5-ECC9F3942E4B}">
                <a14:imgProps xmlns:a14="http://schemas.microsoft.com/office/drawing/2010/main">
                  <a14:imgLayer r:embed="rId6">
                    <a14:imgEffect>
                      <a14:brightnessContrast bright="15000"/>
                    </a14:imgEffect>
                  </a14:imgLayer>
                </a14:imgProps>
              </a:ext>
              <a:ext uri="{28A0092B-C50C-407E-A947-70E740481C1C}">
                <a14:useLocalDpi xmlns:a14="http://schemas.microsoft.com/office/drawing/2010/main"/>
              </a:ext>
            </a:extLst>
          </a:blip>
          <a:stretch>
            <a:fillRect/>
          </a:stretch>
        </p:blipFill>
        <p:spPr>
          <a:xfrm>
            <a:off x="1433907" y="4761526"/>
            <a:ext cx="1658578" cy="1617720"/>
          </a:xfrm>
          <a:prstGeom prst="rect">
            <a:avLst/>
          </a:prstGeom>
          <a:ln w="38100">
            <a:solidFill>
              <a:srgbClr val="FFFFFF"/>
            </a:solidFill>
          </a:ln>
        </p:spPr>
      </p:pic>
      <p:pic>
        <p:nvPicPr>
          <p:cNvPr id="9" name="Picture 8">
            <a:extLst>
              <a:ext uri="{FF2B5EF4-FFF2-40B4-BE49-F238E27FC236}">
                <a16:creationId xmlns:a16="http://schemas.microsoft.com/office/drawing/2014/main" id="{97D517A3-1239-FDB3-833E-818F965CD78F}"/>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9061556" y="4664293"/>
            <a:ext cx="2977269" cy="1718048"/>
          </a:xfrm>
          <a:prstGeom prst="rect">
            <a:avLst/>
          </a:prstGeom>
        </p:spPr>
      </p:pic>
      <p:pic>
        <p:nvPicPr>
          <p:cNvPr id="10" name="Picture 9">
            <a:extLst>
              <a:ext uri="{FF2B5EF4-FFF2-40B4-BE49-F238E27FC236}">
                <a16:creationId xmlns:a16="http://schemas.microsoft.com/office/drawing/2014/main" id="{DB5BDF97-BA9C-42A8-6CC0-D307F20D9501}"/>
              </a:ext>
            </a:extLst>
          </p:cNvPr>
          <p:cNvPicPr>
            <a:picLocks noChangeAspect="1"/>
          </p:cNvPicPr>
          <p:nvPr/>
        </p:nvPicPr>
        <p:blipFill>
          <a:blip r:embed="rId8"/>
          <a:stretch>
            <a:fillRect/>
          </a:stretch>
        </p:blipFill>
        <p:spPr>
          <a:xfrm>
            <a:off x="5929490" y="4664293"/>
            <a:ext cx="3144679" cy="1729209"/>
          </a:xfrm>
          <a:prstGeom prst="rect">
            <a:avLst/>
          </a:prstGeom>
        </p:spPr>
      </p:pic>
      <p:pic>
        <p:nvPicPr>
          <p:cNvPr id="11" name="Picture 10">
            <a:extLst>
              <a:ext uri="{FF2B5EF4-FFF2-40B4-BE49-F238E27FC236}">
                <a16:creationId xmlns:a16="http://schemas.microsoft.com/office/drawing/2014/main" id="{F5E5B8DB-97E5-2125-CC4D-BD0801F599A8}"/>
              </a:ext>
            </a:extLst>
          </p:cNvPr>
          <p:cNvPicPr>
            <a:picLocks noChangeAspect="1"/>
          </p:cNvPicPr>
          <p:nvPr/>
        </p:nvPicPr>
        <p:blipFill>
          <a:blip r:embed="rId9"/>
          <a:stretch>
            <a:fillRect/>
          </a:stretch>
        </p:blipFill>
        <p:spPr>
          <a:xfrm>
            <a:off x="7615917" y="407536"/>
            <a:ext cx="4404741" cy="1929551"/>
          </a:xfrm>
          <a:prstGeom prst="rect">
            <a:avLst/>
          </a:prstGeom>
        </p:spPr>
      </p:pic>
      <p:pic>
        <p:nvPicPr>
          <p:cNvPr id="16" name="Picture 15">
            <a:extLst>
              <a:ext uri="{FF2B5EF4-FFF2-40B4-BE49-F238E27FC236}">
                <a16:creationId xmlns:a16="http://schemas.microsoft.com/office/drawing/2014/main" id="{D9096C50-993D-9B10-3559-6CC5B206A4EA}"/>
              </a:ext>
            </a:extLst>
          </p:cNvPr>
          <p:cNvPicPr>
            <a:picLocks noChangeAspect="1"/>
          </p:cNvPicPr>
          <p:nvPr/>
        </p:nvPicPr>
        <p:blipFill>
          <a:blip r:embed="rId10"/>
          <a:stretch>
            <a:fillRect/>
          </a:stretch>
        </p:blipFill>
        <p:spPr>
          <a:xfrm>
            <a:off x="3092485" y="4793600"/>
            <a:ext cx="2837005" cy="1585646"/>
          </a:xfrm>
          <a:prstGeom prst="rect">
            <a:avLst/>
          </a:prstGeom>
        </p:spPr>
      </p:pic>
      <p:pic>
        <p:nvPicPr>
          <p:cNvPr id="17" name="Picture 16">
            <a:extLst>
              <a:ext uri="{FF2B5EF4-FFF2-40B4-BE49-F238E27FC236}">
                <a16:creationId xmlns:a16="http://schemas.microsoft.com/office/drawing/2014/main" id="{49352827-3D14-1E66-FE67-982E608697C9}"/>
              </a:ext>
            </a:extLst>
          </p:cNvPr>
          <p:cNvPicPr>
            <a:picLocks noChangeAspect="1"/>
          </p:cNvPicPr>
          <p:nvPr/>
        </p:nvPicPr>
        <p:blipFill>
          <a:blip r:embed="rId11"/>
          <a:stretch>
            <a:fillRect/>
          </a:stretch>
        </p:blipFill>
        <p:spPr>
          <a:xfrm>
            <a:off x="9694795" y="2376861"/>
            <a:ext cx="2325864" cy="2246670"/>
          </a:xfrm>
          <a:prstGeom prst="rect">
            <a:avLst/>
          </a:prstGeom>
        </p:spPr>
      </p:pic>
      <p:sp>
        <p:nvSpPr>
          <p:cNvPr id="4" name="Slide Number Placeholder 1">
            <a:extLst>
              <a:ext uri="{FF2B5EF4-FFF2-40B4-BE49-F238E27FC236}">
                <a16:creationId xmlns:a16="http://schemas.microsoft.com/office/drawing/2014/main" id="{D4DB6D85-AF51-901A-3CD1-578549424504}"/>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
        <p:nvSpPr>
          <p:cNvPr id="18" name="Rectangle: Rounded Corners 17">
            <a:hlinkClick r:id="rId12"/>
            <a:extLst>
              <a:ext uri="{FF2B5EF4-FFF2-40B4-BE49-F238E27FC236}">
                <a16:creationId xmlns:a16="http://schemas.microsoft.com/office/drawing/2014/main" id="{29626B3D-F11F-1D1C-70C0-0DFA0B0D5124}"/>
              </a:ext>
            </a:extLst>
          </p:cNvPr>
          <p:cNvSpPr/>
          <p:nvPr/>
        </p:nvSpPr>
        <p:spPr>
          <a:xfrm>
            <a:off x="4868206" y="1536647"/>
            <a:ext cx="2579998" cy="533691"/>
          </a:xfrm>
          <a:prstGeom prst="roundRect">
            <a:avLst>
              <a:gd name="adj" fmla="val 33772"/>
            </a:avLst>
          </a:prstGeom>
          <a:solidFill>
            <a:srgbClr val="0968B1"/>
          </a:solidFill>
          <a:ln w="9545" cap="flat">
            <a:noFill/>
            <a:prstDash val="solid"/>
            <a:miter/>
          </a:ln>
        </p:spPr>
        <p:txBody>
          <a:bodyPr rtlCol="0" anchor="ctr"/>
          <a:lstStyle/>
          <a:p>
            <a:pPr algn="ctr"/>
            <a:r>
              <a:rPr lang="en-US" dirty="0">
                <a:solidFill>
                  <a:schemeClr val="bg1"/>
                </a:solidFill>
                <a:latin typeface="Conthrax Bold" panose="020B0807020201080204" pitchFamily="34" charset="0"/>
              </a:rPr>
              <a:t>Watch now</a:t>
            </a:r>
          </a:p>
        </p:txBody>
      </p:sp>
    </p:spTree>
    <p:extLst>
      <p:ext uri="{BB962C8B-B14F-4D97-AF65-F5344CB8AC3E}">
        <p14:creationId xmlns:p14="http://schemas.microsoft.com/office/powerpoint/2010/main" val="21982923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88E58-B1E2-1978-AFD9-78081C45D5E4}"/>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13EE9022-EF66-0819-77DD-F7D2A0717A0A}"/>
              </a:ext>
            </a:extLst>
          </p:cNvPr>
          <p:cNvSpPr txBox="1"/>
          <p:nvPr/>
        </p:nvSpPr>
        <p:spPr>
          <a:xfrm>
            <a:off x="609599" y="698218"/>
            <a:ext cx="7783903"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530 MT Tugboats to </a:t>
            </a:r>
            <a:r>
              <a:rPr lang="en-US" sz="2200" cap="all" dirty="0" err="1">
                <a:solidFill>
                  <a:srgbClr val="3DB465"/>
                </a:solidFill>
                <a:latin typeface="Gotham Medium" pitchFamily="50" charset="0"/>
                <a:cs typeface="Gotham Medium" pitchFamily="50" charset="0"/>
              </a:rPr>
              <a:t>france</a:t>
            </a:r>
            <a:endParaRPr lang="en-US" sz="2200" cap="all" dirty="0">
              <a:solidFill>
                <a:srgbClr val="3DB465"/>
              </a:solidFill>
              <a:latin typeface="Gotham Medium" pitchFamily="50" charset="0"/>
              <a:cs typeface="Gotham Medium" pitchFamily="50" charset="0"/>
            </a:endParaRPr>
          </a:p>
        </p:txBody>
      </p:sp>
      <p:sp>
        <p:nvSpPr>
          <p:cNvPr id="14" name="Title 8">
            <a:extLst>
              <a:ext uri="{FF2B5EF4-FFF2-40B4-BE49-F238E27FC236}">
                <a16:creationId xmlns:a16="http://schemas.microsoft.com/office/drawing/2014/main" id="{496297B9-3F31-2A12-D4B0-C5F6BF945B42}"/>
              </a:ext>
            </a:extLst>
          </p:cNvPr>
          <p:cNvSpPr txBox="1">
            <a:spLocks/>
          </p:cNvSpPr>
          <p:nvPr/>
        </p:nvSpPr>
        <p:spPr>
          <a:xfrm>
            <a:off x="609600" y="204190"/>
            <a:ext cx="5808453"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15" name="object 5">
            <a:extLst>
              <a:ext uri="{FF2B5EF4-FFF2-40B4-BE49-F238E27FC236}">
                <a16:creationId xmlns:a16="http://schemas.microsoft.com/office/drawing/2014/main" id="{D5C78029-4A70-B41A-26F0-DD06C4FA7ABD}"/>
              </a:ext>
            </a:extLst>
          </p:cNvPr>
          <p:cNvSpPr txBox="1"/>
          <p:nvPr/>
        </p:nvSpPr>
        <p:spPr>
          <a:xfrm>
            <a:off x="661338" y="1179261"/>
            <a:ext cx="5282262" cy="777136"/>
          </a:xfrm>
          <a:prstGeom prst="rect">
            <a:avLst/>
          </a:prstGeom>
        </p:spPr>
        <p:txBody>
          <a:bodyPr vert="horz" wrap="square" lIns="0" tIns="12700" rIns="0" bIns="0" rtlCol="0">
            <a:spAutoFit/>
          </a:bodyPr>
          <a:lstStyle/>
          <a:p>
            <a:pPr marL="12700" lvl="0">
              <a:spcBef>
                <a:spcPts val="100"/>
              </a:spcBef>
              <a:defRPr/>
            </a:pPr>
            <a:r>
              <a:rPr lang="en-US" sz="1200" dirty="0">
                <a:solidFill>
                  <a:srgbClr val="0070C0"/>
                </a:solidFill>
                <a:latin typeface="Gotham Medium" pitchFamily="2" charset="0"/>
                <a:cs typeface="Gotham Medium" pitchFamily="2" charset="0"/>
              </a:rPr>
              <a:t>Origin (POL):	          </a:t>
            </a:r>
            <a:r>
              <a:rPr lang="en-US" sz="1200" kern="0" dirty="0">
                <a:solidFill>
                  <a:srgbClr val="1D1D1B"/>
                </a:solidFill>
                <a:latin typeface="Gotham" pitchFamily="2" charset="0"/>
                <a:cs typeface="Gotham" pitchFamily="2" charset="0"/>
              </a:rPr>
              <a:t>Ho Chi Minh City, Vietnam</a:t>
            </a:r>
          </a:p>
          <a:p>
            <a:pPr marL="12700" lvl="0">
              <a:spcBef>
                <a:spcPts val="100"/>
              </a:spcBef>
              <a:defRPr/>
            </a:pPr>
            <a:r>
              <a:rPr lang="en-US" sz="1200" dirty="0">
                <a:solidFill>
                  <a:srgbClr val="0070C0"/>
                </a:solidFill>
                <a:latin typeface="Gotham Medium" pitchFamily="2" charset="0"/>
                <a:cs typeface="Gotham Medium" pitchFamily="2" charset="0"/>
              </a:rPr>
              <a:t>Destination (POD):	          </a:t>
            </a:r>
            <a:r>
              <a:rPr lang="en-US" sz="1200" kern="0" dirty="0">
                <a:solidFill>
                  <a:srgbClr val="1D1D1B"/>
                </a:solidFill>
                <a:latin typeface="Gotham" pitchFamily="2" charset="0"/>
                <a:cs typeface="Gotham" pitchFamily="2" charset="0"/>
              </a:rPr>
              <a:t>St. Nazaire and Marseille, France</a:t>
            </a:r>
          </a:p>
          <a:p>
            <a:pPr marL="12700" lvl="0">
              <a:spcBef>
                <a:spcPts val="100"/>
              </a:spcBef>
              <a:defRPr/>
            </a:pPr>
            <a:r>
              <a:rPr lang="en-US"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04 tug boats of 31.4 x 11 x 22.3 M / 		          530MT each</a:t>
            </a:r>
          </a:p>
        </p:txBody>
      </p:sp>
      <p:sp>
        <p:nvSpPr>
          <p:cNvPr id="5" name="Content Placeholder 5">
            <a:extLst>
              <a:ext uri="{FF2B5EF4-FFF2-40B4-BE49-F238E27FC236}">
                <a16:creationId xmlns:a16="http://schemas.microsoft.com/office/drawing/2014/main" id="{973D7FD8-CFB1-D910-7830-D0911851F007}"/>
              </a:ext>
            </a:extLst>
          </p:cNvPr>
          <p:cNvSpPr txBox="1">
            <a:spLocks/>
          </p:cNvSpPr>
          <p:nvPr/>
        </p:nvSpPr>
        <p:spPr>
          <a:xfrm>
            <a:off x="609598" y="2116245"/>
            <a:ext cx="5042649" cy="301263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kumimoji="0" lang="en-US" sz="1200" b="1" i="0" u="none" strike="noStrike" kern="1200" cap="none" spc="0" normalizeH="0" baseline="0" noProof="0" dirty="0">
                <a:ln w="50800"/>
                <a:solidFill>
                  <a:srgbClr val="005FAA"/>
                </a:solidFill>
                <a:effectLst/>
                <a:uLnTx/>
                <a:uFillTx/>
                <a:latin typeface="GOTHAM-BOOK" pitchFamily="50" charset="0"/>
                <a:cs typeface="GOTHAM-BOOK" pitchFamily="50" charset="0"/>
              </a:rPr>
              <a:t>Scope:</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Delivery from Vietnam to Ports of Destination in France</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Chartering of suitable heavy lift vessels</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Hooking on with our own stevedoring team</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Positioning of cradles, lashing and securing on the vessel</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Loading supervision</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Purchasing of lifting equipment in order to perform safe belly-lift</a:t>
            </a:r>
          </a:p>
        </p:txBody>
      </p:sp>
      <p:pic>
        <p:nvPicPr>
          <p:cNvPr id="2" name="Picture 1" descr="A large ship in the water&#10;&#10;Description automatically generated">
            <a:extLst>
              <a:ext uri="{FF2B5EF4-FFF2-40B4-BE49-F238E27FC236}">
                <a16:creationId xmlns:a16="http://schemas.microsoft.com/office/drawing/2014/main" id="{AF7AD5A5-AB90-9A2F-FCC4-A63CEAD9C70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927027" y="3864814"/>
            <a:ext cx="3150761" cy="2363315"/>
          </a:xfrm>
          <a:prstGeom prst="rect">
            <a:avLst/>
          </a:prstGeom>
        </p:spPr>
      </p:pic>
      <p:pic>
        <p:nvPicPr>
          <p:cNvPr id="3" name="Picture 2" descr="A group of people standing next to a statue&#10;&#10;Description automatically generated">
            <a:extLst>
              <a:ext uri="{FF2B5EF4-FFF2-40B4-BE49-F238E27FC236}">
                <a16:creationId xmlns:a16="http://schemas.microsoft.com/office/drawing/2014/main" id="{6981AE19-770C-5C21-2309-525F1DB87A5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19901" y="1479008"/>
            <a:ext cx="3150761" cy="2363071"/>
          </a:xfrm>
          <a:prstGeom prst="rect">
            <a:avLst/>
          </a:prstGeom>
        </p:spPr>
      </p:pic>
      <p:pic>
        <p:nvPicPr>
          <p:cNvPr id="8" name="Picture 7" descr="A boat on a body of water&#10;&#10;Description automatically generated">
            <a:extLst>
              <a:ext uri="{FF2B5EF4-FFF2-40B4-BE49-F238E27FC236}">
                <a16:creationId xmlns:a16="http://schemas.microsoft.com/office/drawing/2014/main" id="{926D6A61-9486-A0A2-8CC9-72BA4841D7F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38315" y="1479009"/>
            <a:ext cx="3150762" cy="2363071"/>
          </a:xfrm>
          <a:prstGeom prst="rect">
            <a:avLst/>
          </a:prstGeom>
        </p:spPr>
      </p:pic>
      <p:pic>
        <p:nvPicPr>
          <p:cNvPr id="9" name="Picture 8" descr="A large ship in the background&#10;&#10;Description automatically generated">
            <a:extLst>
              <a:ext uri="{FF2B5EF4-FFF2-40B4-BE49-F238E27FC236}">
                <a16:creationId xmlns:a16="http://schemas.microsoft.com/office/drawing/2014/main" id="{01900DA6-88DB-710C-7551-3202D132C38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08611" y="3864816"/>
            <a:ext cx="3150761" cy="2363071"/>
          </a:xfrm>
          <a:prstGeom prst="rect">
            <a:avLst/>
          </a:prstGeom>
        </p:spPr>
      </p:pic>
      <p:pic>
        <p:nvPicPr>
          <p:cNvPr id="10" name="Picture 9" descr="A large ship in a body of water&#10;&#10;Description automatically generated">
            <a:extLst>
              <a:ext uri="{FF2B5EF4-FFF2-40B4-BE49-F238E27FC236}">
                <a16:creationId xmlns:a16="http://schemas.microsoft.com/office/drawing/2014/main" id="{E5EA2F90-E009-F69C-4392-691A72EB4B4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200400" y="4337762"/>
            <a:ext cx="2519501" cy="1889626"/>
          </a:xfrm>
          <a:prstGeom prst="rect">
            <a:avLst/>
          </a:prstGeom>
        </p:spPr>
      </p:pic>
      <p:sp>
        <p:nvSpPr>
          <p:cNvPr id="4" name="Slide Number Placeholder 1">
            <a:extLst>
              <a:ext uri="{FF2B5EF4-FFF2-40B4-BE49-F238E27FC236}">
                <a16:creationId xmlns:a16="http://schemas.microsoft.com/office/drawing/2014/main" id="{05A40A14-0197-469A-1688-93E97DEFD842}"/>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35608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ACE63-4B6B-9E5D-986F-4E5921CB62AA}"/>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0BD5DA2E-246C-7884-321F-B6D72609D06C}"/>
              </a:ext>
            </a:extLst>
          </p:cNvPr>
          <p:cNvSpPr txBox="1"/>
          <p:nvPr/>
        </p:nvSpPr>
        <p:spPr>
          <a:xfrm>
            <a:off x="609599" y="698218"/>
            <a:ext cx="7783903"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MORE SPECIALIZED MARINE TRANSPORT </a:t>
            </a:r>
          </a:p>
        </p:txBody>
      </p:sp>
      <p:sp>
        <p:nvSpPr>
          <p:cNvPr id="14" name="Title 8">
            <a:extLst>
              <a:ext uri="{FF2B5EF4-FFF2-40B4-BE49-F238E27FC236}">
                <a16:creationId xmlns:a16="http://schemas.microsoft.com/office/drawing/2014/main" id="{FED1A94F-EB7B-8758-31D5-71933E030BC2}"/>
              </a:ext>
            </a:extLst>
          </p:cNvPr>
          <p:cNvSpPr txBox="1">
            <a:spLocks/>
          </p:cNvSpPr>
          <p:nvPr/>
        </p:nvSpPr>
        <p:spPr>
          <a:xfrm>
            <a:off x="609600" y="204190"/>
            <a:ext cx="5808453"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 name="Slide Number Placeholder 1">
            <a:extLst>
              <a:ext uri="{FF2B5EF4-FFF2-40B4-BE49-F238E27FC236}">
                <a16:creationId xmlns:a16="http://schemas.microsoft.com/office/drawing/2014/main" id="{CFE392C8-7454-3D3E-4EBA-5AB1AA577106}"/>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6733113-A33F-A717-A9BB-A72D309A4868}"/>
              </a:ext>
            </a:extLst>
          </p:cNvPr>
          <p:cNvSpPr txBox="1"/>
          <p:nvPr/>
        </p:nvSpPr>
        <p:spPr>
          <a:xfrm>
            <a:off x="172160" y="4590938"/>
            <a:ext cx="3533344" cy="1054135"/>
          </a:xfrm>
          <a:prstGeom prst="rect">
            <a:avLst/>
          </a:prstGeom>
          <a:noFill/>
        </p:spPr>
        <p:txBody>
          <a:bodyPr wrap="square">
            <a:spAutoFit/>
          </a:bodyPr>
          <a:lstStyle/>
          <a:p>
            <a:pPr lvl="0">
              <a:defRPr/>
            </a:pPr>
            <a:r>
              <a:rPr lang="en-US" sz="1050" cap="all" dirty="0">
                <a:solidFill>
                  <a:srgbClr val="3DB465"/>
                </a:solidFill>
                <a:latin typeface="Gotham Medium" pitchFamily="50" charset="0"/>
                <a:cs typeface="Gotham Medium" pitchFamily="50" charset="0"/>
              </a:rPr>
              <a:t>CASE STUDY – 800 TON RIVER cruise boat</a:t>
            </a:r>
          </a:p>
          <a:p>
            <a:pPr marL="12700" lvl="0">
              <a:spcBef>
                <a:spcPts val="100"/>
              </a:spcBef>
              <a:defRPr/>
            </a:pPr>
            <a:r>
              <a:rPr lang="en-GB" sz="1050" dirty="0">
                <a:solidFill>
                  <a:srgbClr val="0070C0"/>
                </a:solidFill>
                <a:latin typeface="Gotham Medium" pitchFamily="2" charset="0"/>
                <a:cs typeface="Gotham Medium" pitchFamily="2" charset="0"/>
              </a:rPr>
              <a:t>Dimensions:	</a:t>
            </a:r>
            <a:r>
              <a:rPr lang="en-GB" sz="1050" kern="0" dirty="0">
                <a:solidFill>
                  <a:srgbClr val="1D1D1B"/>
                </a:solidFill>
                <a:latin typeface="Gotham" pitchFamily="2" charset="0"/>
                <a:cs typeface="Gotham" pitchFamily="2" charset="0"/>
              </a:rPr>
              <a:t>63 x 12 x 14 M – 800 MT</a:t>
            </a:r>
          </a:p>
          <a:p>
            <a:pPr marL="12700" lvl="0">
              <a:spcBef>
                <a:spcPts val="100"/>
              </a:spcBef>
              <a:defRPr/>
            </a:pPr>
            <a:r>
              <a:rPr lang="en-GB" sz="1050" dirty="0">
                <a:solidFill>
                  <a:srgbClr val="0070C0"/>
                </a:solidFill>
                <a:latin typeface="Gotham Medium" pitchFamily="2" charset="0"/>
                <a:cs typeface="Gotham Medium" pitchFamily="2" charset="0"/>
              </a:rPr>
              <a:t>Origin:	</a:t>
            </a:r>
            <a:r>
              <a:rPr lang="en-GB" sz="1050" kern="0" dirty="0">
                <a:solidFill>
                  <a:srgbClr val="1D1D1B"/>
                </a:solidFill>
                <a:latin typeface="Gotham" pitchFamily="2" charset="0"/>
                <a:cs typeface="Gotham" pitchFamily="2" charset="0"/>
              </a:rPr>
              <a:t>Vung Tau, Vietnam</a:t>
            </a:r>
          </a:p>
          <a:p>
            <a:pPr marL="12700" lvl="0">
              <a:spcBef>
                <a:spcPts val="100"/>
              </a:spcBef>
              <a:defRPr/>
            </a:pPr>
            <a:r>
              <a:rPr lang="en-GB" sz="1050" dirty="0">
                <a:solidFill>
                  <a:srgbClr val="0070C0"/>
                </a:solidFill>
                <a:latin typeface="Gotham Medium" pitchFamily="2" charset="0"/>
                <a:cs typeface="Gotham Medium" pitchFamily="2" charset="0"/>
              </a:rPr>
              <a:t>Destination:	</a:t>
            </a:r>
            <a:r>
              <a:rPr lang="en-GB" sz="1050" kern="0" dirty="0">
                <a:solidFill>
                  <a:srgbClr val="1D1D1B"/>
                </a:solidFill>
                <a:latin typeface="Gotham" pitchFamily="2" charset="0"/>
                <a:cs typeface="Gotham" pitchFamily="2" charset="0"/>
              </a:rPr>
              <a:t>Amazon Delta, Brazil</a:t>
            </a:r>
          </a:p>
          <a:p>
            <a:pPr lvl="0">
              <a:defRPr/>
            </a:pPr>
            <a:endParaRPr lang="en-US" sz="1800" cap="all" dirty="0">
              <a:solidFill>
                <a:srgbClr val="3DB465"/>
              </a:solidFill>
              <a:latin typeface="Gotham Medium" pitchFamily="50" charset="0"/>
              <a:cs typeface="Gotham Medium" pitchFamily="50" charset="0"/>
            </a:endParaRPr>
          </a:p>
        </p:txBody>
      </p:sp>
      <p:pic>
        <p:nvPicPr>
          <p:cNvPr id="12" name="object 9">
            <a:extLst>
              <a:ext uri="{FF2B5EF4-FFF2-40B4-BE49-F238E27FC236}">
                <a16:creationId xmlns:a16="http://schemas.microsoft.com/office/drawing/2014/main" id="{4095CB5E-0565-2425-F6D0-728476E0A67D}"/>
              </a:ext>
            </a:extLst>
          </p:cNvPr>
          <p:cNvPicPr/>
          <p:nvPr/>
        </p:nvPicPr>
        <p:blipFill>
          <a:blip r:embed="rId2" cstate="print"/>
          <a:stretch>
            <a:fillRect/>
          </a:stretch>
        </p:blipFill>
        <p:spPr>
          <a:xfrm>
            <a:off x="4231649" y="2041601"/>
            <a:ext cx="3442996" cy="2377239"/>
          </a:xfrm>
          <a:prstGeom prst="rect">
            <a:avLst/>
          </a:prstGeom>
        </p:spPr>
      </p:pic>
      <p:sp>
        <p:nvSpPr>
          <p:cNvPr id="17" name="Text Placeholder 2">
            <a:extLst>
              <a:ext uri="{FF2B5EF4-FFF2-40B4-BE49-F238E27FC236}">
                <a16:creationId xmlns:a16="http://schemas.microsoft.com/office/drawing/2014/main" id="{4436F59D-96E0-834F-9390-FACBC2DF9465}"/>
              </a:ext>
            </a:extLst>
          </p:cNvPr>
          <p:cNvSpPr txBox="1"/>
          <p:nvPr/>
        </p:nvSpPr>
        <p:spPr>
          <a:xfrm>
            <a:off x="4231649" y="4600130"/>
            <a:ext cx="3260833" cy="75220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1050" cap="all" dirty="0">
                <a:solidFill>
                  <a:srgbClr val="3DB465"/>
                </a:solidFill>
                <a:latin typeface="Gotham Medium" pitchFamily="50" charset="0"/>
                <a:cs typeface="Gotham Medium" pitchFamily="50" charset="0"/>
              </a:rPr>
              <a:t>CASE STUDY – PATROL BOATS</a:t>
            </a:r>
          </a:p>
          <a:p>
            <a:pPr marL="12700" lvl="0">
              <a:spcBef>
                <a:spcPts val="100"/>
              </a:spcBef>
              <a:defRPr/>
            </a:pPr>
            <a:r>
              <a:rPr lang="en-GB" sz="1050" dirty="0">
                <a:solidFill>
                  <a:srgbClr val="0070C0"/>
                </a:solidFill>
                <a:latin typeface="Gotham Medium" pitchFamily="2" charset="0"/>
                <a:cs typeface="Gotham Medium" pitchFamily="2" charset="0"/>
              </a:rPr>
              <a:t>Dimensions:	</a:t>
            </a:r>
            <a:r>
              <a:rPr lang="en-GB" sz="1050" kern="0" dirty="0">
                <a:solidFill>
                  <a:srgbClr val="1D1D1B"/>
                </a:solidFill>
                <a:latin typeface="Gotham" pitchFamily="2" charset="0"/>
                <a:cs typeface="Gotham" pitchFamily="2" charset="0"/>
              </a:rPr>
              <a:t>58 x 10.6 x 18.4 M – 308 MT</a:t>
            </a:r>
          </a:p>
          <a:p>
            <a:pPr marL="12700" lvl="0">
              <a:spcBef>
                <a:spcPts val="100"/>
              </a:spcBef>
              <a:defRPr/>
            </a:pPr>
            <a:r>
              <a:rPr lang="en-GB" sz="1050" dirty="0">
                <a:solidFill>
                  <a:srgbClr val="0070C0"/>
                </a:solidFill>
                <a:latin typeface="Gotham Medium" pitchFamily="2" charset="0"/>
                <a:cs typeface="Gotham Medium" pitchFamily="2" charset="0"/>
              </a:rPr>
              <a:t>Origin:	</a:t>
            </a:r>
            <a:r>
              <a:rPr lang="en-GB" sz="1050" kern="0" dirty="0">
                <a:solidFill>
                  <a:srgbClr val="1D1D1B"/>
                </a:solidFill>
                <a:latin typeface="Gotham" pitchFamily="2" charset="0"/>
                <a:cs typeface="Gotham" pitchFamily="2" charset="0"/>
              </a:rPr>
              <a:t>Henderson, Western Australia</a:t>
            </a:r>
          </a:p>
          <a:p>
            <a:pPr marL="12700" lvl="0">
              <a:spcBef>
                <a:spcPts val="100"/>
              </a:spcBef>
              <a:defRPr/>
            </a:pPr>
            <a:r>
              <a:rPr lang="en-GB" sz="1050" dirty="0">
                <a:solidFill>
                  <a:srgbClr val="0070C0"/>
                </a:solidFill>
                <a:latin typeface="Gotham Medium" pitchFamily="2" charset="0"/>
                <a:cs typeface="Gotham Medium" pitchFamily="2" charset="0"/>
              </a:rPr>
              <a:t>Destination:	</a:t>
            </a:r>
            <a:r>
              <a:rPr lang="en-GB" sz="1050" kern="0" dirty="0">
                <a:solidFill>
                  <a:srgbClr val="1D1D1B"/>
                </a:solidFill>
                <a:latin typeface="Gotham" pitchFamily="2" charset="0"/>
                <a:cs typeface="Gotham" pitchFamily="2" charset="0"/>
              </a:rPr>
              <a:t>Trinidad and Tobago</a:t>
            </a:r>
          </a:p>
          <a:p>
            <a:pPr lvl="0">
              <a:defRPr/>
            </a:pPr>
            <a:endParaRPr lang="en-US" sz="1050" cap="all" dirty="0">
              <a:solidFill>
                <a:srgbClr val="3DB465"/>
              </a:solidFill>
              <a:latin typeface="Gotham Medium" pitchFamily="50" charset="0"/>
              <a:cs typeface="Gotham Medium" pitchFamily="50" charset="0"/>
            </a:endParaRPr>
          </a:p>
        </p:txBody>
      </p:sp>
      <p:pic>
        <p:nvPicPr>
          <p:cNvPr id="19" name="Picture 18">
            <a:extLst>
              <a:ext uri="{FF2B5EF4-FFF2-40B4-BE49-F238E27FC236}">
                <a16:creationId xmlns:a16="http://schemas.microsoft.com/office/drawing/2014/main" id="{957D6258-A42F-BD7C-79F2-0D11A41F040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60352" y="2047395"/>
            <a:ext cx="4034671" cy="2371446"/>
          </a:xfrm>
          <a:prstGeom prst="rect">
            <a:avLst/>
          </a:prstGeom>
          <a:solidFill>
            <a:sysClr val="window" lastClr="FFFFFF"/>
          </a:solidFill>
          <a:ln>
            <a:solidFill>
              <a:sysClr val="window" lastClr="FFFFFF"/>
            </a:solidFill>
          </a:ln>
        </p:spPr>
      </p:pic>
      <p:sp>
        <p:nvSpPr>
          <p:cNvPr id="20" name="Text Placeholder 2">
            <a:extLst>
              <a:ext uri="{FF2B5EF4-FFF2-40B4-BE49-F238E27FC236}">
                <a16:creationId xmlns:a16="http://schemas.microsoft.com/office/drawing/2014/main" id="{0042A7C7-C6C4-892B-9854-591AD94C995D}"/>
              </a:ext>
            </a:extLst>
          </p:cNvPr>
          <p:cNvSpPr txBox="1"/>
          <p:nvPr/>
        </p:nvSpPr>
        <p:spPr>
          <a:xfrm>
            <a:off x="7850676" y="4600130"/>
            <a:ext cx="4341324" cy="93333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1050" cap="all" dirty="0">
                <a:solidFill>
                  <a:srgbClr val="3DB465"/>
                </a:solidFill>
                <a:latin typeface="Gotham Medium" pitchFamily="50" charset="0"/>
                <a:cs typeface="Gotham Medium" pitchFamily="50" charset="0"/>
              </a:rPr>
              <a:t>CASE STUDY – catamarans from SEA to Europe</a:t>
            </a:r>
          </a:p>
          <a:p>
            <a:pPr marL="12700" lvl="0">
              <a:spcBef>
                <a:spcPts val="100"/>
              </a:spcBef>
              <a:defRPr/>
            </a:pPr>
            <a:r>
              <a:rPr lang="en-US" sz="1050" dirty="0">
                <a:solidFill>
                  <a:srgbClr val="0070C0"/>
                </a:solidFill>
                <a:latin typeface="Gotham Medium" pitchFamily="2" charset="0"/>
                <a:cs typeface="Gotham Medium" pitchFamily="2" charset="0"/>
              </a:rPr>
              <a:t>Origin (POL):	         </a:t>
            </a:r>
            <a:r>
              <a:rPr lang="en-US" sz="1050" kern="0" dirty="0">
                <a:solidFill>
                  <a:srgbClr val="1D1D1B"/>
                </a:solidFill>
                <a:latin typeface="Gotham" pitchFamily="2" charset="0"/>
                <a:cs typeface="Gotham" pitchFamily="2" charset="0"/>
              </a:rPr>
              <a:t>Vung Tau + Singapore</a:t>
            </a:r>
          </a:p>
          <a:p>
            <a:pPr marL="12700" lvl="0">
              <a:spcBef>
                <a:spcPts val="100"/>
              </a:spcBef>
              <a:defRPr/>
            </a:pPr>
            <a:r>
              <a:rPr lang="en-US" sz="1050" dirty="0">
                <a:solidFill>
                  <a:srgbClr val="0070C0"/>
                </a:solidFill>
                <a:latin typeface="Gotham Medium" pitchFamily="2" charset="0"/>
                <a:cs typeface="Gotham Medium" pitchFamily="2" charset="0"/>
              </a:rPr>
              <a:t>Destination (POD:  </a:t>
            </a:r>
            <a:r>
              <a:rPr lang="en-US" sz="1050" kern="0" dirty="0">
                <a:solidFill>
                  <a:srgbClr val="1D1D1B"/>
                </a:solidFill>
                <a:latin typeface="Gotham" pitchFamily="2" charset="0"/>
                <a:cs typeface="Gotham" pitchFamily="2" charset="0"/>
              </a:rPr>
              <a:t>Continent</a:t>
            </a:r>
          </a:p>
          <a:p>
            <a:pPr marL="12700" lvl="0">
              <a:spcBef>
                <a:spcPts val="100"/>
              </a:spcBef>
              <a:defRPr/>
            </a:pPr>
            <a:r>
              <a:rPr lang="en-US" sz="1050" dirty="0">
                <a:solidFill>
                  <a:srgbClr val="0070C0"/>
                </a:solidFill>
                <a:latin typeface="Gotham Medium" pitchFamily="2" charset="0"/>
                <a:cs typeface="Gotham Medium" pitchFamily="2" charset="0"/>
              </a:rPr>
              <a:t>Volume: 	     </a:t>
            </a:r>
            <a:r>
              <a:rPr lang="en-US" sz="1050" kern="0" dirty="0">
                <a:solidFill>
                  <a:srgbClr val="1D1D1B"/>
                </a:solidFill>
                <a:latin typeface="Gotham" pitchFamily="2" charset="0"/>
                <a:cs typeface="Gotham" pitchFamily="2" charset="0"/>
              </a:rPr>
              <a:t>Approx. 27.5 x 9.1 x 14.5 M / 3,450 CBM each</a:t>
            </a:r>
          </a:p>
          <a:p>
            <a:pPr marL="12700" lvl="0">
              <a:spcBef>
                <a:spcPts val="100"/>
              </a:spcBef>
              <a:defRPr/>
            </a:pPr>
            <a:r>
              <a:rPr lang="en-US" sz="1050" dirty="0">
                <a:solidFill>
                  <a:srgbClr val="0070C0"/>
                </a:solidFill>
                <a:latin typeface="Gotham Medium" pitchFamily="2" charset="0"/>
                <a:cs typeface="Gotham Medium" pitchFamily="2" charset="0"/>
              </a:rPr>
              <a:t>Commodity:	         </a:t>
            </a:r>
            <a:r>
              <a:rPr lang="en-US" sz="1050" kern="0" dirty="0">
                <a:solidFill>
                  <a:srgbClr val="1D1D1B"/>
                </a:solidFill>
                <a:latin typeface="Gotham" pitchFamily="2" charset="0"/>
                <a:cs typeface="Gotham" pitchFamily="2" charset="0"/>
              </a:rPr>
              <a:t>Complete vessels; 85 – 120 MT each</a:t>
            </a:r>
          </a:p>
          <a:p>
            <a:pPr lvl="0">
              <a:defRPr/>
            </a:pPr>
            <a:endParaRPr lang="en-US" sz="1050" cap="all" dirty="0">
              <a:solidFill>
                <a:srgbClr val="3DB465"/>
              </a:solidFill>
              <a:latin typeface="Gotham Medium" pitchFamily="50" charset="0"/>
              <a:cs typeface="Gotham Medium" pitchFamily="50" charset="0"/>
            </a:endParaRPr>
          </a:p>
        </p:txBody>
      </p:sp>
      <p:sp>
        <p:nvSpPr>
          <p:cNvPr id="22" name="Rectangle: Rounded Corners 21">
            <a:hlinkClick r:id="rId4"/>
            <a:extLst>
              <a:ext uri="{FF2B5EF4-FFF2-40B4-BE49-F238E27FC236}">
                <a16:creationId xmlns:a16="http://schemas.microsoft.com/office/drawing/2014/main" id="{7E4E6511-FC21-C920-B5E6-9D2E36E44210}"/>
              </a:ext>
            </a:extLst>
          </p:cNvPr>
          <p:cNvSpPr/>
          <p:nvPr/>
        </p:nvSpPr>
        <p:spPr>
          <a:xfrm>
            <a:off x="4774559" y="1479642"/>
            <a:ext cx="1974584" cy="365125"/>
          </a:xfrm>
          <a:prstGeom prst="roundRect">
            <a:avLst>
              <a:gd name="adj" fmla="val 33772"/>
            </a:avLst>
          </a:prstGeom>
          <a:solidFill>
            <a:srgbClr val="0968B1"/>
          </a:solidFill>
          <a:ln w="9545" cap="flat">
            <a:noFill/>
            <a:prstDash val="solid"/>
            <a:miter/>
          </a:ln>
        </p:spPr>
        <p:txBody>
          <a:bodyPr rtlCol="0" anchor="ctr"/>
          <a:lstStyle/>
          <a:p>
            <a:pPr algn="ctr"/>
            <a:r>
              <a:rPr lang="en-US" dirty="0">
                <a:solidFill>
                  <a:schemeClr val="bg1"/>
                </a:solidFill>
                <a:latin typeface="Conthrax Bold" panose="020B0807020201080204" pitchFamily="34" charset="0"/>
              </a:rPr>
              <a:t>Watch now</a:t>
            </a:r>
          </a:p>
        </p:txBody>
      </p:sp>
      <p:pic>
        <p:nvPicPr>
          <p:cNvPr id="25" name="Picture 24" descr="A small boat in a body of water&#10;&#10;Description automatically generated">
            <a:extLst>
              <a:ext uri="{FF2B5EF4-FFF2-40B4-BE49-F238E27FC236}">
                <a16:creationId xmlns:a16="http://schemas.microsoft.com/office/drawing/2014/main" id="{DA934BC8-5919-A702-DE02-DB0EA40471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2160" y="2041600"/>
            <a:ext cx="3916635" cy="2377239"/>
          </a:xfrm>
          <a:prstGeom prst="rect">
            <a:avLst/>
          </a:prstGeom>
          <a:ln w="38100">
            <a:solidFill>
              <a:srgbClr val="FFFFFF"/>
            </a:solidFill>
          </a:ln>
        </p:spPr>
      </p:pic>
      <p:sp>
        <p:nvSpPr>
          <p:cNvPr id="27" name="Rectangle: Rounded Corners 26">
            <a:hlinkClick r:id="rId6"/>
            <a:extLst>
              <a:ext uri="{FF2B5EF4-FFF2-40B4-BE49-F238E27FC236}">
                <a16:creationId xmlns:a16="http://schemas.microsoft.com/office/drawing/2014/main" id="{F9E45FBF-0A0A-F96F-9A82-41B7EF0B6A1A}"/>
              </a:ext>
            </a:extLst>
          </p:cNvPr>
          <p:cNvSpPr/>
          <p:nvPr/>
        </p:nvSpPr>
        <p:spPr>
          <a:xfrm>
            <a:off x="1082351" y="1524007"/>
            <a:ext cx="1864650" cy="345494"/>
          </a:xfrm>
          <a:prstGeom prst="roundRect">
            <a:avLst>
              <a:gd name="adj" fmla="val 33772"/>
            </a:avLst>
          </a:prstGeom>
          <a:solidFill>
            <a:srgbClr val="0968B1"/>
          </a:solidFill>
          <a:ln w="9545" cap="flat">
            <a:noFill/>
            <a:prstDash val="solid"/>
            <a:miter/>
          </a:ln>
        </p:spPr>
        <p:txBody>
          <a:bodyPr rtlCol="0" anchor="ctr"/>
          <a:lstStyle/>
          <a:p>
            <a:pPr algn="ctr"/>
            <a:r>
              <a:rPr lang="en-US" dirty="0">
                <a:solidFill>
                  <a:schemeClr val="bg1"/>
                </a:solidFill>
                <a:latin typeface="Conthrax Bold" panose="020B0807020201080204" pitchFamily="34" charset="0"/>
              </a:rPr>
              <a:t>Watch now</a:t>
            </a:r>
          </a:p>
        </p:txBody>
      </p:sp>
      <p:sp>
        <p:nvSpPr>
          <p:cNvPr id="28" name="Rectangle: Rounded Corners 27">
            <a:hlinkClick r:id="rId7"/>
            <a:extLst>
              <a:ext uri="{FF2B5EF4-FFF2-40B4-BE49-F238E27FC236}">
                <a16:creationId xmlns:a16="http://schemas.microsoft.com/office/drawing/2014/main" id="{508F27D8-57A3-4C86-A708-EFF570287247}"/>
              </a:ext>
            </a:extLst>
          </p:cNvPr>
          <p:cNvSpPr/>
          <p:nvPr/>
        </p:nvSpPr>
        <p:spPr>
          <a:xfrm>
            <a:off x="8864478" y="1479641"/>
            <a:ext cx="1974584" cy="365125"/>
          </a:xfrm>
          <a:prstGeom prst="roundRect">
            <a:avLst>
              <a:gd name="adj" fmla="val 33772"/>
            </a:avLst>
          </a:prstGeom>
          <a:solidFill>
            <a:srgbClr val="0968B1"/>
          </a:solidFill>
          <a:ln w="9545" cap="flat">
            <a:noFill/>
            <a:prstDash val="solid"/>
            <a:miter/>
          </a:ln>
        </p:spPr>
        <p:txBody>
          <a:bodyPr rtlCol="0" anchor="ctr"/>
          <a:lstStyle/>
          <a:p>
            <a:pPr algn="ctr"/>
            <a:r>
              <a:rPr lang="en-US" dirty="0">
                <a:solidFill>
                  <a:schemeClr val="bg1"/>
                </a:solidFill>
                <a:latin typeface="Conthrax Bold" panose="020B0807020201080204" pitchFamily="34" charset="0"/>
              </a:rPr>
              <a:t>Watch now</a:t>
            </a:r>
          </a:p>
        </p:txBody>
      </p:sp>
    </p:spTree>
    <p:extLst>
      <p:ext uri="{BB962C8B-B14F-4D97-AF65-F5344CB8AC3E}">
        <p14:creationId xmlns:p14="http://schemas.microsoft.com/office/powerpoint/2010/main" val="27151785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E6660-AF51-C811-5604-20546013A2FE}"/>
            </a:ext>
          </a:extLst>
        </p:cNvPr>
        <p:cNvGrpSpPr/>
        <p:nvPr/>
      </p:nvGrpSpPr>
      <p:grpSpPr>
        <a:xfrm>
          <a:off x="0" y="0"/>
          <a:ext cx="0" cy="0"/>
          <a:chOff x="0" y="0"/>
          <a:chExt cx="0" cy="0"/>
        </a:xfrm>
      </p:grpSpPr>
      <p:sp>
        <p:nvSpPr>
          <p:cNvPr id="13" name="Text Placeholder 2">
            <a:extLst>
              <a:ext uri="{FF2B5EF4-FFF2-40B4-BE49-F238E27FC236}">
                <a16:creationId xmlns:a16="http://schemas.microsoft.com/office/drawing/2014/main" id="{9A3DFF0F-7813-7AD1-A0E5-7A78122F1023}"/>
              </a:ext>
            </a:extLst>
          </p:cNvPr>
          <p:cNvSpPr txBox="1"/>
          <p:nvPr/>
        </p:nvSpPr>
        <p:spPr>
          <a:xfrm>
            <a:off x="609599" y="698218"/>
            <a:ext cx="8663797"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128 MT NICKEL ORE BARGES TO NOUMEA</a:t>
            </a:r>
          </a:p>
        </p:txBody>
      </p:sp>
      <p:sp>
        <p:nvSpPr>
          <p:cNvPr id="14" name="Title 8">
            <a:extLst>
              <a:ext uri="{FF2B5EF4-FFF2-40B4-BE49-F238E27FC236}">
                <a16:creationId xmlns:a16="http://schemas.microsoft.com/office/drawing/2014/main" id="{363BE641-DC04-19FB-7119-55289C2C7D75}"/>
              </a:ext>
            </a:extLst>
          </p:cNvPr>
          <p:cNvSpPr txBox="1">
            <a:spLocks/>
          </p:cNvSpPr>
          <p:nvPr/>
        </p:nvSpPr>
        <p:spPr>
          <a:xfrm>
            <a:off x="609600" y="204190"/>
            <a:ext cx="5808453"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15" name="object 5">
            <a:extLst>
              <a:ext uri="{FF2B5EF4-FFF2-40B4-BE49-F238E27FC236}">
                <a16:creationId xmlns:a16="http://schemas.microsoft.com/office/drawing/2014/main" id="{95ACDF0E-E7A4-FCBF-C04D-4A5ECE760612}"/>
              </a:ext>
            </a:extLst>
          </p:cNvPr>
          <p:cNvSpPr txBox="1"/>
          <p:nvPr/>
        </p:nvSpPr>
        <p:spPr>
          <a:xfrm>
            <a:off x="661337" y="1179261"/>
            <a:ext cx="4747405" cy="789960"/>
          </a:xfrm>
          <a:prstGeom prst="rect">
            <a:avLst/>
          </a:prstGeom>
        </p:spPr>
        <p:txBody>
          <a:bodyPr vert="horz" wrap="square" lIns="0" tIns="12700" rIns="0" bIns="0" rtlCol="0">
            <a:spAutoFit/>
          </a:bodyPr>
          <a:lstStyle/>
          <a:p>
            <a:pPr marL="12700" lvl="0">
              <a:spcBef>
                <a:spcPts val="100"/>
              </a:spcBef>
              <a:defRPr/>
            </a:pPr>
            <a:r>
              <a:rPr lang="en-US" sz="1200" dirty="0">
                <a:solidFill>
                  <a:srgbClr val="0070C0"/>
                </a:solidFill>
                <a:latin typeface="Gotham Medium" pitchFamily="2" charset="0"/>
                <a:cs typeface="Gotham Medium" pitchFamily="2" charset="0"/>
              </a:rPr>
              <a:t>Origin (POL):	          </a:t>
            </a:r>
            <a:r>
              <a:rPr lang="en-US" sz="1200" kern="0" dirty="0">
                <a:solidFill>
                  <a:srgbClr val="1D1D1B"/>
                </a:solidFill>
                <a:latin typeface="Gotham" pitchFamily="2" charset="0"/>
                <a:cs typeface="Gotham" pitchFamily="2" charset="0"/>
              </a:rPr>
              <a:t>Ho Chi Minh City, Vietnam</a:t>
            </a:r>
          </a:p>
          <a:p>
            <a:pPr marL="12700" lvl="0">
              <a:spcBef>
                <a:spcPts val="100"/>
              </a:spcBef>
              <a:defRPr/>
            </a:pPr>
            <a:r>
              <a:rPr lang="en-US" sz="1200" dirty="0">
                <a:solidFill>
                  <a:srgbClr val="0070C0"/>
                </a:solidFill>
                <a:latin typeface="Gotham Medium" pitchFamily="2" charset="0"/>
                <a:cs typeface="Gotham Medium" pitchFamily="2" charset="0"/>
              </a:rPr>
              <a:t>Destination (POD):	          </a:t>
            </a:r>
            <a:r>
              <a:rPr lang="en-US" sz="1200" kern="0" dirty="0" err="1">
                <a:solidFill>
                  <a:srgbClr val="1D1D1B"/>
                </a:solidFill>
                <a:latin typeface="Gotham" pitchFamily="2" charset="0"/>
                <a:cs typeface="Gotham" pitchFamily="2" charset="0"/>
              </a:rPr>
              <a:t>Noumea</a:t>
            </a:r>
            <a:r>
              <a:rPr lang="en-US" sz="1200" kern="0" dirty="0">
                <a:solidFill>
                  <a:srgbClr val="1D1D1B"/>
                </a:solidFill>
                <a:latin typeface="Gotham" pitchFamily="2" charset="0"/>
                <a:cs typeface="Gotham" pitchFamily="2" charset="0"/>
              </a:rPr>
              <a:t>, New Caledonia </a:t>
            </a:r>
          </a:p>
          <a:p>
            <a:pPr marL="12700" lvl="0">
              <a:spcBef>
                <a:spcPts val="100"/>
              </a:spcBef>
              <a:defRPr/>
            </a:pPr>
            <a:r>
              <a:rPr lang="en-US"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04 Nickel Ore barges of </a:t>
            </a:r>
          </a:p>
          <a:p>
            <a:pPr marL="12700" lvl="0">
              <a:spcBef>
                <a:spcPts val="100"/>
              </a:spcBef>
              <a:defRPr/>
            </a:pPr>
            <a:r>
              <a:rPr lang="en-US" sz="1200" kern="0" dirty="0">
                <a:solidFill>
                  <a:srgbClr val="1D1D1B"/>
                </a:solidFill>
                <a:latin typeface="Gotham" pitchFamily="2" charset="0"/>
                <a:cs typeface="Gotham" pitchFamily="2" charset="0"/>
              </a:rPr>
              <a:t>		          30 x 7.75 x3.7M / 128MT each</a:t>
            </a:r>
          </a:p>
        </p:txBody>
      </p:sp>
      <p:sp>
        <p:nvSpPr>
          <p:cNvPr id="5" name="Content Placeholder 5">
            <a:extLst>
              <a:ext uri="{FF2B5EF4-FFF2-40B4-BE49-F238E27FC236}">
                <a16:creationId xmlns:a16="http://schemas.microsoft.com/office/drawing/2014/main" id="{11FA8439-3183-ED1D-6734-691B00A6E5B3}"/>
              </a:ext>
            </a:extLst>
          </p:cNvPr>
          <p:cNvSpPr txBox="1">
            <a:spLocks/>
          </p:cNvSpPr>
          <p:nvPr/>
        </p:nvSpPr>
        <p:spPr>
          <a:xfrm>
            <a:off x="575093" y="2303548"/>
            <a:ext cx="4747405" cy="2077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kumimoji="0" lang="en-US" sz="1200" b="1" i="0" u="none" strike="noStrike" kern="1200" cap="none" spc="0" normalizeH="0" baseline="0" noProof="0" dirty="0">
                <a:ln w="50800"/>
                <a:solidFill>
                  <a:srgbClr val="005FAA"/>
                </a:solidFill>
                <a:effectLst/>
                <a:uLnTx/>
                <a:uFillTx/>
                <a:latin typeface="GOTHAM-BOOK" pitchFamily="50" charset="0"/>
                <a:cs typeface="GOTHAM-BOOK" pitchFamily="50" charset="0"/>
              </a:rPr>
              <a:t>Scope:</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Delivery from Vietnam to Ports of Destination in </a:t>
            </a:r>
            <a:r>
              <a:rPr kumimoji="0" lang="en-US" sz="1100" b="0" i="0" u="none" strike="noStrike" kern="1200" cap="none" spc="0" normalizeH="0" baseline="0" noProof="0" dirty="0" err="1">
                <a:ln>
                  <a:noFill/>
                </a:ln>
                <a:solidFill>
                  <a:srgbClr val="1D1D1B"/>
                </a:solidFill>
                <a:effectLst/>
                <a:uLnTx/>
                <a:uFillTx/>
                <a:latin typeface="GOTHAM-BOOK" pitchFamily="50" charset="0"/>
                <a:cs typeface="GOTHAM-BOOK" pitchFamily="50" charset="0"/>
              </a:rPr>
              <a:t>Noumea</a:t>
            </a: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 , New Caledonia </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Chartering of suitable heavy lift vessels</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Hooking on with our own stevedoring team</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Positioning of cradles, lashing and securing on the vessel</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Loading supervision</a:t>
            </a:r>
          </a:p>
          <a:p>
            <a:pPr marL="914400" marR="0" lvl="1" indent="-228600" algn="just" defTabSz="914400" rtl="0" eaLnBrk="1" fontAlgn="auto" latinLnBrk="0" hangingPunct="1">
              <a:lnSpc>
                <a:spcPct val="100000"/>
              </a:lnSpc>
              <a:spcBef>
                <a:spcPts val="500"/>
              </a:spcBef>
              <a:spcAft>
                <a:spcPts val="0"/>
              </a:spcAft>
              <a:buClrTx/>
              <a:buSzTx/>
              <a:buFont typeface="Arial" panose="020B0604020202020204" pitchFamily="34" charset="0"/>
              <a:buChar char="•"/>
              <a:tabLst>
                <a:tab pos="1371600" algn="l"/>
              </a:tabLst>
              <a:defRPr/>
            </a:pPr>
            <a:r>
              <a:rPr kumimoji="0" lang="en-US" sz="1100" b="0" i="0" u="none" strike="noStrike" kern="1200" cap="none" spc="0" normalizeH="0" baseline="0" noProof="0" dirty="0">
                <a:ln>
                  <a:noFill/>
                </a:ln>
                <a:solidFill>
                  <a:srgbClr val="1D1D1B"/>
                </a:solidFill>
                <a:effectLst/>
                <a:uLnTx/>
                <a:uFillTx/>
                <a:latin typeface="GOTHAM-BOOK" pitchFamily="50" charset="0"/>
                <a:cs typeface="GOTHAM-BOOK" pitchFamily="50" charset="0"/>
              </a:rPr>
              <a:t>Lashing and securing barges on the vessel</a:t>
            </a:r>
          </a:p>
        </p:txBody>
      </p:sp>
      <p:pic>
        <p:nvPicPr>
          <p:cNvPr id="4" name="Picture 3">
            <a:extLst>
              <a:ext uri="{FF2B5EF4-FFF2-40B4-BE49-F238E27FC236}">
                <a16:creationId xmlns:a16="http://schemas.microsoft.com/office/drawing/2014/main" id="{F98477EC-0A46-2D6D-EC02-4F85F0FE8943}"/>
              </a:ext>
            </a:extLst>
          </p:cNvPr>
          <p:cNvPicPr>
            <a:picLocks noChangeAspect="1"/>
          </p:cNvPicPr>
          <p:nvPr/>
        </p:nvPicPr>
        <p:blipFill>
          <a:blip r:embed="rId2"/>
          <a:stretch>
            <a:fillRect/>
          </a:stretch>
        </p:blipFill>
        <p:spPr>
          <a:xfrm>
            <a:off x="5560809" y="3541370"/>
            <a:ext cx="3815123" cy="2503650"/>
          </a:xfrm>
          <a:prstGeom prst="rect">
            <a:avLst/>
          </a:prstGeom>
        </p:spPr>
      </p:pic>
      <p:pic>
        <p:nvPicPr>
          <p:cNvPr id="6" name="Picture 5">
            <a:extLst>
              <a:ext uri="{FF2B5EF4-FFF2-40B4-BE49-F238E27FC236}">
                <a16:creationId xmlns:a16="http://schemas.microsoft.com/office/drawing/2014/main" id="{A8100373-8622-1019-5F8D-047999011701}"/>
              </a:ext>
            </a:extLst>
          </p:cNvPr>
          <p:cNvPicPr>
            <a:picLocks noChangeAspect="1"/>
          </p:cNvPicPr>
          <p:nvPr/>
        </p:nvPicPr>
        <p:blipFill>
          <a:blip r:embed="rId3"/>
          <a:stretch>
            <a:fillRect/>
          </a:stretch>
        </p:blipFill>
        <p:spPr>
          <a:xfrm>
            <a:off x="5560809" y="1338114"/>
            <a:ext cx="2930666" cy="2177888"/>
          </a:xfrm>
          <a:prstGeom prst="rect">
            <a:avLst/>
          </a:prstGeom>
        </p:spPr>
      </p:pic>
      <p:pic>
        <p:nvPicPr>
          <p:cNvPr id="7" name="Picture 6">
            <a:extLst>
              <a:ext uri="{FF2B5EF4-FFF2-40B4-BE49-F238E27FC236}">
                <a16:creationId xmlns:a16="http://schemas.microsoft.com/office/drawing/2014/main" id="{8746F80B-B9CC-2B5A-2775-6895A975266D}"/>
              </a:ext>
            </a:extLst>
          </p:cNvPr>
          <p:cNvPicPr>
            <a:picLocks noChangeAspect="1"/>
          </p:cNvPicPr>
          <p:nvPr/>
        </p:nvPicPr>
        <p:blipFill>
          <a:blip r:embed="rId4"/>
          <a:stretch>
            <a:fillRect/>
          </a:stretch>
        </p:blipFill>
        <p:spPr>
          <a:xfrm>
            <a:off x="8501000" y="1327312"/>
            <a:ext cx="3586225" cy="4717708"/>
          </a:xfrm>
          <a:prstGeom prst="rect">
            <a:avLst/>
          </a:prstGeom>
        </p:spPr>
      </p:pic>
      <p:sp>
        <p:nvSpPr>
          <p:cNvPr id="2" name="Slide Number Placeholder 1">
            <a:extLst>
              <a:ext uri="{FF2B5EF4-FFF2-40B4-BE49-F238E27FC236}">
                <a16:creationId xmlns:a16="http://schemas.microsoft.com/office/drawing/2014/main" id="{258BA1D2-4EA2-8332-E1C7-13CB9D8DA5F7}"/>
              </a:ext>
            </a:extLst>
          </p:cNvPr>
          <p:cNvSpPr txBox="1"/>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rgbClr val="03153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dirty="0">
              <a:ln>
                <a:noFill/>
              </a:ln>
              <a:solidFill>
                <a:srgbClr val="03153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1051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38987-A0E2-0204-1287-965C87F17FDE}"/>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E8FBB54B-205C-6013-899E-0184E1938DCE}"/>
              </a:ext>
            </a:extLst>
          </p:cNvPr>
          <p:cNvSpPr/>
          <p:nvPr/>
        </p:nvSpPr>
        <p:spPr>
          <a:xfrm>
            <a:off x="0" y="0"/>
            <a:ext cx="12192000" cy="6858000"/>
          </a:xfrm>
          <a:prstGeom prst="rect">
            <a:avLst/>
          </a:prstGeom>
          <a:solidFill>
            <a:srgbClr val="0D1928">
              <a:alpha val="710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VN" dirty="0"/>
              <a:t>  </a:t>
            </a:r>
          </a:p>
        </p:txBody>
      </p:sp>
      <p:sp>
        <p:nvSpPr>
          <p:cNvPr id="29" name="TextBox 28">
            <a:extLst>
              <a:ext uri="{FF2B5EF4-FFF2-40B4-BE49-F238E27FC236}">
                <a16:creationId xmlns:a16="http://schemas.microsoft.com/office/drawing/2014/main" id="{8B895C06-022C-0A6A-6992-785C2B9B1F93}"/>
              </a:ext>
            </a:extLst>
          </p:cNvPr>
          <p:cNvSpPr txBox="1"/>
          <p:nvPr/>
        </p:nvSpPr>
        <p:spPr>
          <a:xfrm>
            <a:off x="290286" y="182513"/>
            <a:ext cx="11553371" cy="483209"/>
          </a:xfrm>
          <a:prstGeom prst="rect">
            <a:avLst/>
          </a:prstGeom>
          <a:noFill/>
        </p:spPr>
        <p:txBody>
          <a:bodyPr wrap="square" rtlCol="0">
            <a:spAutoFit/>
          </a:bodyPr>
          <a:lstStyle/>
          <a:p>
            <a:pPr algn="ctr"/>
            <a:r>
              <a:rPr lang="en-VN" sz="2540" dirty="0">
                <a:solidFill>
                  <a:schemeClr val="bg1"/>
                </a:solidFill>
                <a:latin typeface="CONTHRAX HEAVY" panose="020B0907020201080204" pitchFamily="34" charset="0"/>
              </a:rPr>
              <a:t>GLOBAL VESSEL ACCESS. PRECISION OPTIMIZATION</a:t>
            </a:r>
          </a:p>
        </p:txBody>
      </p:sp>
      <p:sp>
        <p:nvSpPr>
          <p:cNvPr id="30" name="TextBox 29">
            <a:extLst>
              <a:ext uri="{FF2B5EF4-FFF2-40B4-BE49-F238E27FC236}">
                <a16:creationId xmlns:a16="http://schemas.microsoft.com/office/drawing/2014/main" id="{0B6939A3-774D-D8AE-EF76-07D421EA74B3}"/>
              </a:ext>
            </a:extLst>
          </p:cNvPr>
          <p:cNvSpPr txBox="1"/>
          <p:nvPr/>
        </p:nvSpPr>
        <p:spPr>
          <a:xfrm>
            <a:off x="551542" y="796351"/>
            <a:ext cx="11030857" cy="430887"/>
          </a:xfrm>
          <a:prstGeom prst="rect">
            <a:avLst/>
          </a:prstGeom>
          <a:noFill/>
        </p:spPr>
        <p:txBody>
          <a:bodyPr wrap="square">
            <a:spAutoFit/>
          </a:bodyPr>
          <a:lstStyle/>
          <a:p>
            <a:r>
              <a:rPr lang="en-US" sz="1100" dirty="0">
                <a:solidFill>
                  <a:schemeClr val="bg1"/>
                </a:solidFill>
                <a:latin typeface="Gotham" pitchFamily="2" charset="0"/>
                <a:cs typeface="Gotham" pitchFamily="2" charset="0"/>
              </a:rPr>
              <a:t>FLS Chartering Desk provides direct access to a global network of vessel owners, enabling unrestricted selection across the market. Leveraging strong buying power and deep market understanding, we </a:t>
            </a:r>
            <a:r>
              <a:rPr lang="en-US" sz="1100" dirty="0" err="1">
                <a:solidFill>
                  <a:schemeClr val="bg1"/>
                </a:solidFill>
                <a:latin typeface="Gotham" pitchFamily="2" charset="0"/>
                <a:cs typeface="Gotham" pitchFamily="2" charset="0"/>
              </a:rPr>
              <a:t>optimise</a:t>
            </a:r>
            <a:r>
              <a:rPr lang="en-US" sz="1100" dirty="0">
                <a:solidFill>
                  <a:schemeClr val="bg1"/>
                </a:solidFill>
                <a:latin typeface="Gotham" pitchFamily="2" charset="0"/>
                <a:cs typeface="Gotham" pitchFamily="2" charset="0"/>
              </a:rPr>
              <a:t> every charter for cost, timing and operational performance.</a:t>
            </a:r>
            <a:endParaRPr lang="en-VN" sz="1100" dirty="0">
              <a:solidFill>
                <a:schemeClr val="bg1"/>
              </a:solidFill>
              <a:latin typeface="Gotham" pitchFamily="2" charset="0"/>
              <a:cs typeface="Gotham" pitchFamily="2" charset="0"/>
            </a:endParaRPr>
          </a:p>
        </p:txBody>
      </p:sp>
      <p:sp>
        <p:nvSpPr>
          <p:cNvPr id="31" name="Round Single Corner Rectangle 19">
            <a:extLst>
              <a:ext uri="{FF2B5EF4-FFF2-40B4-BE49-F238E27FC236}">
                <a16:creationId xmlns:a16="http://schemas.microsoft.com/office/drawing/2014/main" id="{9387975F-3EF8-A1BD-AB98-F65388BB38B7}"/>
              </a:ext>
            </a:extLst>
          </p:cNvPr>
          <p:cNvSpPr/>
          <p:nvPr/>
        </p:nvSpPr>
        <p:spPr>
          <a:xfrm flipH="1">
            <a:off x="725199" y="1691877"/>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pic>
        <p:nvPicPr>
          <p:cNvPr id="32" name="object 12">
            <a:extLst>
              <a:ext uri="{FF2B5EF4-FFF2-40B4-BE49-F238E27FC236}">
                <a16:creationId xmlns:a16="http://schemas.microsoft.com/office/drawing/2014/main" id="{8FF2BE0B-58E8-4A8E-B239-E1F9F5F36BEF}"/>
              </a:ext>
            </a:extLst>
          </p:cNvPr>
          <p:cNvPicPr/>
          <p:nvPr/>
        </p:nvPicPr>
        <p:blipFill>
          <a:blip r:embed="rId2" cstate="print"/>
          <a:srcRect b="17960"/>
          <a:stretch>
            <a:fillRect/>
          </a:stretch>
        </p:blipFill>
        <p:spPr>
          <a:xfrm>
            <a:off x="551542" y="1357867"/>
            <a:ext cx="2191658" cy="2204027"/>
          </a:xfrm>
          <a:prstGeom prst="rect">
            <a:avLst/>
          </a:prstGeom>
          <a:effectLst>
            <a:glow>
              <a:schemeClr val="accent1">
                <a:alpha val="40000"/>
              </a:schemeClr>
            </a:glow>
          </a:effectLst>
        </p:spPr>
      </p:pic>
      <p:sp>
        <p:nvSpPr>
          <p:cNvPr id="33" name="object 10">
            <a:extLst>
              <a:ext uri="{FF2B5EF4-FFF2-40B4-BE49-F238E27FC236}">
                <a16:creationId xmlns:a16="http://schemas.microsoft.com/office/drawing/2014/main" id="{5B424A40-EE0A-BE76-F1EE-DF1CB00B2B12}"/>
              </a:ext>
            </a:extLst>
          </p:cNvPr>
          <p:cNvSpPr txBox="1"/>
          <p:nvPr/>
        </p:nvSpPr>
        <p:spPr>
          <a:xfrm>
            <a:off x="2732974" y="2925583"/>
            <a:ext cx="1451227" cy="636312"/>
          </a:xfrm>
          <a:prstGeom prst="rect">
            <a:avLst/>
          </a:prstGeom>
        </p:spPr>
        <p:txBody>
          <a:bodyPr vert="horz" wrap="square" lIns="0" tIns="7858" rIns="0" bIns="0" rtlCol="0">
            <a:spAutoFit/>
          </a:bodyPr>
          <a:lstStyle/>
          <a:p>
            <a:pPr marR="30532">
              <a:spcBef>
                <a:spcPts val="95"/>
              </a:spcBef>
            </a:pPr>
            <a:r>
              <a:rPr lang="en-US" sz="1000" b="1" dirty="0">
                <a:solidFill>
                  <a:schemeClr val="bg1"/>
                </a:solidFill>
                <a:latin typeface="Conthrax Heavy" panose="020B0907020201080204" pitchFamily="34" charset="0"/>
                <a:cs typeface="Calibri"/>
              </a:rPr>
              <a:t>CHRISTOPHER</a:t>
            </a:r>
            <a:r>
              <a:rPr lang="en-US" sz="1000" b="1" spc="-59" dirty="0">
                <a:solidFill>
                  <a:schemeClr val="bg1"/>
                </a:solidFill>
                <a:latin typeface="Conthrax Heavy" panose="020B0907020201080204" pitchFamily="34" charset="0"/>
                <a:cs typeface="Calibri"/>
              </a:rPr>
              <a:t> </a:t>
            </a:r>
            <a:r>
              <a:rPr lang="en-US" sz="1000" b="1" spc="-9" dirty="0">
                <a:solidFill>
                  <a:schemeClr val="bg1"/>
                </a:solidFill>
                <a:latin typeface="Conthrax Heavy" panose="020B0907020201080204" pitchFamily="34" charset="0"/>
                <a:cs typeface="Calibri"/>
              </a:rPr>
              <a:t>SCHNIEDERS</a:t>
            </a:r>
          </a:p>
          <a:p>
            <a:pPr marR="30532">
              <a:spcBef>
                <a:spcPts val="95"/>
              </a:spcBef>
            </a:pPr>
            <a:r>
              <a:rPr lang="en-US" sz="1000" b="1" dirty="0">
                <a:solidFill>
                  <a:srgbClr val="00B050"/>
                </a:solidFill>
                <a:latin typeface="Gotham" pitchFamily="2" charset="0"/>
              </a:rPr>
              <a:t>GLOBAL DIRECTOR PROJECTS</a:t>
            </a:r>
            <a:endParaRPr sz="1000" b="1" dirty="0">
              <a:solidFill>
                <a:srgbClr val="00B050"/>
              </a:solidFill>
              <a:latin typeface="Gotham" pitchFamily="2" charset="0"/>
            </a:endParaRPr>
          </a:p>
        </p:txBody>
      </p:sp>
      <p:sp>
        <p:nvSpPr>
          <p:cNvPr id="34" name="Round Single Corner Rectangle 25">
            <a:extLst>
              <a:ext uri="{FF2B5EF4-FFF2-40B4-BE49-F238E27FC236}">
                <a16:creationId xmlns:a16="http://schemas.microsoft.com/office/drawing/2014/main" id="{2C5BB91B-3EF9-DCAA-8E1E-F949E5A0BCAA}"/>
              </a:ext>
            </a:extLst>
          </p:cNvPr>
          <p:cNvSpPr/>
          <p:nvPr/>
        </p:nvSpPr>
        <p:spPr>
          <a:xfrm flipH="1">
            <a:off x="725199" y="4274050"/>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5" name="Round Single Corner Rectangle 28">
            <a:extLst>
              <a:ext uri="{FF2B5EF4-FFF2-40B4-BE49-F238E27FC236}">
                <a16:creationId xmlns:a16="http://schemas.microsoft.com/office/drawing/2014/main" id="{4357BCEF-7427-ABC1-25E6-851CC62F4F67}"/>
              </a:ext>
            </a:extLst>
          </p:cNvPr>
          <p:cNvSpPr/>
          <p:nvPr/>
        </p:nvSpPr>
        <p:spPr>
          <a:xfrm flipH="1">
            <a:off x="4340333" y="1691877"/>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6" name="Round Single Corner Rectangle 31">
            <a:extLst>
              <a:ext uri="{FF2B5EF4-FFF2-40B4-BE49-F238E27FC236}">
                <a16:creationId xmlns:a16="http://schemas.microsoft.com/office/drawing/2014/main" id="{CC991E6F-3D7E-2C8A-4BDE-1E28340A6C2A}"/>
              </a:ext>
            </a:extLst>
          </p:cNvPr>
          <p:cNvSpPr/>
          <p:nvPr/>
        </p:nvSpPr>
        <p:spPr>
          <a:xfrm flipH="1">
            <a:off x="4340333" y="4274050"/>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37" name="object 10">
            <a:extLst>
              <a:ext uri="{FF2B5EF4-FFF2-40B4-BE49-F238E27FC236}">
                <a16:creationId xmlns:a16="http://schemas.microsoft.com/office/drawing/2014/main" id="{F4103F64-A94E-70C6-BD96-860B3C83E558}"/>
              </a:ext>
            </a:extLst>
          </p:cNvPr>
          <p:cNvSpPr txBox="1"/>
          <p:nvPr/>
        </p:nvSpPr>
        <p:spPr>
          <a:xfrm>
            <a:off x="6414461" y="5503154"/>
            <a:ext cx="1787093" cy="661960"/>
          </a:xfrm>
          <a:prstGeom prst="rect">
            <a:avLst/>
          </a:prstGeom>
        </p:spPr>
        <p:txBody>
          <a:bodyPr vert="horz" wrap="square" lIns="0" tIns="7858" rIns="0" bIns="0" rtlCol="0">
            <a:spAutoFit/>
          </a:bodyPr>
          <a:lstStyle/>
          <a:p>
            <a:pPr marR="30532">
              <a:spcBef>
                <a:spcPts val="95"/>
              </a:spcBef>
            </a:pPr>
            <a:r>
              <a:rPr lang="en-US" sz="1000" b="1" spc="-9" dirty="0">
                <a:solidFill>
                  <a:schemeClr val="bg1"/>
                </a:solidFill>
                <a:latin typeface="Conthrax Heavy" panose="020B0907020201080204" pitchFamily="34" charset="0"/>
                <a:cs typeface="Calibri"/>
              </a:rPr>
              <a:t>KHUONG</a:t>
            </a:r>
          </a:p>
          <a:p>
            <a:pPr marR="30532">
              <a:spcBef>
                <a:spcPts val="95"/>
              </a:spcBef>
            </a:pPr>
            <a:r>
              <a:rPr lang="en-US" sz="1000" b="1" spc="-9" dirty="0">
                <a:solidFill>
                  <a:schemeClr val="bg1"/>
                </a:solidFill>
                <a:latin typeface="Conthrax Heavy" panose="020B0907020201080204" pitchFamily="34" charset="0"/>
                <a:cs typeface="Calibri"/>
              </a:rPr>
              <a:t>NGUYEN</a:t>
            </a:r>
          </a:p>
          <a:p>
            <a:pPr marR="30532">
              <a:spcBef>
                <a:spcPts val="95"/>
              </a:spcBef>
            </a:pPr>
            <a:r>
              <a:rPr lang="en-US" sz="1000" b="1">
                <a:solidFill>
                  <a:srgbClr val="00B050"/>
                </a:solidFill>
                <a:latin typeface="Gotham" pitchFamily="2" charset="0"/>
              </a:rPr>
              <a:t>PROJECT </a:t>
            </a:r>
            <a:r>
              <a:rPr lang="en-US" sz="1000" b="1" dirty="0">
                <a:solidFill>
                  <a:srgbClr val="00B050"/>
                </a:solidFill>
                <a:latin typeface="Gotham" pitchFamily="2" charset="0"/>
              </a:rPr>
              <a:t>SOLUTIONS</a:t>
            </a:r>
          </a:p>
          <a:p>
            <a:pPr marR="30532">
              <a:spcBef>
                <a:spcPts val="95"/>
              </a:spcBef>
            </a:pPr>
            <a:r>
              <a:rPr lang="en-US" sz="1000" b="1" dirty="0">
                <a:solidFill>
                  <a:srgbClr val="00B050"/>
                </a:solidFill>
                <a:latin typeface="Gotham" pitchFamily="2" charset="0"/>
              </a:rPr>
              <a:t>EXECUTIVE</a:t>
            </a:r>
            <a:endParaRPr sz="1000" b="1" dirty="0">
              <a:solidFill>
                <a:srgbClr val="00B050"/>
              </a:solidFill>
              <a:latin typeface="Gotham" pitchFamily="2" charset="0"/>
            </a:endParaRPr>
          </a:p>
        </p:txBody>
      </p:sp>
      <p:pic>
        <p:nvPicPr>
          <p:cNvPr id="38" name="Picture 37" descr="A person in a suit and tie&#10;&#10;AI-generated content may be incorrect.">
            <a:extLst>
              <a:ext uri="{FF2B5EF4-FFF2-40B4-BE49-F238E27FC236}">
                <a16:creationId xmlns:a16="http://schemas.microsoft.com/office/drawing/2014/main" id="{98F05390-9EB1-4AC9-FF9A-C7CE9BE5B739}"/>
              </a:ext>
            </a:extLst>
          </p:cNvPr>
          <p:cNvPicPr>
            <a:picLocks noChangeAspect="1"/>
          </p:cNvPicPr>
          <p:nvPr/>
        </p:nvPicPr>
        <p:blipFill>
          <a:blip r:embed="rId3">
            <a:extLst>
              <a:ext uri="{28A0092B-C50C-407E-A947-70E740481C1C}">
                <a14:useLocalDpi xmlns:a14="http://schemas.microsoft.com/office/drawing/2010/main" val="0"/>
              </a:ext>
            </a:extLst>
          </a:blip>
          <a:srcRect b="12670"/>
          <a:stretch>
            <a:fillRect/>
          </a:stretch>
        </p:blipFill>
        <p:spPr>
          <a:xfrm flipH="1">
            <a:off x="4390698" y="1310844"/>
            <a:ext cx="1845246" cy="2251050"/>
          </a:xfrm>
          <a:prstGeom prst="rect">
            <a:avLst/>
          </a:prstGeom>
        </p:spPr>
      </p:pic>
      <p:sp>
        <p:nvSpPr>
          <p:cNvPr id="39" name="object 10">
            <a:extLst>
              <a:ext uri="{FF2B5EF4-FFF2-40B4-BE49-F238E27FC236}">
                <a16:creationId xmlns:a16="http://schemas.microsoft.com/office/drawing/2014/main" id="{91EC1633-E2C5-47C8-9D05-70059C986620}"/>
              </a:ext>
            </a:extLst>
          </p:cNvPr>
          <p:cNvSpPr txBox="1"/>
          <p:nvPr/>
        </p:nvSpPr>
        <p:spPr>
          <a:xfrm>
            <a:off x="6358563" y="2919171"/>
            <a:ext cx="1489238" cy="649136"/>
          </a:xfrm>
          <a:prstGeom prst="rect">
            <a:avLst/>
          </a:prstGeom>
        </p:spPr>
        <p:txBody>
          <a:bodyPr vert="horz" wrap="square" lIns="0" tIns="7858" rIns="0" bIns="0" rtlCol="0">
            <a:spAutoFit/>
          </a:bodyPr>
          <a:lstStyle/>
          <a:p>
            <a:pPr marR="30532">
              <a:spcBef>
                <a:spcPts val="95"/>
              </a:spcBef>
            </a:pPr>
            <a:r>
              <a:rPr lang="en-US" sz="1000" b="1" dirty="0">
                <a:solidFill>
                  <a:schemeClr val="bg1"/>
                </a:solidFill>
                <a:latin typeface="Conthrax Heavy" panose="020B0907020201080204" pitchFamily="34" charset="0"/>
                <a:cs typeface="Calibri"/>
              </a:rPr>
              <a:t>SVEN</a:t>
            </a:r>
          </a:p>
          <a:p>
            <a:pPr marR="30532">
              <a:spcBef>
                <a:spcPts val="95"/>
              </a:spcBef>
            </a:pPr>
            <a:r>
              <a:rPr lang="en-US" sz="1000" b="1" dirty="0">
                <a:solidFill>
                  <a:schemeClr val="bg1"/>
                </a:solidFill>
                <a:latin typeface="Conthrax Heavy" panose="020B0907020201080204" pitchFamily="34" charset="0"/>
                <a:cs typeface="Calibri"/>
              </a:rPr>
              <a:t>HOEHLE</a:t>
            </a:r>
            <a:endParaRPr lang="en-US" sz="1000" b="1" spc="-9" dirty="0">
              <a:solidFill>
                <a:schemeClr val="bg1"/>
              </a:solidFill>
              <a:latin typeface="Conthrax Heavy" panose="020B0907020201080204" pitchFamily="34" charset="0"/>
              <a:cs typeface="Calibri"/>
            </a:endParaRPr>
          </a:p>
          <a:p>
            <a:pPr marR="30532">
              <a:spcBef>
                <a:spcPts val="95"/>
              </a:spcBef>
            </a:pPr>
            <a:r>
              <a:rPr lang="en-US" sz="1000" b="1" dirty="0">
                <a:solidFill>
                  <a:srgbClr val="00B050"/>
                </a:solidFill>
                <a:latin typeface="Gotham" pitchFamily="2" charset="0"/>
              </a:rPr>
              <a:t>HEAD OF GLOBAL PROJECT SOLUTIONS</a:t>
            </a:r>
          </a:p>
        </p:txBody>
      </p:sp>
      <p:sp>
        <p:nvSpPr>
          <p:cNvPr id="40" name="Round Single Corner Rectangle 46">
            <a:extLst>
              <a:ext uri="{FF2B5EF4-FFF2-40B4-BE49-F238E27FC236}">
                <a16:creationId xmlns:a16="http://schemas.microsoft.com/office/drawing/2014/main" id="{7863F8AB-BD5D-D5E9-54C3-D857DC6E9C98}"/>
              </a:ext>
            </a:extLst>
          </p:cNvPr>
          <p:cNvSpPr/>
          <p:nvPr/>
        </p:nvSpPr>
        <p:spPr>
          <a:xfrm flipH="1">
            <a:off x="8115882" y="1691877"/>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pic>
        <p:nvPicPr>
          <p:cNvPr id="41" name="Picture 40" descr="A person with a beard and a blue jacket&#10;&#10;AI-generated content may be incorrect.">
            <a:extLst>
              <a:ext uri="{FF2B5EF4-FFF2-40B4-BE49-F238E27FC236}">
                <a16:creationId xmlns:a16="http://schemas.microsoft.com/office/drawing/2014/main" id="{0FD064C3-F6A5-13CD-BFF6-57C99B6022A7}"/>
              </a:ext>
            </a:extLst>
          </p:cNvPr>
          <p:cNvPicPr>
            <a:picLocks noChangeAspect="1"/>
          </p:cNvPicPr>
          <p:nvPr/>
        </p:nvPicPr>
        <p:blipFill>
          <a:blip r:embed="rId4"/>
          <a:stretch>
            <a:fillRect/>
          </a:stretch>
        </p:blipFill>
        <p:spPr>
          <a:xfrm>
            <a:off x="8239721" y="1340779"/>
            <a:ext cx="1676409" cy="2221116"/>
          </a:xfrm>
          <a:prstGeom prst="rect">
            <a:avLst/>
          </a:prstGeom>
        </p:spPr>
      </p:pic>
      <p:sp>
        <p:nvSpPr>
          <p:cNvPr id="42" name="object 10">
            <a:extLst>
              <a:ext uri="{FF2B5EF4-FFF2-40B4-BE49-F238E27FC236}">
                <a16:creationId xmlns:a16="http://schemas.microsoft.com/office/drawing/2014/main" id="{CDB6FC03-F0AE-21CB-E13B-D4918BBBD34A}"/>
              </a:ext>
            </a:extLst>
          </p:cNvPr>
          <p:cNvSpPr txBox="1"/>
          <p:nvPr/>
        </p:nvSpPr>
        <p:spPr>
          <a:xfrm>
            <a:off x="10151220" y="2907727"/>
            <a:ext cx="1489238" cy="649136"/>
          </a:xfrm>
          <a:prstGeom prst="rect">
            <a:avLst/>
          </a:prstGeom>
        </p:spPr>
        <p:txBody>
          <a:bodyPr vert="horz" wrap="square" lIns="0" tIns="7858" rIns="0" bIns="0" rtlCol="0">
            <a:spAutoFit/>
          </a:bodyPr>
          <a:lstStyle/>
          <a:p>
            <a:pPr marR="30532">
              <a:spcBef>
                <a:spcPts val="95"/>
              </a:spcBef>
            </a:pPr>
            <a:r>
              <a:rPr lang="en-US" sz="1000" b="1" spc="-9" dirty="0">
                <a:solidFill>
                  <a:schemeClr val="bg1"/>
                </a:solidFill>
                <a:latin typeface="Conthrax Heavy" panose="020B0907020201080204" pitchFamily="34" charset="0"/>
                <a:cs typeface="Calibri"/>
              </a:rPr>
              <a:t>SUNE</a:t>
            </a:r>
          </a:p>
          <a:p>
            <a:pPr marR="30532">
              <a:spcBef>
                <a:spcPts val="95"/>
              </a:spcBef>
            </a:pPr>
            <a:r>
              <a:rPr lang="en-US" sz="1000" b="1" spc="-9" dirty="0">
                <a:solidFill>
                  <a:schemeClr val="bg1"/>
                </a:solidFill>
                <a:latin typeface="Conthrax Heavy" panose="020B0907020201080204" pitchFamily="34" charset="0"/>
                <a:cs typeface="Calibri"/>
              </a:rPr>
              <a:t>THORLEIFSSON</a:t>
            </a:r>
          </a:p>
          <a:p>
            <a:pPr marR="30532">
              <a:spcBef>
                <a:spcPts val="95"/>
              </a:spcBef>
            </a:pPr>
            <a:r>
              <a:rPr lang="en-US" sz="1000" b="1" dirty="0">
                <a:solidFill>
                  <a:srgbClr val="00B050"/>
                </a:solidFill>
                <a:latin typeface="Gotham" pitchFamily="2" charset="0"/>
              </a:rPr>
              <a:t>MANAGING PARTNER | CHARTERING</a:t>
            </a:r>
          </a:p>
        </p:txBody>
      </p:sp>
      <p:pic>
        <p:nvPicPr>
          <p:cNvPr id="43" name="Picture 2">
            <a:extLst>
              <a:ext uri="{FF2B5EF4-FFF2-40B4-BE49-F238E27FC236}">
                <a16:creationId xmlns:a16="http://schemas.microsoft.com/office/drawing/2014/main" id="{A59F1C67-A465-AE75-0D11-656BA83BA7A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343" t="4536" r="16303" b="34155"/>
          <a:stretch>
            <a:fillRect/>
          </a:stretch>
        </p:blipFill>
        <p:spPr bwMode="auto">
          <a:xfrm flipH="1">
            <a:off x="945502" y="3912992"/>
            <a:ext cx="1555102" cy="2204028"/>
          </a:xfrm>
          <a:prstGeom prst="rect">
            <a:avLst/>
          </a:prstGeom>
          <a:noFill/>
          <a:extLst>
            <a:ext uri="{909E8E84-426E-40DD-AFC4-6F175D3DCCD1}">
              <a14:hiddenFill xmlns:a14="http://schemas.microsoft.com/office/drawing/2010/main">
                <a:solidFill>
                  <a:srgbClr val="FFFFFF"/>
                </a:solidFill>
              </a14:hiddenFill>
            </a:ext>
          </a:extLst>
        </p:spPr>
      </p:pic>
      <p:sp>
        <p:nvSpPr>
          <p:cNvPr id="44" name="object 10">
            <a:extLst>
              <a:ext uri="{FF2B5EF4-FFF2-40B4-BE49-F238E27FC236}">
                <a16:creationId xmlns:a16="http://schemas.microsoft.com/office/drawing/2014/main" id="{D2A99BC5-D50D-B2A0-EA4B-BA607AA95BEC}"/>
              </a:ext>
            </a:extLst>
          </p:cNvPr>
          <p:cNvSpPr txBox="1"/>
          <p:nvPr/>
        </p:nvSpPr>
        <p:spPr>
          <a:xfrm>
            <a:off x="2735772" y="5322695"/>
            <a:ext cx="1445633" cy="828672"/>
          </a:xfrm>
          <a:prstGeom prst="rect">
            <a:avLst/>
          </a:prstGeom>
        </p:spPr>
        <p:txBody>
          <a:bodyPr vert="horz" wrap="square" lIns="0" tIns="7858" rIns="0" bIns="0" rtlCol="0">
            <a:spAutoFit/>
          </a:bodyPr>
          <a:lstStyle/>
          <a:p>
            <a:pPr marR="30532">
              <a:spcBef>
                <a:spcPts val="95"/>
              </a:spcBef>
            </a:pPr>
            <a:endParaRPr lang="en-US" sz="1000" b="1">
              <a:solidFill>
                <a:schemeClr val="bg1"/>
              </a:solidFill>
              <a:latin typeface="Conthrax Heavy" panose="020B0907020201080204" pitchFamily="34" charset="0"/>
              <a:cs typeface="Calibri"/>
            </a:endParaRPr>
          </a:p>
          <a:p>
            <a:pPr marR="30532">
              <a:spcBef>
                <a:spcPts val="95"/>
              </a:spcBef>
            </a:pPr>
            <a:r>
              <a:rPr lang="en-US" sz="1000" b="1">
                <a:solidFill>
                  <a:schemeClr val="bg1"/>
                </a:solidFill>
                <a:latin typeface="Conthrax Heavy" panose="020B0907020201080204" pitchFamily="34" charset="0"/>
                <a:cs typeface="Calibri"/>
              </a:rPr>
              <a:t>VI</a:t>
            </a:r>
            <a:endParaRPr lang="en-US" sz="1000" b="1" dirty="0">
              <a:solidFill>
                <a:schemeClr val="bg1"/>
              </a:solidFill>
              <a:latin typeface="Conthrax Heavy" panose="020B0907020201080204" pitchFamily="34" charset="0"/>
              <a:cs typeface="Calibri"/>
            </a:endParaRPr>
          </a:p>
          <a:p>
            <a:pPr marR="30532">
              <a:spcBef>
                <a:spcPts val="95"/>
              </a:spcBef>
            </a:pPr>
            <a:r>
              <a:rPr lang="en-US" sz="1000" b="1" dirty="0">
                <a:solidFill>
                  <a:schemeClr val="bg1"/>
                </a:solidFill>
                <a:latin typeface="Conthrax Heavy" panose="020B0907020201080204" pitchFamily="34" charset="0"/>
                <a:cs typeface="Calibri"/>
              </a:rPr>
              <a:t>NGUYEN</a:t>
            </a:r>
            <a:endParaRPr lang="en-US" sz="1000" b="1" dirty="0">
              <a:solidFill>
                <a:srgbClr val="00B050"/>
              </a:solidFill>
              <a:latin typeface="Gotham" pitchFamily="2" charset="0"/>
            </a:endParaRPr>
          </a:p>
          <a:p>
            <a:pPr marR="30532">
              <a:spcBef>
                <a:spcPts val="95"/>
              </a:spcBef>
            </a:pPr>
            <a:r>
              <a:rPr lang="en-US" sz="1000" b="1" dirty="0">
                <a:solidFill>
                  <a:srgbClr val="00B050"/>
                </a:solidFill>
                <a:latin typeface="Gotham" pitchFamily="2" charset="0"/>
              </a:rPr>
              <a:t>CHARTERING</a:t>
            </a:r>
          </a:p>
          <a:p>
            <a:pPr marR="30532">
              <a:spcBef>
                <a:spcPts val="95"/>
              </a:spcBef>
            </a:pPr>
            <a:r>
              <a:rPr lang="en-US" sz="1000" b="1" dirty="0">
                <a:solidFill>
                  <a:srgbClr val="00B050"/>
                </a:solidFill>
                <a:latin typeface="Gotham" pitchFamily="2" charset="0"/>
              </a:rPr>
              <a:t>MANAGER</a:t>
            </a:r>
          </a:p>
        </p:txBody>
      </p:sp>
      <p:pic>
        <p:nvPicPr>
          <p:cNvPr id="45" name="Picture 44" descr="A person with long hair wearing a black polo shirt&#10;&#10;AI-generated content may be incorrect.">
            <a:extLst>
              <a:ext uri="{FF2B5EF4-FFF2-40B4-BE49-F238E27FC236}">
                <a16:creationId xmlns:a16="http://schemas.microsoft.com/office/drawing/2014/main" id="{80C44F6C-316B-B05A-F001-CB87F61F121F}"/>
              </a:ext>
            </a:extLst>
          </p:cNvPr>
          <p:cNvPicPr>
            <a:picLocks noChangeAspect="1"/>
          </p:cNvPicPr>
          <p:nvPr/>
        </p:nvPicPr>
        <p:blipFill>
          <a:blip r:embed="rId6"/>
          <a:srcRect l="1195" t="6852" r="-10359" b="-11981"/>
          <a:stretch/>
        </p:blipFill>
        <p:spPr>
          <a:xfrm>
            <a:off x="4468440" y="4013589"/>
            <a:ext cx="1658986" cy="2390940"/>
          </a:xfrm>
          <a:prstGeom prst="rect">
            <a:avLst/>
          </a:prstGeom>
        </p:spPr>
      </p:pic>
      <p:sp>
        <p:nvSpPr>
          <p:cNvPr id="46" name="Round Single Corner Rectangle 57">
            <a:extLst>
              <a:ext uri="{FF2B5EF4-FFF2-40B4-BE49-F238E27FC236}">
                <a16:creationId xmlns:a16="http://schemas.microsoft.com/office/drawing/2014/main" id="{FCC5C199-0C0A-B2B5-9912-53CC5E548E8E}"/>
              </a:ext>
            </a:extLst>
          </p:cNvPr>
          <p:cNvSpPr/>
          <p:nvPr/>
        </p:nvSpPr>
        <p:spPr>
          <a:xfrm flipH="1">
            <a:off x="8095950" y="4274050"/>
            <a:ext cx="1862098" cy="1870018"/>
          </a:xfrm>
          <a:prstGeom prst="round1Rect">
            <a:avLst>
              <a:gd name="adj" fmla="val 43835"/>
            </a:avLst>
          </a:prstGeom>
          <a:gradFill flip="none" rotWithShape="1">
            <a:gsLst>
              <a:gs pos="0">
                <a:schemeClr val="accent1">
                  <a:lumMod val="0"/>
                  <a:lumOff val="100000"/>
                  <a:alpha val="24522"/>
                </a:schemeClr>
              </a:gs>
              <a:gs pos="35000">
                <a:schemeClr val="accent1">
                  <a:lumMod val="0"/>
                  <a:lumOff val="100000"/>
                  <a:alpha val="29857"/>
                </a:schemeClr>
              </a:gs>
              <a:gs pos="100000">
                <a:srgbClr val="162D53"/>
              </a:gs>
            </a:gsLst>
            <a:path path="circle">
              <a:fillToRect t="100000" r="100000"/>
            </a:path>
            <a:tileRect l="-100000" b="-100000"/>
          </a:gradFill>
          <a:ln w="31750" cap="rnd">
            <a:gradFill>
              <a:gsLst>
                <a:gs pos="0">
                  <a:srgbClr val="162D53"/>
                </a:gs>
                <a:gs pos="28000">
                  <a:srgbClr val="5B7DA0"/>
                </a:gs>
                <a:gs pos="100000">
                  <a:srgbClr val="5B7DA0"/>
                </a:gs>
                <a:gs pos="59000">
                  <a:srgbClr val="CDE5F6"/>
                </a:gs>
              </a:gsLst>
              <a:lin ang="5400000" scaled="1"/>
            </a:gradFill>
            <a:round/>
          </a:ln>
          <a:effectLst>
            <a:glow rad="182868">
              <a:srgbClr val="CDE5F6">
                <a:alpha val="18388"/>
              </a:srgbClr>
            </a:glow>
            <a:softEdge rad="10326"/>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dirty="0"/>
          </a:p>
        </p:txBody>
      </p:sp>
      <p:sp>
        <p:nvSpPr>
          <p:cNvPr id="47" name="object 10">
            <a:extLst>
              <a:ext uri="{FF2B5EF4-FFF2-40B4-BE49-F238E27FC236}">
                <a16:creationId xmlns:a16="http://schemas.microsoft.com/office/drawing/2014/main" id="{98CF9CCA-9E80-48B9-0AB4-9E1BBF04930B}"/>
              </a:ext>
            </a:extLst>
          </p:cNvPr>
          <p:cNvSpPr txBox="1"/>
          <p:nvPr/>
        </p:nvSpPr>
        <p:spPr>
          <a:xfrm>
            <a:off x="10170078" y="5465221"/>
            <a:ext cx="1787093" cy="661960"/>
          </a:xfrm>
          <a:prstGeom prst="rect">
            <a:avLst/>
          </a:prstGeom>
        </p:spPr>
        <p:txBody>
          <a:bodyPr vert="horz" wrap="square" lIns="0" tIns="7858" rIns="0" bIns="0" rtlCol="0">
            <a:spAutoFit/>
          </a:bodyPr>
          <a:lstStyle/>
          <a:p>
            <a:pPr marR="30532">
              <a:spcBef>
                <a:spcPts val="95"/>
              </a:spcBef>
            </a:pPr>
            <a:r>
              <a:rPr lang="en-US" sz="1000" b="1" spc="-9" dirty="0">
                <a:solidFill>
                  <a:schemeClr val="bg1"/>
                </a:solidFill>
                <a:latin typeface="Conthrax Heavy" panose="020B0907020201080204" pitchFamily="34" charset="0"/>
                <a:cs typeface="Calibri"/>
              </a:rPr>
              <a:t>LINH</a:t>
            </a:r>
          </a:p>
          <a:p>
            <a:pPr marR="30532">
              <a:spcBef>
                <a:spcPts val="95"/>
              </a:spcBef>
            </a:pPr>
            <a:r>
              <a:rPr lang="en-US" sz="1000" b="1" spc="-9" dirty="0">
                <a:solidFill>
                  <a:schemeClr val="bg1"/>
                </a:solidFill>
                <a:latin typeface="Conthrax Heavy" panose="020B0907020201080204" pitchFamily="34" charset="0"/>
                <a:cs typeface="Calibri"/>
              </a:rPr>
              <a:t>NGUYEN</a:t>
            </a:r>
          </a:p>
          <a:p>
            <a:pPr marR="30532">
              <a:spcBef>
                <a:spcPts val="95"/>
              </a:spcBef>
            </a:pPr>
            <a:r>
              <a:rPr lang="en-US" sz="1000" b="1" dirty="0">
                <a:solidFill>
                  <a:srgbClr val="00B050"/>
                </a:solidFill>
                <a:latin typeface="Gotham" pitchFamily="2" charset="0"/>
              </a:rPr>
              <a:t>CHARTERING</a:t>
            </a:r>
          </a:p>
          <a:p>
            <a:pPr marR="30532">
              <a:spcBef>
                <a:spcPts val="95"/>
              </a:spcBef>
            </a:pPr>
            <a:r>
              <a:rPr lang="en-US" sz="1000" b="1" dirty="0">
                <a:solidFill>
                  <a:srgbClr val="00B050"/>
                </a:solidFill>
                <a:latin typeface="Gotham" pitchFamily="2" charset="0"/>
              </a:rPr>
              <a:t>EXECUTIVE</a:t>
            </a:r>
            <a:endParaRPr sz="1000" b="1" dirty="0">
              <a:solidFill>
                <a:srgbClr val="00B050"/>
              </a:solidFill>
              <a:latin typeface="Gotham" pitchFamily="2" charset="0"/>
            </a:endParaRPr>
          </a:p>
        </p:txBody>
      </p:sp>
      <p:pic>
        <p:nvPicPr>
          <p:cNvPr id="48" name="Picture 47" descr="A person wearing glasses and a black polo shirt&#10;&#10;AI-generated content may be incorrect.">
            <a:extLst>
              <a:ext uri="{FF2B5EF4-FFF2-40B4-BE49-F238E27FC236}">
                <a16:creationId xmlns:a16="http://schemas.microsoft.com/office/drawing/2014/main" id="{84401211-2EB5-E9F4-F077-19C81223470E}"/>
              </a:ext>
            </a:extLst>
          </p:cNvPr>
          <p:cNvPicPr>
            <a:picLocks noChangeAspect="1"/>
          </p:cNvPicPr>
          <p:nvPr/>
        </p:nvPicPr>
        <p:blipFill>
          <a:blip r:embed="rId7"/>
          <a:srcRect l="16636" b="2291"/>
          <a:stretch>
            <a:fillRect/>
          </a:stretch>
        </p:blipFill>
        <p:spPr>
          <a:xfrm>
            <a:off x="8117087" y="3556863"/>
            <a:ext cx="2184314" cy="2560157"/>
          </a:xfrm>
          <a:prstGeom prst="rect">
            <a:avLst/>
          </a:prstGeom>
        </p:spPr>
      </p:pic>
      <p:pic>
        <p:nvPicPr>
          <p:cNvPr id="2" name="Picture 1" descr="Shape, circle&#10;&#10;Description automatically generated">
            <a:extLst>
              <a:ext uri="{FF2B5EF4-FFF2-40B4-BE49-F238E27FC236}">
                <a16:creationId xmlns:a16="http://schemas.microsoft.com/office/drawing/2014/main" id="{A768A0CB-CB17-28AD-BA64-F09EA0622795}"/>
              </a:ext>
            </a:extLst>
          </p:cNvPr>
          <p:cNvPicPr>
            <a:picLocks noChangeAspect="1"/>
          </p:cNvPicPr>
          <p:nvPr/>
        </p:nvPicPr>
        <p:blipFill>
          <a:blip r:embed="rId8" cstate="screen">
            <a:biLevel thresh="25000"/>
            <a:extLst>
              <a:ext uri="{28A0092B-C50C-407E-A947-70E740481C1C}">
                <a14:useLocalDpi xmlns:a14="http://schemas.microsoft.com/office/drawing/2010/main"/>
              </a:ext>
            </a:extLst>
          </a:blip>
          <a:stretch>
            <a:fillRect/>
          </a:stretch>
        </p:blipFill>
        <p:spPr>
          <a:xfrm>
            <a:off x="0" y="0"/>
            <a:ext cx="1325563" cy="1325563"/>
          </a:xfrm>
          <a:prstGeom prst="rect">
            <a:avLst/>
          </a:prstGeom>
        </p:spPr>
      </p:pic>
    </p:spTree>
    <p:extLst>
      <p:ext uri="{BB962C8B-B14F-4D97-AF65-F5344CB8AC3E}">
        <p14:creationId xmlns:p14="http://schemas.microsoft.com/office/powerpoint/2010/main" val="8776194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4A20B-A29B-171F-26BD-CB9B49F9B0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8B6D92-5742-FA8C-AA7E-70578EBF39B0}"/>
              </a:ext>
            </a:extLst>
          </p:cNvPr>
          <p:cNvSpPr>
            <a:spLocks noGrp="1"/>
          </p:cNvSpPr>
          <p:nvPr>
            <p:ph type="ctrTitle"/>
          </p:nvPr>
        </p:nvSpPr>
        <p:spPr>
          <a:xfrm>
            <a:off x="864243" y="2948869"/>
            <a:ext cx="8630830" cy="480131"/>
          </a:xfrm>
        </p:spPr>
        <p:txBody>
          <a:bodyPr/>
          <a:lstStyle/>
          <a:p>
            <a:r>
              <a:rPr lang="en-US" dirty="0"/>
              <a:t>Transformer References</a:t>
            </a:r>
            <a:endParaRPr lang="en-VN" dirty="0"/>
          </a:p>
        </p:txBody>
      </p:sp>
    </p:spTree>
    <p:extLst>
      <p:ext uri="{BB962C8B-B14F-4D97-AF65-F5344CB8AC3E}">
        <p14:creationId xmlns:p14="http://schemas.microsoft.com/office/powerpoint/2010/main" val="38108949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2DBA1-B5E9-0852-AAFA-73BC40390323}"/>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A58D9578-1A4B-D93D-2203-A96A3BED1D67}"/>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31530"/>
              </a:buClr>
              <a:buSzPts val="1200"/>
              <a:buFont typeface="Calibri"/>
              <a:buNone/>
              <a:tabLst/>
              <a:defRPr/>
            </a:pPr>
            <a:fld id="{00000000-1234-1234-1234-123412341234}" type="slidenum">
              <a:rPr kumimoji="0" lang="en-US" sz="1200" b="0" i="0" u="none" strike="noStrike" kern="120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31530"/>
                </a:buClr>
                <a:buSzPts val="1200"/>
                <a:buFont typeface="Calibri"/>
                <a:buNone/>
                <a:tabLst/>
                <a:defRPr/>
              </a:pPr>
              <a:t>61</a:t>
            </a:fld>
            <a:endParaRPr kumimoji="0" sz="1200" b="0" i="0" u="none" strike="noStrike" kern="1200" cap="none" spc="0" normalizeH="0" baseline="0" noProof="0">
              <a:ln>
                <a:noFill/>
              </a:ln>
              <a:solidFill>
                <a:srgbClr val="000000"/>
              </a:solidFill>
              <a:effectLst/>
              <a:uLnTx/>
              <a:uFillTx/>
              <a:latin typeface="Calibri"/>
              <a:ea typeface="Calibri"/>
              <a:cs typeface="Calibri"/>
              <a:sym typeface="Calibri"/>
            </a:endParaRPr>
          </a:p>
        </p:txBody>
      </p:sp>
      <p:sp>
        <p:nvSpPr>
          <p:cNvPr id="10" name="Title 8">
            <a:extLst>
              <a:ext uri="{FF2B5EF4-FFF2-40B4-BE49-F238E27FC236}">
                <a16:creationId xmlns:a16="http://schemas.microsoft.com/office/drawing/2014/main" id="{53C1B4DB-7C1B-0697-7716-0591196283C7}"/>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5AEF0D12-702E-795D-FDF0-D3ACE6537145}"/>
              </a:ext>
            </a:extLst>
          </p:cNvPr>
          <p:cNvSpPr txBox="1">
            <a:spLocks noGrp="1" noRot="1" noMove="1" noResize="1" noEditPoints="1" noAdjustHandles="1" noChangeArrowheads="1" noChangeShapeType="1"/>
          </p:cNvSpPr>
          <p:nvPr/>
        </p:nvSpPr>
        <p:spPr>
          <a:xfrm>
            <a:off x="661337" y="1179261"/>
            <a:ext cx="5227399" cy="15799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GB" sz="1200" b="0" i="0" u="none" strike="noStrike" kern="1200" cap="none" spc="0" normalizeH="0" baseline="0" noProof="0" dirty="0">
                <a:ln>
                  <a:noFill/>
                </a:ln>
                <a:solidFill>
                  <a:srgbClr val="0070C0"/>
                </a:solidFill>
                <a:effectLst/>
                <a:uLnTx/>
                <a:uFillTx/>
                <a:latin typeface="Gotham Medium" pitchFamily="2" charset="0"/>
                <a:ea typeface="+mn-ea"/>
                <a:cs typeface="Gotham Medium" pitchFamily="2" charset="0"/>
              </a:rPr>
              <a:t>Project Name:	</a:t>
            </a:r>
            <a:r>
              <a:rPr kumimoji="0" lang="en-GB" sz="1200" b="0" i="0" u="none" strike="noStrike" kern="1200" cap="none" spc="0" normalizeH="0" baseline="0" noProof="0" dirty="0">
                <a:ln>
                  <a:noFill/>
                </a:ln>
                <a:solidFill>
                  <a:srgbClr val="000000"/>
                </a:solidFill>
                <a:effectLst/>
                <a:uLnTx/>
                <a:uFillTx/>
                <a:latin typeface="Gotham" pitchFamily="50" charset="0"/>
                <a:ea typeface="+mn-ea"/>
                <a:cs typeface="Gotham" pitchFamily="50" charset="0"/>
              </a:rPr>
              <a:t>BESS ventolines Project</a:t>
            </a:r>
          </a:p>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GB" sz="1200" b="0" i="0" u="none" strike="noStrike" kern="1200" cap="none" spc="0" normalizeH="0" baseline="0" noProof="0" dirty="0">
                <a:ln>
                  <a:noFill/>
                </a:ln>
                <a:solidFill>
                  <a:srgbClr val="0070C0"/>
                </a:solidFill>
                <a:effectLst/>
                <a:uLnTx/>
                <a:uFillTx/>
                <a:latin typeface="Gotham Medium" pitchFamily="2" charset="0"/>
                <a:ea typeface="+mn-ea"/>
                <a:cs typeface="Gotham Medium" pitchFamily="2" charset="0"/>
              </a:rPr>
              <a:t>Client:		</a:t>
            </a:r>
            <a:r>
              <a:rPr kumimoji="0" lang="en-GB" sz="1200" b="0" i="0" u="none" strike="noStrike" kern="1200" cap="none" spc="0" normalizeH="0" baseline="0" noProof="0" dirty="0">
                <a:ln>
                  <a:noFill/>
                </a:ln>
                <a:solidFill>
                  <a:srgbClr val="000000"/>
                </a:solidFill>
                <a:effectLst/>
                <a:uLnTx/>
                <a:uFillTx/>
                <a:latin typeface="Gotham" pitchFamily="50" charset="0"/>
                <a:ea typeface="+mn-ea"/>
                <a:cs typeface="Gotham" pitchFamily="50" charset="0"/>
              </a:rPr>
              <a:t>Fluence Energy ,LLC 		</a:t>
            </a:r>
          </a:p>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GB" sz="1200" b="0" i="0" u="none" strike="noStrike" kern="1200" cap="none" spc="0" normalizeH="0" baseline="0" noProof="0" dirty="0">
                <a:ln>
                  <a:noFill/>
                </a:ln>
                <a:solidFill>
                  <a:srgbClr val="0070C0"/>
                </a:solidFill>
                <a:effectLst/>
                <a:uLnTx/>
                <a:uFillTx/>
                <a:latin typeface="Gotham Medium" pitchFamily="2" charset="0"/>
                <a:ea typeface="+mn-ea"/>
                <a:cs typeface="Gotham Medium" pitchFamily="2" charset="0"/>
              </a:rPr>
              <a:t>Volume:		</a:t>
            </a:r>
            <a:r>
              <a:rPr kumimoji="0" lang="en-GB" sz="1200" b="0" i="0" u="none" strike="noStrike" kern="1200" cap="none" spc="0" normalizeH="0" baseline="0" noProof="0" dirty="0">
                <a:ln>
                  <a:noFill/>
                </a:ln>
                <a:solidFill>
                  <a:srgbClr val="000000"/>
                </a:solidFill>
                <a:effectLst/>
                <a:uLnTx/>
                <a:uFillTx/>
                <a:latin typeface="Gotham" pitchFamily="50" charset="0"/>
                <a:ea typeface="+mn-ea"/>
                <a:cs typeface="Gotham" pitchFamily="50" charset="0"/>
              </a:rPr>
              <a:t>Appr. 2,219 FRT break bulk, 46 units </a:t>
            </a:r>
          </a:p>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Gotham" pitchFamily="50" charset="0"/>
                <a:ea typeface="+mn-ea"/>
                <a:cs typeface="Gotham" pitchFamily="50" charset="0"/>
              </a:rPr>
              <a:t>		Heaviest 46.28mt  </a:t>
            </a:r>
          </a:p>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GB" sz="1200" b="0" i="0" u="none" strike="noStrike" kern="1200" cap="none" spc="0" normalizeH="0" baseline="0" noProof="0" dirty="0">
                <a:ln>
                  <a:noFill/>
                </a:ln>
                <a:solidFill>
                  <a:srgbClr val="0070C0"/>
                </a:solidFill>
                <a:effectLst/>
                <a:uLnTx/>
                <a:uFillTx/>
                <a:latin typeface="Gotham Medium" pitchFamily="2" charset="0"/>
                <a:ea typeface="+mn-ea"/>
                <a:cs typeface="Gotham Medium" pitchFamily="2" charset="0"/>
              </a:rPr>
              <a:t>Commodity:	</a:t>
            </a:r>
            <a:r>
              <a:rPr kumimoji="0" lang="en-GB" sz="1200" b="0" i="0" u="none" strike="noStrike" kern="1200" cap="none" spc="0" normalizeH="0" baseline="0" noProof="0" dirty="0">
                <a:ln>
                  <a:noFill/>
                </a:ln>
                <a:solidFill>
                  <a:srgbClr val="000000"/>
                </a:solidFill>
                <a:effectLst/>
                <a:uLnTx/>
                <a:uFillTx/>
                <a:latin typeface="Gotham" pitchFamily="50" charset="0"/>
                <a:ea typeface="+mn-ea"/>
                <a:cs typeface="Gotham" pitchFamily="50" charset="0"/>
              </a:rPr>
              <a:t>BESS units  CATL 306 and CATL530 </a:t>
            </a:r>
          </a:p>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Gotham" pitchFamily="50" charset="0"/>
                <a:ea typeface="+mn-ea"/>
                <a:cs typeface="Gotham" pitchFamily="50" charset="0"/>
              </a:rPr>
              <a:t>		 </a:t>
            </a:r>
          </a:p>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GB" sz="1200" b="0" i="0" u="none" strike="noStrike" kern="1200" cap="none" spc="0" normalizeH="0" baseline="0" noProof="0" dirty="0">
                <a:ln>
                  <a:noFill/>
                </a:ln>
                <a:solidFill>
                  <a:srgbClr val="0070C0"/>
                </a:solidFill>
                <a:effectLst/>
                <a:uLnTx/>
                <a:uFillTx/>
                <a:latin typeface="Gotham Medium" pitchFamily="2" charset="0"/>
                <a:ea typeface="+mn-ea"/>
                <a:cs typeface="Gotham Medium" pitchFamily="2" charset="0"/>
              </a:rPr>
              <a:t>Origin:		</a:t>
            </a:r>
            <a:r>
              <a:rPr kumimoji="0" lang="en-GB" sz="1200" b="0" i="0" u="none" strike="noStrike" kern="1200" cap="none" spc="0" normalizeH="0" baseline="0" noProof="0" dirty="0">
                <a:ln>
                  <a:noFill/>
                </a:ln>
                <a:solidFill>
                  <a:srgbClr val="000000"/>
                </a:solidFill>
                <a:effectLst/>
                <a:uLnTx/>
                <a:uFillTx/>
                <a:latin typeface="Gotham" pitchFamily="50" charset="0"/>
                <a:ea typeface="+mn-ea"/>
                <a:cs typeface="Gotham" pitchFamily="50" charset="0"/>
              </a:rPr>
              <a:t>Hai Phong, Viet Nam</a:t>
            </a:r>
          </a:p>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GB" sz="1200" b="0" i="0" u="none" strike="noStrike" kern="1200" cap="none" spc="0" normalizeH="0" baseline="0" noProof="0" dirty="0">
                <a:ln>
                  <a:noFill/>
                </a:ln>
                <a:solidFill>
                  <a:srgbClr val="0070C0"/>
                </a:solidFill>
                <a:effectLst/>
                <a:uLnTx/>
                <a:uFillTx/>
                <a:latin typeface="Gotham Medium" pitchFamily="2" charset="0"/>
                <a:ea typeface="+mn-ea"/>
                <a:cs typeface="Gotham Medium" pitchFamily="2" charset="0"/>
              </a:rPr>
              <a:t>Destination:	</a:t>
            </a:r>
            <a:r>
              <a:rPr kumimoji="0" lang="en-GB" sz="1200" b="0" i="0" u="none" strike="noStrike" kern="1200" cap="none" spc="0" normalizeH="0" baseline="0" noProof="0" dirty="0">
                <a:ln>
                  <a:noFill/>
                </a:ln>
                <a:solidFill>
                  <a:srgbClr val="000000"/>
                </a:solidFill>
                <a:effectLst/>
                <a:uLnTx/>
                <a:uFillTx/>
                <a:latin typeface="Gotham" pitchFamily="50" charset="0"/>
                <a:ea typeface="+mn-ea"/>
                <a:cs typeface="Gotham" pitchFamily="50" charset="0"/>
              </a:rPr>
              <a:t>Rotterdam</a:t>
            </a:r>
            <a:r>
              <a:rPr kumimoji="0" lang="en-GB" sz="1200" b="0" i="0" u="none" strike="noStrike" kern="1200" cap="none" spc="0" normalizeH="0" baseline="0" noProof="0" dirty="0">
                <a:ln>
                  <a:noFill/>
                </a:ln>
                <a:effectLst/>
                <a:uLnTx/>
                <a:uFillTx/>
                <a:latin typeface="Gotham" pitchFamily="50" charset="0"/>
                <a:cs typeface="Gotham" pitchFamily="50" charset="0"/>
              </a:rPr>
              <a:t>, Netherland</a:t>
            </a:r>
          </a:p>
        </p:txBody>
      </p:sp>
      <p:sp>
        <p:nvSpPr>
          <p:cNvPr id="27" name="Title 8">
            <a:extLst>
              <a:ext uri="{FF2B5EF4-FFF2-40B4-BE49-F238E27FC236}">
                <a16:creationId xmlns:a16="http://schemas.microsoft.com/office/drawing/2014/main" id="{BCDD4801-3FB9-739F-1AAF-03386708083F}"/>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968B1"/>
                </a:solidFill>
                <a:effectLst/>
                <a:uLnTx/>
                <a:uFillTx/>
                <a:latin typeface="CONTHRAX HEAVY" panose="020B0907020201080204" pitchFamily="34" charset="0"/>
                <a:ea typeface="+mj-ea"/>
                <a:cs typeface="+mj-cs"/>
              </a:rPr>
              <a:t>PROJECT REFERENCES</a:t>
            </a:r>
            <a:endParaRPr kumimoji="0" lang="en-GB" sz="2800" b="0" i="0" u="none" strike="noStrike" kern="1200" cap="none" spc="0" normalizeH="0" baseline="0" noProof="0" dirty="0">
              <a:ln>
                <a:noFill/>
              </a:ln>
              <a:solidFill>
                <a:srgbClr val="0968B1"/>
              </a:solidFill>
              <a:effectLst/>
              <a:uLnTx/>
              <a:uFillTx/>
              <a:latin typeface="CONTHRAX HEAVY" panose="020B0907020201080204" pitchFamily="34" charset="0"/>
              <a:ea typeface="+mj-ea"/>
              <a:cs typeface="+mj-cs"/>
            </a:endParaRPr>
          </a:p>
        </p:txBody>
      </p:sp>
      <p:sp>
        <p:nvSpPr>
          <p:cNvPr id="28" name="Text Placeholder 2">
            <a:extLst>
              <a:ext uri="{FF2B5EF4-FFF2-40B4-BE49-F238E27FC236}">
                <a16:creationId xmlns:a16="http://schemas.microsoft.com/office/drawing/2014/main" id="{49F60BCA-90DD-7EC2-9978-AECB9CFB334A}"/>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spc="0" normalizeH="0" baseline="0" noProof="0" dirty="0">
                <a:ln>
                  <a:noFill/>
                </a:ln>
                <a:solidFill>
                  <a:srgbClr val="3DB465"/>
                </a:solidFill>
                <a:effectLst/>
                <a:uLnTx/>
                <a:uFillTx/>
                <a:latin typeface="Gotham Medium" pitchFamily="50" charset="0"/>
                <a:cs typeface="Gotham Medium" pitchFamily="50" charset="0"/>
              </a:rPr>
              <a:t>CASE STUDY –  BESS VENTOLINES PROJECT</a:t>
            </a:r>
          </a:p>
        </p:txBody>
      </p:sp>
      <p:sp>
        <p:nvSpPr>
          <p:cNvPr id="2" name="object 6">
            <a:extLst>
              <a:ext uri="{FF2B5EF4-FFF2-40B4-BE49-F238E27FC236}">
                <a16:creationId xmlns:a16="http://schemas.microsoft.com/office/drawing/2014/main" id="{02424CA3-C374-E7A5-347D-9573316DF9F2}"/>
              </a:ext>
            </a:extLst>
          </p:cNvPr>
          <p:cNvSpPr txBox="1">
            <a:spLocks/>
          </p:cNvSpPr>
          <p:nvPr/>
        </p:nvSpPr>
        <p:spPr>
          <a:xfrm>
            <a:off x="661337" y="3433253"/>
            <a:ext cx="4785360" cy="19749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0" cap="none" spc="0" normalizeH="0" baseline="0" noProof="0">
                <a:ln>
                  <a:noFill/>
                </a:ln>
                <a:solidFill>
                  <a:srgbClr val="005FAA"/>
                </a:solidFill>
                <a:effectLst/>
                <a:uLnTx/>
                <a:uFillTx/>
                <a:latin typeface="Gotham Medium" pitchFamily="2" charset="0"/>
                <a:ea typeface="+mn-ea"/>
                <a:cs typeface="Gotham Medium" pitchFamily="2" charset="0"/>
              </a:rPr>
              <a:t>Scope:</a:t>
            </a:r>
            <a:endParaRPr kumimoji="0" sz="1200" b="0" i="0" u="none" strike="noStrike" kern="0" cap="none" spc="0" normalizeH="0" baseline="0" noProof="0">
              <a:ln>
                <a:noFill/>
              </a:ln>
              <a:solidFill>
                <a:sysClr val="windowText" lastClr="000000"/>
              </a:solidFill>
              <a:effectLst/>
              <a:uLnTx/>
              <a:uFillTx/>
              <a:latin typeface="Gotham Medium" pitchFamily="2" charset="0"/>
              <a:ea typeface="+mn-ea"/>
              <a:cs typeface="Gotham Medium" pitchFamily="2" charset="0"/>
            </a:endParaRPr>
          </a:p>
        </p:txBody>
      </p:sp>
      <p:sp>
        <p:nvSpPr>
          <p:cNvPr id="3" name="TextBox 2">
            <a:extLst>
              <a:ext uri="{FF2B5EF4-FFF2-40B4-BE49-F238E27FC236}">
                <a16:creationId xmlns:a16="http://schemas.microsoft.com/office/drawing/2014/main" id="{D0FEAA1A-7FDA-51D9-302D-E2C269A1EAFC}"/>
              </a:ext>
            </a:extLst>
          </p:cNvPr>
          <p:cNvSpPr txBox="1">
            <a:spLocks noGrp="1" noRot="1" noMove="1" noResize="1" noEditPoints="1" noAdjustHandles="1" noChangeArrowheads="1" noChangeShapeType="1"/>
          </p:cNvSpPr>
          <p:nvPr/>
        </p:nvSpPr>
        <p:spPr>
          <a:xfrm>
            <a:off x="1338032" y="3473575"/>
            <a:ext cx="3997827" cy="2903359"/>
          </a:xfrm>
          <a:prstGeom prst="rect">
            <a:avLst/>
          </a:prstGeom>
          <a:noFill/>
        </p:spPr>
        <p:txBody>
          <a:bodyPr wrap="square" rtlCol="0">
            <a:spAutoFit/>
          </a:bodyPr>
          <a:lstStyle/>
          <a:p>
            <a:pPr marL="247015" marR="0" lvl="0" indent="-227965" algn="l" defTabSz="914400" rtl="0" eaLnBrk="1" fontAlgn="auto" latinLnBrk="0" hangingPunct="1">
              <a:lnSpc>
                <a:spcPct val="100000"/>
              </a:lnSpc>
              <a:spcBef>
                <a:spcPts val="420"/>
              </a:spcBef>
              <a:spcAft>
                <a:spcPts val="0"/>
              </a:spcAft>
              <a:buClr>
                <a:srgbClr val="0B68B1"/>
              </a:buClr>
              <a:buSzPct val="108333"/>
              <a:buFont typeface="Arial MT"/>
              <a:buChar char="•"/>
              <a:tabLst>
                <a:tab pos="247015" algn="l"/>
              </a:tabLst>
              <a:defRPr/>
            </a:pPr>
            <a:r>
              <a:rPr kumimoji="0" lang="en-US" sz="1200" b="0" i="0" u="none" strike="noStrike" kern="0" cap="none" spc="0" normalizeH="0" baseline="0" noProof="0" dirty="0">
                <a:ln>
                  <a:noFill/>
                </a:ln>
                <a:solidFill>
                  <a:srgbClr val="1D1D1B"/>
                </a:solidFill>
                <a:effectLst/>
                <a:uLnTx/>
                <a:uFillTx/>
                <a:latin typeface="Gotham" pitchFamily="2" charset="0"/>
                <a:ea typeface="+mn-ea"/>
                <a:cs typeface="Gotham" pitchFamily="2" charset="0"/>
              </a:rPr>
              <a:t>Quality of work and safety sequences HSE  </a:t>
            </a:r>
          </a:p>
          <a:p>
            <a:pPr marL="247015" marR="0" lvl="0" indent="-227965" algn="l" defTabSz="914400" rtl="0" eaLnBrk="1" fontAlgn="auto" latinLnBrk="0" hangingPunct="1">
              <a:lnSpc>
                <a:spcPct val="100000"/>
              </a:lnSpc>
              <a:spcBef>
                <a:spcPts val="420"/>
              </a:spcBef>
              <a:spcAft>
                <a:spcPts val="0"/>
              </a:spcAft>
              <a:buClr>
                <a:srgbClr val="0B68B1"/>
              </a:buClr>
              <a:buSzPct val="108333"/>
              <a:buFont typeface="Arial MT"/>
              <a:buChar char="•"/>
              <a:tabLst>
                <a:tab pos="247015" algn="l"/>
              </a:tabLst>
              <a:defRPr/>
            </a:pPr>
            <a:r>
              <a:rPr kumimoji="0" lang="en-US" sz="1200" b="0" i="0" u="none" strike="noStrike" kern="0" cap="none" spc="0" normalizeH="0" baseline="0" noProof="0" dirty="0">
                <a:ln>
                  <a:noFill/>
                </a:ln>
                <a:solidFill>
                  <a:srgbClr val="1D1D1B"/>
                </a:solidFill>
                <a:effectLst/>
                <a:uLnTx/>
                <a:uFillTx/>
                <a:latin typeface="Gotham" pitchFamily="2" charset="0"/>
                <a:ea typeface="+mn-ea"/>
                <a:cs typeface="Gotham" pitchFamily="2" charset="0"/>
              </a:rPr>
              <a:t>Chattering multipurpose vessel   </a:t>
            </a:r>
          </a:p>
          <a:p>
            <a:pPr marL="247015" marR="0" lvl="0" indent="-227965" algn="l" defTabSz="914400" rtl="0" eaLnBrk="1" fontAlgn="auto" latinLnBrk="0" hangingPunct="1">
              <a:lnSpc>
                <a:spcPct val="100000"/>
              </a:lnSpc>
              <a:spcBef>
                <a:spcPts val="420"/>
              </a:spcBef>
              <a:spcAft>
                <a:spcPts val="0"/>
              </a:spcAft>
              <a:buClr>
                <a:srgbClr val="0B68B1"/>
              </a:buClr>
              <a:buSzPct val="108333"/>
              <a:buFont typeface="Arial MT"/>
              <a:buChar char="•"/>
              <a:tabLst>
                <a:tab pos="247015" algn="l"/>
              </a:tabLst>
              <a:defRPr/>
            </a:pPr>
            <a:r>
              <a:rPr kumimoji="0" lang="en-US" sz="1200" b="0" i="0" u="none" strike="noStrike" kern="0" cap="none" spc="0" normalizeH="0" baseline="0" noProof="0" dirty="0">
                <a:ln>
                  <a:noFill/>
                </a:ln>
                <a:solidFill>
                  <a:srgbClr val="1D1D1B"/>
                </a:solidFill>
                <a:effectLst/>
                <a:uLnTx/>
                <a:uFillTx/>
                <a:latin typeface="Gotham" pitchFamily="2" charset="0"/>
                <a:ea typeface="+mn-ea"/>
                <a:cs typeface="Gotham" pitchFamily="2" charset="0"/>
              </a:rPr>
              <a:t>Loading BESS units on bed trailers from storage</a:t>
            </a:r>
          </a:p>
          <a:p>
            <a:pPr marL="247015" marR="0" lvl="0" indent="-227965" algn="l" defTabSz="914400" rtl="0" eaLnBrk="1" fontAlgn="auto" latinLnBrk="0" hangingPunct="1">
              <a:lnSpc>
                <a:spcPct val="100000"/>
              </a:lnSpc>
              <a:spcBef>
                <a:spcPts val="420"/>
              </a:spcBef>
              <a:spcAft>
                <a:spcPts val="0"/>
              </a:spcAft>
              <a:buClr>
                <a:srgbClr val="0B68B1"/>
              </a:buClr>
              <a:buSzPct val="108333"/>
              <a:buFont typeface="Arial MT"/>
              <a:buChar char="•"/>
              <a:tabLst>
                <a:tab pos="247015" algn="l"/>
              </a:tabLst>
              <a:defRPr/>
            </a:pPr>
            <a:r>
              <a:rPr kumimoji="0" lang="en-US" sz="1200" b="0" i="0" u="none" strike="noStrike" kern="0" cap="none" spc="0" normalizeH="0" baseline="0" noProof="0" dirty="0">
                <a:ln>
                  <a:noFill/>
                </a:ln>
                <a:solidFill>
                  <a:srgbClr val="1D1D1B"/>
                </a:solidFill>
                <a:effectLst/>
                <a:uLnTx/>
                <a:uFillTx/>
                <a:latin typeface="Gotham" pitchFamily="2" charset="0"/>
                <a:ea typeface="+mn-ea"/>
                <a:cs typeface="Gotham" pitchFamily="2" charset="0"/>
              </a:rPr>
              <a:t>Trucking cargo along side ship </a:t>
            </a:r>
          </a:p>
          <a:p>
            <a:pPr marL="247015" marR="0" lvl="0" indent="-227965" algn="l" defTabSz="914400" rtl="0" eaLnBrk="1" fontAlgn="auto" latinLnBrk="0" hangingPunct="1">
              <a:lnSpc>
                <a:spcPct val="100000"/>
              </a:lnSpc>
              <a:spcBef>
                <a:spcPts val="420"/>
              </a:spcBef>
              <a:spcAft>
                <a:spcPts val="0"/>
              </a:spcAft>
              <a:buClr>
                <a:srgbClr val="0B68B1"/>
              </a:buClr>
              <a:buSzPct val="108333"/>
              <a:buFont typeface="Arial MT"/>
              <a:buChar char="•"/>
              <a:tabLst>
                <a:tab pos="247015" algn="l"/>
              </a:tabLst>
              <a:defRPr/>
            </a:pPr>
            <a:r>
              <a:rPr kumimoji="0" lang="en-US" sz="1200" b="0" i="0" u="none" strike="noStrike" kern="0" cap="none" spc="0" normalizeH="0" baseline="0" noProof="0" dirty="0">
                <a:ln>
                  <a:noFill/>
                </a:ln>
                <a:solidFill>
                  <a:srgbClr val="1D1D1B"/>
                </a:solidFill>
                <a:effectLst/>
                <a:uLnTx/>
                <a:uFillTx/>
                <a:latin typeface="Gotham" pitchFamily="2" charset="0"/>
                <a:ea typeface="+mn-ea"/>
                <a:cs typeface="Gotham" pitchFamily="2" charset="0"/>
              </a:rPr>
              <a:t>STS crane loading BESS units on decks</a:t>
            </a:r>
          </a:p>
          <a:p>
            <a:pPr marL="247015" marR="0" lvl="0" indent="-227965" algn="l" defTabSz="914400" rtl="0" eaLnBrk="1" fontAlgn="auto" latinLnBrk="0" hangingPunct="1">
              <a:lnSpc>
                <a:spcPct val="100000"/>
              </a:lnSpc>
              <a:spcBef>
                <a:spcPts val="420"/>
              </a:spcBef>
              <a:spcAft>
                <a:spcPts val="0"/>
              </a:spcAft>
              <a:buClr>
                <a:srgbClr val="0B68B1"/>
              </a:buClr>
              <a:buSzPct val="108333"/>
              <a:buFont typeface="Arial MT"/>
              <a:buChar char="•"/>
              <a:tabLst>
                <a:tab pos="247015" algn="l"/>
              </a:tabLst>
              <a:defRPr/>
            </a:pPr>
            <a:r>
              <a:rPr kumimoji="0" lang="en-US" sz="1200" b="0" i="0" u="none" strike="noStrike" kern="0" cap="none" spc="0" normalizeH="0" baseline="0" noProof="0" dirty="0">
                <a:ln>
                  <a:noFill/>
                </a:ln>
                <a:solidFill>
                  <a:srgbClr val="1D1D1B"/>
                </a:solidFill>
                <a:effectLst/>
                <a:uLnTx/>
                <a:uFillTx/>
                <a:latin typeface="Gotham" pitchFamily="2" charset="0"/>
                <a:ea typeface="+mn-ea"/>
                <a:cs typeface="Gotham" pitchFamily="2" charset="0"/>
              </a:rPr>
              <a:t>Securing and lashing cargo proper for ocean freight </a:t>
            </a:r>
          </a:p>
          <a:p>
            <a:pPr marL="247015" marR="0" lvl="0" indent="-227965" algn="l" defTabSz="914400" rtl="0" eaLnBrk="1" fontAlgn="auto" latinLnBrk="0" hangingPunct="1">
              <a:lnSpc>
                <a:spcPct val="100000"/>
              </a:lnSpc>
              <a:spcBef>
                <a:spcPts val="420"/>
              </a:spcBef>
              <a:spcAft>
                <a:spcPts val="0"/>
              </a:spcAft>
              <a:buClr>
                <a:srgbClr val="0B68B1"/>
              </a:buClr>
              <a:buSzPct val="108333"/>
              <a:buFont typeface="Arial MT"/>
              <a:buChar char="•"/>
              <a:tabLst>
                <a:tab pos="247015" algn="l"/>
              </a:tabLst>
              <a:defRPr/>
            </a:pPr>
            <a:r>
              <a:rPr kumimoji="0" lang="en-US" sz="1200" b="0" i="0" u="none" strike="noStrike" kern="0" cap="none" spc="0" normalizeH="0" baseline="0" noProof="0" dirty="0">
                <a:ln>
                  <a:noFill/>
                </a:ln>
                <a:solidFill>
                  <a:srgbClr val="1D1D1B"/>
                </a:solidFill>
                <a:effectLst/>
                <a:uLnTx/>
                <a:uFillTx/>
                <a:latin typeface="Gotham" pitchFamily="2" charset="0"/>
                <a:ea typeface="+mn-ea"/>
                <a:cs typeface="Gotham" pitchFamily="2" charset="0"/>
              </a:rPr>
              <a:t>FLS supervisors on site for survey and consultation work</a:t>
            </a:r>
          </a:p>
          <a:p>
            <a:pPr marL="247015" marR="0" lvl="0" indent="-227965" algn="l" defTabSz="914400" rtl="0" eaLnBrk="1" fontAlgn="auto" latinLnBrk="0" hangingPunct="1">
              <a:lnSpc>
                <a:spcPct val="100000"/>
              </a:lnSpc>
              <a:spcBef>
                <a:spcPts val="420"/>
              </a:spcBef>
              <a:spcAft>
                <a:spcPts val="0"/>
              </a:spcAft>
              <a:buClr>
                <a:srgbClr val="0B68B1"/>
              </a:buClr>
              <a:buSzPct val="108333"/>
              <a:buFont typeface="Arial MT"/>
              <a:buChar char="•"/>
              <a:tabLst>
                <a:tab pos="247015" algn="l"/>
              </a:tabLst>
              <a:defRPr/>
            </a:pPr>
            <a:r>
              <a:rPr kumimoji="0" lang="en-US" sz="1200" b="0" i="0" u="none" strike="noStrike" kern="0" cap="none" spc="0" normalizeH="0" baseline="0" noProof="0" dirty="0">
                <a:ln>
                  <a:noFill/>
                </a:ln>
                <a:solidFill>
                  <a:srgbClr val="1D1D1B"/>
                </a:solidFill>
                <a:effectLst/>
                <a:uLnTx/>
                <a:uFillTx/>
                <a:latin typeface="Gotham" pitchFamily="2" charset="0"/>
                <a:ea typeface="+mn-ea"/>
                <a:cs typeface="Gotham" pitchFamily="2" charset="0"/>
              </a:rPr>
              <a:t>Co-ordination with ship crews , port authority during operation</a:t>
            </a:r>
          </a:p>
          <a:p>
            <a:pPr marL="19050" marR="0" lvl="0" indent="0" algn="l" defTabSz="914400" rtl="0" eaLnBrk="1" fontAlgn="auto" latinLnBrk="0" hangingPunct="1">
              <a:lnSpc>
                <a:spcPct val="100000"/>
              </a:lnSpc>
              <a:spcBef>
                <a:spcPts val="420"/>
              </a:spcBef>
              <a:spcAft>
                <a:spcPts val="0"/>
              </a:spcAft>
              <a:buClr>
                <a:srgbClr val="0B68B1"/>
              </a:buClr>
              <a:buSzPct val="108333"/>
              <a:buFontTx/>
              <a:buNone/>
              <a:tabLst>
                <a:tab pos="247015" algn="l"/>
              </a:tabLst>
              <a:defRPr/>
            </a:pPr>
            <a:endParaRPr kumimoji="0" lang="en-US" sz="1200" b="0" i="0" u="none" strike="noStrike" kern="0" cap="none" spc="0" normalizeH="0" baseline="0" noProof="0" dirty="0">
              <a:ln>
                <a:noFill/>
              </a:ln>
              <a:solidFill>
                <a:srgbClr val="1D1D1B"/>
              </a:solidFill>
              <a:effectLst/>
              <a:uLnTx/>
              <a:uFillTx/>
              <a:latin typeface="Gotham" pitchFamily="2" charset="0"/>
              <a:ea typeface="+mn-ea"/>
              <a:cs typeface="Gotham" pitchFamily="2" charset="0"/>
            </a:endParaRPr>
          </a:p>
        </p:txBody>
      </p:sp>
      <p:pic>
        <p:nvPicPr>
          <p:cNvPr id="6" name="Picture 5">
            <a:extLst>
              <a:ext uri="{FF2B5EF4-FFF2-40B4-BE49-F238E27FC236}">
                <a16:creationId xmlns:a16="http://schemas.microsoft.com/office/drawing/2014/main" id="{9BE441E0-B8FB-178D-A8CB-6C04EF65AF33}"/>
              </a:ext>
            </a:extLst>
          </p:cNvPr>
          <p:cNvPicPr>
            <a:picLocks noGrp="1" noRot="1" noChangeAspect="1" noMove="1" noResize="1" noEditPoints="1" noAdjustHandles="1" noChangeArrowheads="1" noChangeShapeType="1" noCrop="1"/>
          </p:cNvPicPr>
          <p:nvPr/>
        </p:nvPicPr>
        <p:blipFill>
          <a:blip r:embed="rId2"/>
          <a:stretch>
            <a:fillRect/>
          </a:stretch>
        </p:blipFill>
        <p:spPr>
          <a:xfrm>
            <a:off x="7632192" y="3599688"/>
            <a:ext cx="4460658" cy="2712503"/>
          </a:xfrm>
          <a:prstGeom prst="rect">
            <a:avLst/>
          </a:prstGeom>
        </p:spPr>
      </p:pic>
      <p:pic>
        <p:nvPicPr>
          <p:cNvPr id="12" name="Picture 11">
            <a:extLst>
              <a:ext uri="{FF2B5EF4-FFF2-40B4-BE49-F238E27FC236}">
                <a16:creationId xmlns:a16="http://schemas.microsoft.com/office/drawing/2014/main" id="{CF4D5450-ACDF-968D-FCCB-D5C3A60CD1E2}"/>
              </a:ext>
            </a:extLst>
          </p:cNvPr>
          <p:cNvPicPr>
            <a:picLocks noGrp="1" noRot="1" noChangeAspect="1" noMove="1" noResize="1" noEditPoints="1" noAdjustHandles="1" noChangeArrowheads="1" noChangeShapeType="1" noCrop="1"/>
          </p:cNvPicPr>
          <p:nvPr/>
        </p:nvPicPr>
        <p:blipFill>
          <a:blip r:embed="rId3"/>
          <a:stretch>
            <a:fillRect/>
          </a:stretch>
        </p:blipFill>
        <p:spPr>
          <a:xfrm>
            <a:off x="5331066" y="3611567"/>
            <a:ext cx="3453797" cy="2700624"/>
          </a:xfrm>
          <a:prstGeom prst="rect">
            <a:avLst/>
          </a:prstGeom>
        </p:spPr>
      </p:pic>
      <p:pic>
        <p:nvPicPr>
          <p:cNvPr id="17" name="Picture 16">
            <a:extLst>
              <a:ext uri="{FF2B5EF4-FFF2-40B4-BE49-F238E27FC236}">
                <a16:creationId xmlns:a16="http://schemas.microsoft.com/office/drawing/2014/main" id="{DA7E2C79-6E37-5791-9C8A-348FA92F0C64}"/>
              </a:ext>
            </a:extLst>
          </p:cNvPr>
          <p:cNvPicPr>
            <a:picLocks noGrp="1" noRot="1" noChangeAspect="1" noMove="1" noResize="1" noEditPoints="1" noAdjustHandles="1" noChangeArrowheads="1" noChangeShapeType="1" noCrop="1"/>
          </p:cNvPicPr>
          <p:nvPr/>
        </p:nvPicPr>
        <p:blipFill>
          <a:blip r:embed="rId4"/>
          <a:stretch>
            <a:fillRect/>
          </a:stretch>
        </p:blipFill>
        <p:spPr>
          <a:xfrm>
            <a:off x="5334781" y="1082435"/>
            <a:ext cx="3450082" cy="2554801"/>
          </a:xfrm>
          <a:prstGeom prst="rect">
            <a:avLst/>
          </a:prstGeom>
        </p:spPr>
      </p:pic>
      <p:pic>
        <p:nvPicPr>
          <p:cNvPr id="19" name="Picture 18">
            <a:extLst>
              <a:ext uri="{FF2B5EF4-FFF2-40B4-BE49-F238E27FC236}">
                <a16:creationId xmlns:a16="http://schemas.microsoft.com/office/drawing/2014/main" id="{53EA3333-A4EB-745D-5D1B-88CF68C5EA16}"/>
              </a:ext>
            </a:extLst>
          </p:cNvPr>
          <p:cNvPicPr>
            <a:picLocks noGrp="1" noRot="1" noChangeAspect="1" noMove="1" noResize="1" noEditPoints="1" noAdjustHandles="1" noChangeArrowheads="1" noChangeShapeType="1" noCrop="1"/>
          </p:cNvPicPr>
          <p:nvPr/>
        </p:nvPicPr>
        <p:blipFill>
          <a:blip r:embed="rId5"/>
          <a:stretch>
            <a:fillRect/>
          </a:stretch>
        </p:blipFill>
        <p:spPr>
          <a:xfrm>
            <a:off x="8784862" y="1067880"/>
            <a:ext cx="3307987" cy="2740482"/>
          </a:xfrm>
          <a:prstGeom prst="rect">
            <a:avLst/>
          </a:prstGeom>
        </p:spPr>
      </p:pic>
    </p:spTree>
    <p:extLst>
      <p:ext uri="{BB962C8B-B14F-4D97-AF65-F5344CB8AC3E}">
        <p14:creationId xmlns:p14="http://schemas.microsoft.com/office/powerpoint/2010/main" val="1027938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C2977-52F2-8896-3932-F418F8E349BB}"/>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8CE80B29-D227-49C2-FA89-BCD7BA2E6EEC}"/>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62</a:t>
            </a:fld>
            <a:endParaRPr sz="1200" b="0" i="0" u="none" strike="noStrike" cap="none" dirty="0">
              <a:latin typeface="Calibri"/>
              <a:ea typeface="Calibri"/>
              <a:cs typeface="Calibri"/>
              <a:sym typeface="Calibri"/>
            </a:endParaRPr>
          </a:p>
        </p:txBody>
      </p:sp>
      <p:sp>
        <p:nvSpPr>
          <p:cNvPr id="10" name="Title 8">
            <a:extLst>
              <a:ext uri="{FF2B5EF4-FFF2-40B4-BE49-F238E27FC236}">
                <a16:creationId xmlns:a16="http://schemas.microsoft.com/office/drawing/2014/main" id="{A17DA7B5-8BD2-423B-36C2-22BCCC4DD04C}"/>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7" name="Title 8">
            <a:extLst>
              <a:ext uri="{FF2B5EF4-FFF2-40B4-BE49-F238E27FC236}">
                <a16:creationId xmlns:a16="http://schemas.microsoft.com/office/drawing/2014/main" id="{82075709-87BC-F042-F765-6B39FF993F09}"/>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3C5CADE2-64A5-DBDC-D4C7-2A6277C0642A}"/>
              </a:ext>
            </a:extLst>
          </p:cNvPr>
          <p:cNvSpPr txBox="1">
            <a:spLocks/>
          </p:cNvSpPr>
          <p:nvPr/>
        </p:nvSpPr>
        <p:spPr>
          <a:xfrm>
            <a:off x="609600" y="698218"/>
            <a:ext cx="11325726" cy="40689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4x transformer 69.1 </a:t>
            </a:r>
            <a:r>
              <a:rPr lang="en-US" sz="2200" cap="all" dirty="0" err="1">
                <a:solidFill>
                  <a:srgbClr val="3DB465"/>
                </a:solidFill>
                <a:latin typeface="Gotham Medium" pitchFamily="50" charset="0"/>
                <a:cs typeface="Gotham Medium" pitchFamily="50" charset="0"/>
              </a:rPr>
              <a:t>tONS</a:t>
            </a:r>
            <a:r>
              <a:rPr lang="en-US" sz="2200" cap="all" dirty="0">
                <a:solidFill>
                  <a:srgbClr val="3DB465"/>
                </a:solidFill>
                <a:latin typeface="Gotham Medium" pitchFamily="50" charset="0"/>
                <a:cs typeface="Gotham Medium" pitchFamily="50" charset="0"/>
              </a:rPr>
              <a:t> per each </a:t>
            </a:r>
            <a:r>
              <a:rPr lang="en-US" sz="2200" cap="all" dirty="0" err="1">
                <a:solidFill>
                  <a:srgbClr val="3DB465"/>
                </a:solidFill>
                <a:latin typeface="Gotham Medium" pitchFamily="50" charset="0"/>
                <a:cs typeface="Gotham Medium" pitchFamily="50" charset="0"/>
              </a:rPr>
              <a:t>hai</a:t>
            </a:r>
            <a:r>
              <a:rPr lang="en-US" sz="2200" cap="all" dirty="0">
                <a:solidFill>
                  <a:srgbClr val="3DB465"/>
                </a:solidFill>
                <a:latin typeface="Gotham Medium" pitchFamily="50" charset="0"/>
                <a:cs typeface="Gotham Medium" pitchFamily="50" charset="0"/>
              </a:rPr>
              <a:t> long  PROJECT</a:t>
            </a:r>
          </a:p>
        </p:txBody>
      </p:sp>
      <p:sp>
        <p:nvSpPr>
          <p:cNvPr id="2" name="object 6">
            <a:extLst>
              <a:ext uri="{FF2B5EF4-FFF2-40B4-BE49-F238E27FC236}">
                <a16:creationId xmlns:a16="http://schemas.microsoft.com/office/drawing/2014/main" id="{0BB0DA9B-5864-057D-78F0-E0E16A4AA840}"/>
              </a:ext>
            </a:extLst>
          </p:cNvPr>
          <p:cNvSpPr txBox="1">
            <a:spLocks/>
          </p:cNvSpPr>
          <p:nvPr/>
        </p:nvSpPr>
        <p:spPr>
          <a:xfrm>
            <a:off x="661337" y="1962812"/>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980B0707-9507-8D14-F8D9-D52B22FDF8F8}"/>
              </a:ext>
            </a:extLst>
          </p:cNvPr>
          <p:cNvSpPr txBox="1">
            <a:spLocks/>
          </p:cNvSpPr>
          <p:nvPr/>
        </p:nvSpPr>
        <p:spPr>
          <a:xfrm>
            <a:off x="1334992" y="2037805"/>
            <a:ext cx="3678846" cy="2616101"/>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To receive cargo from container vessel at Container port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 cargo on truck with trailer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Trucking to Bason port ready for load on   barge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Barging to PTSC port facility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onto trucks and barge incl appropriate cargo stow arrangements. Cargo hold preparation for loading, layout dunnage by FLS own stevedores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Lashing and secure proper for operation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supervision by FLS Port Captain</a:t>
            </a:r>
          </a:p>
        </p:txBody>
      </p:sp>
      <p:sp>
        <p:nvSpPr>
          <p:cNvPr id="7" name="object 5">
            <a:extLst>
              <a:ext uri="{FF2B5EF4-FFF2-40B4-BE49-F238E27FC236}">
                <a16:creationId xmlns:a16="http://schemas.microsoft.com/office/drawing/2014/main" id="{89E5F244-A300-47B3-0C8E-0E444C9064B0}"/>
              </a:ext>
            </a:extLst>
          </p:cNvPr>
          <p:cNvSpPr txBox="1">
            <a:spLocks noGrp="1" noRot="1" noMove="1" noResize="1" noEditPoints="1" noAdjustHandles="1" noChangeArrowheads="1" noChangeShapeType="1"/>
          </p:cNvSpPr>
          <p:nvPr/>
        </p:nvSpPr>
        <p:spPr>
          <a:xfrm>
            <a:off x="661337" y="1179261"/>
            <a:ext cx="6524467" cy="59247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4X 6.12x 4.37x5.16m , 69.1tons per each</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US" sz="1200" dirty="0">
                <a:latin typeface="Gotham" pitchFamily="50" charset="0"/>
                <a:cs typeface="Gotham" pitchFamily="50" charset="0"/>
              </a:rPr>
              <a:t>Rotterdam , Netherland </a:t>
            </a:r>
            <a:endParaRPr lang="en-GB" sz="1200" dirty="0">
              <a:latin typeface="Gotham" pitchFamily="50" charset="0"/>
              <a:cs typeface="Gotham" pitchFamily="50" charset="0"/>
            </a:endParaRP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dirty="0">
                <a:latin typeface="Gotham" pitchFamily="50" charset="0"/>
                <a:cs typeface="Gotham" pitchFamily="50" charset="0"/>
              </a:rPr>
              <a:t>PTSC port, Vietnam </a:t>
            </a:r>
          </a:p>
        </p:txBody>
      </p:sp>
      <p:pic>
        <p:nvPicPr>
          <p:cNvPr id="6" name="Picture 5">
            <a:extLst>
              <a:ext uri="{FF2B5EF4-FFF2-40B4-BE49-F238E27FC236}">
                <a16:creationId xmlns:a16="http://schemas.microsoft.com/office/drawing/2014/main" id="{A3470354-0649-E2CD-244F-F1DF4CBF39BD}"/>
              </a:ext>
            </a:extLst>
          </p:cNvPr>
          <p:cNvPicPr>
            <a:picLocks noChangeAspect="1"/>
          </p:cNvPicPr>
          <p:nvPr/>
        </p:nvPicPr>
        <p:blipFill>
          <a:blip r:embed="rId2"/>
          <a:stretch>
            <a:fillRect/>
          </a:stretch>
        </p:blipFill>
        <p:spPr>
          <a:xfrm>
            <a:off x="5994810" y="1319800"/>
            <a:ext cx="3188555" cy="2188815"/>
          </a:xfrm>
          <a:prstGeom prst="rect">
            <a:avLst/>
          </a:prstGeom>
        </p:spPr>
      </p:pic>
      <p:pic>
        <p:nvPicPr>
          <p:cNvPr id="9" name="Picture 8">
            <a:extLst>
              <a:ext uri="{FF2B5EF4-FFF2-40B4-BE49-F238E27FC236}">
                <a16:creationId xmlns:a16="http://schemas.microsoft.com/office/drawing/2014/main" id="{021ECAAC-022E-94A6-AC7F-882C01976AE0}"/>
              </a:ext>
            </a:extLst>
          </p:cNvPr>
          <p:cNvPicPr>
            <a:picLocks noChangeAspect="1"/>
          </p:cNvPicPr>
          <p:nvPr/>
        </p:nvPicPr>
        <p:blipFill>
          <a:blip r:embed="rId3"/>
          <a:stretch>
            <a:fillRect/>
          </a:stretch>
        </p:blipFill>
        <p:spPr>
          <a:xfrm>
            <a:off x="9298620" y="1304243"/>
            <a:ext cx="2636706" cy="2204372"/>
          </a:xfrm>
          <a:prstGeom prst="rect">
            <a:avLst/>
          </a:prstGeom>
        </p:spPr>
      </p:pic>
      <p:pic>
        <p:nvPicPr>
          <p:cNvPr id="11" name="Picture 10">
            <a:extLst>
              <a:ext uri="{FF2B5EF4-FFF2-40B4-BE49-F238E27FC236}">
                <a16:creationId xmlns:a16="http://schemas.microsoft.com/office/drawing/2014/main" id="{0524AF00-2194-E3A4-5B6C-BFE9D3273F45}"/>
              </a:ext>
            </a:extLst>
          </p:cNvPr>
          <p:cNvPicPr>
            <a:picLocks noChangeAspect="1"/>
          </p:cNvPicPr>
          <p:nvPr/>
        </p:nvPicPr>
        <p:blipFill>
          <a:blip r:embed="rId4"/>
          <a:stretch>
            <a:fillRect/>
          </a:stretch>
        </p:blipFill>
        <p:spPr>
          <a:xfrm>
            <a:off x="5200440" y="3644394"/>
            <a:ext cx="2094403" cy="2725083"/>
          </a:xfrm>
          <a:prstGeom prst="rect">
            <a:avLst/>
          </a:prstGeom>
        </p:spPr>
      </p:pic>
      <p:pic>
        <p:nvPicPr>
          <p:cNvPr id="12" name="Picture 11">
            <a:extLst>
              <a:ext uri="{FF2B5EF4-FFF2-40B4-BE49-F238E27FC236}">
                <a16:creationId xmlns:a16="http://schemas.microsoft.com/office/drawing/2014/main" id="{B0DEB969-A5B1-E979-DC3F-FFECC0038002}"/>
              </a:ext>
            </a:extLst>
          </p:cNvPr>
          <p:cNvPicPr>
            <a:picLocks noChangeAspect="1"/>
          </p:cNvPicPr>
          <p:nvPr/>
        </p:nvPicPr>
        <p:blipFill>
          <a:blip r:embed="rId5"/>
          <a:stretch>
            <a:fillRect/>
          </a:stretch>
        </p:blipFill>
        <p:spPr>
          <a:xfrm>
            <a:off x="7289975" y="3650713"/>
            <a:ext cx="2892817" cy="2718763"/>
          </a:xfrm>
          <a:prstGeom prst="rect">
            <a:avLst/>
          </a:prstGeom>
        </p:spPr>
      </p:pic>
      <p:pic>
        <p:nvPicPr>
          <p:cNvPr id="13" name="Picture 12">
            <a:extLst>
              <a:ext uri="{FF2B5EF4-FFF2-40B4-BE49-F238E27FC236}">
                <a16:creationId xmlns:a16="http://schemas.microsoft.com/office/drawing/2014/main" id="{C919BFED-9FC0-73C9-E888-F7AE59A584AE}"/>
              </a:ext>
            </a:extLst>
          </p:cNvPr>
          <p:cNvPicPr>
            <a:picLocks noChangeAspect="1"/>
          </p:cNvPicPr>
          <p:nvPr/>
        </p:nvPicPr>
        <p:blipFill>
          <a:blip r:embed="rId6"/>
          <a:stretch>
            <a:fillRect/>
          </a:stretch>
        </p:blipFill>
        <p:spPr>
          <a:xfrm>
            <a:off x="10095004" y="3678702"/>
            <a:ext cx="2086238" cy="2690773"/>
          </a:xfrm>
          <a:prstGeom prst="rect">
            <a:avLst/>
          </a:prstGeom>
        </p:spPr>
      </p:pic>
      <p:pic>
        <p:nvPicPr>
          <p:cNvPr id="14" name="Picture 13">
            <a:extLst>
              <a:ext uri="{FF2B5EF4-FFF2-40B4-BE49-F238E27FC236}">
                <a16:creationId xmlns:a16="http://schemas.microsoft.com/office/drawing/2014/main" id="{197945AC-BA72-221E-BA63-924D4AB39F81}"/>
              </a:ext>
            </a:extLst>
          </p:cNvPr>
          <p:cNvPicPr>
            <a:picLocks noChangeAspect="1"/>
          </p:cNvPicPr>
          <p:nvPr/>
        </p:nvPicPr>
        <p:blipFill>
          <a:blip r:embed="rId7"/>
          <a:stretch>
            <a:fillRect/>
          </a:stretch>
        </p:blipFill>
        <p:spPr>
          <a:xfrm>
            <a:off x="2607426" y="4796443"/>
            <a:ext cx="2593014" cy="1573035"/>
          </a:xfrm>
          <a:prstGeom prst="rect">
            <a:avLst/>
          </a:prstGeom>
        </p:spPr>
      </p:pic>
    </p:spTree>
    <p:extLst>
      <p:ext uri="{BB962C8B-B14F-4D97-AF65-F5344CB8AC3E}">
        <p14:creationId xmlns:p14="http://schemas.microsoft.com/office/powerpoint/2010/main" val="1479383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2CC6F6-E4D3-E0E7-5F5F-D2A92A775DED}"/>
              </a:ext>
            </a:extLst>
          </p:cNvPr>
          <p:cNvSpPr>
            <a:spLocks noGrp="1"/>
          </p:cNvSpPr>
          <p:nvPr>
            <p:ph type="body" sz="half" idx="2"/>
          </p:nvPr>
        </p:nvSpPr>
        <p:spPr>
          <a:xfrm>
            <a:off x="621005" y="1155565"/>
            <a:ext cx="5056535" cy="1754326"/>
          </a:xfrm>
        </p:spPr>
        <p:txBody>
          <a:body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lang="en-US" sz="1200" dirty="0">
                <a:solidFill>
                  <a:srgbClr val="005FAA"/>
                </a:solidFill>
                <a:latin typeface="Gotham Medium" pitchFamily="2" charset="0"/>
                <a:cs typeface="Gotham Medium" pitchFamily="2" charset="0"/>
              </a:rPr>
              <a:t>Project Name:</a:t>
            </a:r>
            <a:r>
              <a:rPr lang="en-US" sz="1200" b="1" dirty="0">
                <a:solidFill>
                  <a:srgbClr val="005FAA"/>
                </a:solidFill>
                <a:latin typeface="GOTHAM-BOOK" pitchFamily="50" charset="0"/>
                <a:cs typeface="GOTHAM-BOOK" pitchFamily="50" charset="0"/>
              </a:rPr>
              <a:t>	</a:t>
            </a:r>
            <a:r>
              <a:rPr lang="en-US" sz="1200" dirty="0">
                <a:latin typeface="GOTHAM-BOOK" pitchFamily="50" charset="0"/>
                <a:cs typeface="GOTHAM-BOOK" pitchFamily="50" charset="0"/>
              </a:rPr>
              <a:t>PROJECT DP3 COMPRESSION PACKAGE</a:t>
            </a: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lang="en-US" sz="1200" dirty="0">
                <a:solidFill>
                  <a:srgbClr val="005FAA"/>
                </a:solidFill>
                <a:latin typeface="Gotham Medium" pitchFamily="2" charset="0"/>
                <a:cs typeface="Gotham Medium" pitchFamily="2" charset="0"/>
              </a:rPr>
              <a:t>Cargo:</a:t>
            </a:r>
            <a:r>
              <a:rPr kumimoji="0" lang="en-US" sz="1200" b="0" i="0" u="none" strike="noStrike" kern="1200" cap="none" spc="0" normalizeH="0" baseline="0" noProof="0" dirty="0">
                <a:ln w="50800"/>
                <a:solidFill>
                  <a:srgbClr val="1D1D1B"/>
                </a:solidFill>
                <a:effectLst/>
                <a:uLnTx/>
                <a:uFillTx/>
                <a:latin typeface="GOTHAM-BOOK" pitchFamily="50" charset="0"/>
                <a:cs typeface="GOTHAM-BOOK" pitchFamily="50" charset="0"/>
              </a:rPr>
              <a:t>	Compressor Modules and E-houses</a:t>
            </a: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lang="en-US" sz="1200" dirty="0">
                <a:ln w="50800"/>
                <a:solidFill>
                  <a:srgbClr val="005FAA"/>
                </a:solidFill>
                <a:latin typeface="Gotham Medium" pitchFamily="2" charset="0"/>
                <a:cs typeface="Gotham Medium" pitchFamily="2" charset="0"/>
              </a:rPr>
              <a:t>Volume:</a:t>
            </a:r>
            <a:r>
              <a:rPr lang="en-US" sz="1200" dirty="0">
                <a:solidFill>
                  <a:srgbClr val="1D1D1B"/>
                </a:solidFill>
                <a:latin typeface="GOTHAM-BOOK" pitchFamily="50" charset="0"/>
                <a:cs typeface="GOTHAM-BOOK" pitchFamily="50" charset="0"/>
              </a:rPr>
              <a:t>	</a:t>
            </a:r>
            <a:r>
              <a:rPr kumimoji="0" lang="en-US" sz="1200" b="0" i="0" u="none" strike="noStrike" kern="1200" cap="none" spc="0" normalizeH="0" baseline="0" noProof="0" dirty="0">
                <a:ln w="50800"/>
                <a:solidFill>
                  <a:srgbClr val="1D1D1B"/>
                </a:solidFill>
                <a:effectLst/>
                <a:uLnTx/>
                <a:uFillTx/>
                <a:latin typeface="GOTHAM-BOOK" pitchFamily="50" charset="0"/>
                <a:cs typeface="GOTHAM-BOOK" pitchFamily="50" charset="0"/>
              </a:rPr>
              <a:t>43 packages / 566,423 kgs / 3,824.08CBM</a:t>
            </a: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kumimoji="0" lang="en-US" sz="1200" b="0" i="0" u="none" strike="noStrike" kern="1200" cap="none" spc="0" normalizeH="0" baseline="0" noProof="0" dirty="0">
                <a:ln w="50800"/>
                <a:solidFill>
                  <a:srgbClr val="1D1D1B"/>
                </a:solidFill>
                <a:effectLst/>
                <a:uLnTx/>
                <a:uFillTx/>
                <a:latin typeface="GOTHAM-BOOK" pitchFamily="50" charset="0"/>
                <a:cs typeface="GOTHAM-BOOK" pitchFamily="50" charset="0"/>
              </a:rPr>
              <a:t>	Heaviest 138Mt (MAIN INLET COMPRESSOR)</a:t>
            </a: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kumimoji="0" lang="en-US" sz="1200" u="none" strike="noStrike" kern="1200" cap="none" spc="0" normalizeH="0" baseline="0" noProof="0" dirty="0">
                <a:ln w="50800"/>
                <a:solidFill>
                  <a:srgbClr val="005FAA"/>
                </a:solidFill>
                <a:effectLst/>
                <a:uLnTx/>
                <a:uFillTx/>
                <a:latin typeface="Gotham Medium" pitchFamily="2" charset="0"/>
                <a:cs typeface="Gotham Medium" pitchFamily="2" charset="0"/>
              </a:rPr>
              <a:t>Origin:</a:t>
            </a:r>
            <a:r>
              <a:rPr kumimoji="0" lang="en-US" sz="1200" b="0" i="0" u="none" strike="noStrike" kern="1200" cap="none" spc="0" normalizeH="0" baseline="0" noProof="0" dirty="0">
                <a:ln w="50800"/>
                <a:solidFill>
                  <a:srgbClr val="1D1D1B"/>
                </a:solidFill>
                <a:effectLst/>
                <a:uLnTx/>
                <a:uFillTx/>
                <a:latin typeface="GOTHAM-BOOK" pitchFamily="50" charset="0"/>
                <a:cs typeface="GOTHAM-BOOK" pitchFamily="50" charset="0"/>
              </a:rPr>
              <a:t>	WASCO, </a:t>
            </a:r>
            <a:r>
              <a:rPr kumimoji="0" lang="en-US" sz="1200" b="0" i="0" u="none" strike="noStrike" kern="1200" cap="none" spc="0" normalizeH="0" baseline="0" noProof="0" dirty="0" err="1">
                <a:ln w="50800"/>
                <a:solidFill>
                  <a:srgbClr val="1D1D1B"/>
                </a:solidFill>
                <a:effectLst/>
                <a:uLnTx/>
                <a:uFillTx/>
                <a:latin typeface="GOTHAM-BOOK" pitchFamily="50" charset="0"/>
                <a:cs typeface="GOTHAM-BOOK" pitchFamily="50" charset="0"/>
              </a:rPr>
              <a:t>Batam</a:t>
            </a:r>
            <a:r>
              <a:rPr kumimoji="0" lang="en-US" sz="1200" b="0" i="0" u="none" strike="noStrike" kern="1200" cap="none" spc="0" normalizeH="0" baseline="0" noProof="0" dirty="0">
                <a:ln w="50800"/>
                <a:solidFill>
                  <a:srgbClr val="1D1D1B"/>
                </a:solidFill>
                <a:effectLst/>
                <a:uLnTx/>
                <a:uFillTx/>
                <a:latin typeface="GOTHAM-BOOK" pitchFamily="50" charset="0"/>
                <a:cs typeface="GOTHAM-BOOK" pitchFamily="50" charset="0"/>
              </a:rPr>
              <a:t> </a:t>
            </a: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kumimoji="0" lang="en-US" sz="1200" u="none" strike="noStrike" kern="1200" cap="none" spc="0" normalizeH="0" baseline="0" noProof="0" dirty="0">
                <a:ln w="50800"/>
                <a:solidFill>
                  <a:srgbClr val="005FAA"/>
                </a:solidFill>
                <a:effectLst/>
                <a:uLnTx/>
                <a:uFillTx/>
                <a:latin typeface="Gotham Medium" pitchFamily="2" charset="0"/>
                <a:cs typeface="Gotham Medium" pitchFamily="2" charset="0"/>
              </a:rPr>
              <a:t>Destination:</a:t>
            </a:r>
            <a:r>
              <a:rPr kumimoji="0" lang="en-US" sz="1200" b="1" i="0" u="none" strike="noStrike" kern="1200" cap="none" spc="0" normalizeH="0" baseline="0" noProof="0" dirty="0">
                <a:ln w="50800"/>
                <a:solidFill>
                  <a:srgbClr val="005FAA"/>
                </a:solidFill>
                <a:effectLst/>
                <a:uLnTx/>
                <a:uFillTx/>
                <a:latin typeface="GOTHAM-BOOK" pitchFamily="50" charset="0"/>
                <a:cs typeface="GOTHAM-BOOK" pitchFamily="50" charset="0"/>
              </a:rPr>
              <a:t>	</a:t>
            </a:r>
            <a:r>
              <a:rPr lang="en-US" sz="1200" dirty="0">
                <a:solidFill>
                  <a:srgbClr val="1D1D1B"/>
                </a:solidFill>
                <a:latin typeface="GOTHAM-BOOK" pitchFamily="50" charset="0"/>
              </a:rPr>
              <a:t>Jurong, Singapore </a:t>
            </a: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r>
              <a:rPr lang="en-US" sz="1200" dirty="0">
                <a:ln w="50800"/>
                <a:solidFill>
                  <a:srgbClr val="005FAA"/>
                </a:solidFill>
                <a:latin typeface="Gotham Medium" pitchFamily="2" charset="0"/>
                <a:cs typeface="Gotham Medium" pitchFamily="2" charset="0"/>
              </a:rPr>
              <a:t>Consignee:</a:t>
            </a:r>
            <a:r>
              <a:rPr lang="en-US" sz="1200" dirty="0">
                <a:solidFill>
                  <a:srgbClr val="1D1D1B"/>
                </a:solidFill>
                <a:latin typeface="GOTHAM-BOOK" pitchFamily="50" charset="0"/>
              </a:rPr>
              <a:t>	Total </a:t>
            </a: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tab pos="1371600" algn="l"/>
              </a:tabLst>
              <a:defRPr/>
            </a:pPr>
            <a:endParaRPr kumimoji="0" lang="en-US" sz="1200" b="1" u="none" strike="noStrike" kern="1200" cap="none" spc="0" normalizeH="0" baseline="0" noProof="0" dirty="0">
              <a:ln w="50800"/>
              <a:solidFill>
                <a:srgbClr val="005FAA"/>
              </a:solidFill>
              <a:effectLst/>
              <a:uLnTx/>
              <a:uFillTx/>
              <a:latin typeface="Gotham" pitchFamily="2" charset="0"/>
              <a:cs typeface="Gotham" pitchFamily="2" charset="0"/>
            </a:endParaRPr>
          </a:p>
          <a:p>
            <a:pPr marR="0" lvl="0" algn="l" defTabSz="914400" rtl="0" eaLnBrk="1" fontAlgn="auto" latinLnBrk="0" hangingPunct="1">
              <a:lnSpc>
                <a:spcPct val="100000"/>
              </a:lnSpc>
              <a:spcBef>
                <a:spcPct val="0"/>
              </a:spcBef>
              <a:spcAft>
                <a:spcPts val="0"/>
              </a:spcAft>
              <a:buClrTx/>
              <a:buSzTx/>
              <a:tabLst>
                <a:tab pos="1371600" algn="l"/>
              </a:tabLst>
              <a:defRPr/>
            </a:pPr>
            <a:r>
              <a:rPr kumimoji="0" lang="en-US" sz="1200" u="none" strike="noStrike" kern="1200" cap="none" spc="0" normalizeH="0" baseline="0" noProof="0" dirty="0">
                <a:ln w="50800"/>
                <a:solidFill>
                  <a:srgbClr val="005FAA"/>
                </a:solidFill>
                <a:effectLst/>
                <a:uLnTx/>
                <a:uFillTx/>
                <a:latin typeface="Gotham Medium" pitchFamily="2" charset="0"/>
                <a:cs typeface="Gotham Medium" pitchFamily="2" charset="0"/>
              </a:rPr>
              <a:t>Scope:</a:t>
            </a:r>
            <a:endParaRPr lang="en-SG" sz="1200" dirty="0"/>
          </a:p>
        </p:txBody>
      </p:sp>
      <p:sp>
        <p:nvSpPr>
          <p:cNvPr id="9" name="Title 8">
            <a:extLst>
              <a:ext uri="{FF2B5EF4-FFF2-40B4-BE49-F238E27FC236}">
                <a16:creationId xmlns:a16="http://schemas.microsoft.com/office/drawing/2014/main" id="{25D91691-9D1E-984F-A785-1A88C84A3C9F}"/>
              </a:ext>
            </a:extLst>
          </p:cNvPr>
          <p:cNvSpPr>
            <a:spLocks noGrp="1"/>
          </p:cNvSpPr>
          <p:nvPr>
            <p:ph type="title"/>
          </p:nvPr>
        </p:nvSpPr>
        <p:spPr>
          <a:xfrm>
            <a:off x="609599" y="204190"/>
            <a:ext cx="11700933" cy="550527"/>
          </a:xfrm>
        </p:spPr>
        <p:txBody>
          <a:bodyPr/>
          <a:lstStyle/>
          <a:p>
            <a:r>
              <a:rPr lang="en-US" dirty="0">
                <a:latin typeface="CONTHRAX HEAVY" panose="020B0907020201080204" pitchFamily="34" charset="0"/>
              </a:rPr>
              <a:t>PROJECT</a:t>
            </a:r>
            <a:r>
              <a:rPr lang="en-US" dirty="0"/>
              <a:t> </a:t>
            </a:r>
            <a:r>
              <a:rPr lang="en-US" dirty="0">
                <a:latin typeface="CONTHRAX HEAVY" panose="020B0907020201080204" pitchFamily="34" charset="0"/>
              </a:rPr>
              <a:t>REFERENCES</a:t>
            </a:r>
            <a:endParaRPr lang="en-GB" dirty="0">
              <a:latin typeface="CONTHRAX HEAVY" panose="020B0907020201080204" pitchFamily="34" charset="0"/>
            </a:endParaRPr>
          </a:p>
        </p:txBody>
      </p:sp>
      <p:sp>
        <p:nvSpPr>
          <p:cNvPr id="6" name="Subtitle 5">
            <a:extLst>
              <a:ext uri="{FF2B5EF4-FFF2-40B4-BE49-F238E27FC236}">
                <a16:creationId xmlns:a16="http://schemas.microsoft.com/office/drawing/2014/main" id="{9E9DAACE-406F-7618-207B-3115564024EB}"/>
              </a:ext>
            </a:extLst>
          </p:cNvPr>
          <p:cNvSpPr>
            <a:spLocks noGrp="1"/>
          </p:cNvSpPr>
          <p:nvPr>
            <p:ph type="subTitle" idx="22"/>
          </p:nvPr>
        </p:nvSpPr>
        <p:spPr>
          <a:xfrm>
            <a:off x="579068" y="707755"/>
            <a:ext cx="11612931" cy="400110"/>
          </a:xfrm>
        </p:spPr>
        <p:txBody>
          <a:bodyPr/>
          <a:lstStyle/>
          <a:p>
            <a:r>
              <a:rPr lang="en-US" b="0" cap="all" dirty="0">
                <a:latin typeface="Gotham Medium" pitchFamily="2" charset="0"/>
                <a:cs typeface="Gotham Medium" pitchFamily="2" charset="0"/>
              </a:rPr>
              <a:t>CASE STUDY –  Roll-on / Roll-off and Barging of Modules/Sea Freight </a:t>
            </a:r>
          </a:p>
        </p:txBody>
      </p:sp>
      <p:pic>
        <p:nvPicPr>
          <p:cNvPr id="12" name="Picture 11">
            <a:extLst>
              <a:ext uri="{FF2B5EF4-FFF2-40B4-BE49-F238E27FC236}">
                <a16:creationId xmlns:a16="http://schemas.microsoft.com/office/drawing/2014/main" id="{88EC0561-3891-A657-A8D2-11BC4F53C1D5}"/>
              </a:ext>
            </a:extLst>
          </p:cNvPr>
          <p:cNvPicPr>
            <a:picLocks noChangeAspect="1"/>
          </p:cNvPicPr>
          <p:nvPr/>
        </p:nvPicPr>
        <p:blipFill rotWithShape="1">
          <a:blip r:embed="rId3"/>
          <a:srcRect l="11831"/>
          <a:stretch/>
        </p:blipFill>
        <p:spPr>
          <a:xfrm>
            <a:off x="736755" y="4163817"/>
            <a:ext cx="2434309" cy="1538617"/>
          </a:xfrm>
          <a:prstGeom prst="rect">
            <a:avLst/>
          </a:prstGeom>
        </p:spPr>
      </p:pic>
      <p:pic>
        <p:nvPicPr>
          <p:cNvPr id="13" name="Picture 12" descr="A large container on a trailer&#10;&#10;Description automatically generated">
            <a:extLst>
              <a:ext uri="{FF2B5EF4-FFF2-40B4-BE49-F238E27FC236}">
                <a16:creationId xmlns:a16="http://schemas.microsoft.com/office/drawing/2014/main" id="{0F6C1E48-5574-A62E-4ABF-98B28AEE5C52}"/>
              </a:ext>
            </a:extLst>
          </p:cNvPr>
          <p:cNvPicPr>
            <a:picLocks noChangeAspect="1"/>
          </p:cNvPicPr>
          <p:nvPr/>
        </p:nvPicPr>
        <p:blipFill>
          <a:blip r:embed="rId4"/>
          <a:stretch>
            <a:fillRect/>
          </a:stretch>
        </p:blipFill>
        <p:spPr>
          <a:xfrm>
            <a:off x="3358980" y="4163818"/>
            <a:ext cx="2051489" cy="1538617"/>
          </a:xfrm>
          <a:prstGeom prst="rect">
            <a:avLst/>
          </a:prstGeom>
        </p:spPr>
      </p:pic>
      <p:pic>
        <p:nvPicPr>
          <p:cNvPr id="14" name="Picture 13" descr="A large cargo ship in the water&#10;&#10;Description automatically generated">
            <a:extLst>
              <a:ext uri="{FF2B5EF4-FFF2-40B4-BE49-F238E27FC236}">
                <a16:creationId xmlns:a16="http://schemas.microsoft.com/office/drawing/2014/main" id="{51D2E074-C2EC-9862-2F43-6A329FF83001}"/>
              </a:ext>
            </a:extLst>
          </p:cNvPr>
          <p:cNvPicPr>
            <a:picLocks noChangeAspect="1"/>
          </p:cNvPicPr>
          <p:nvPr/>
        </p:nvPicPr>
        <p:blipFill rotWithShape="1">
          <a:blip r:embed="rId5"/>
          <a:srcRect l="10870"/>
          <a:stretch/>
        </p:blipFill>
        <p:spPr>
          <a:xfrm>
            <a:off x="5592404" y="1349776"/>
            <a:ext cx="2840807" cy="1792832"/>
          </a:xfrm>
          <a:prstGeom prst="rect">
            <a:avLst/>
          </a:prstGeom>
        </p:spPr>
      </p:pic>
      <p:pic>
        <p:nvPicPr>
          <p:cNvPr id="15" name="Picture 14" descr="A tugboat in the water&#10;&#10;Description automatically generated">
            <a:extLst>
              <a:ext uri="{FF2B5EF4-FFF2-40B4-BE49-F238E27FC236}">
                <a16:creationId xmlns:a16="http://schemas.microsoft.com/office/drawing/2014/main" id="{4FC0F6FC-7BAF-B636-4A20-578F02307EA4}"/>
              </a:ext>
            </a:extLst>
          </p:cNvPr>
          <p:cNvPicPr>
            <a:picLocks noChangeAspect="1"/>
          </p:cNvPicPr>
          <p:nvPr/>
        </p:nvPicPr>
        <p:blipFill rotWithShape="1">
          <a:blip r:embed="rId6"/>
          <a:srcRect r="10870"/>
          <a:stretch/>
        </p:blipFill>
        <p:spPr>
          <a:xfrm>
            <a:off x="8730188" y="1349826"/>
            <a:ext cx="2840807" cy="1793596"/>
          </a:xfrm>
          <a:prstGeom prst="rect">
            <a:avLst/>
          </a:prstGeom>
        </p:spPr>
      </p:pic>
      <p:pic>
        <p:nvPicPr>
          <p:cNvPr id="16" name="Picture 15" descr="A large container on a trailer&#10;&#10;Description automatically generated">
            <a:extLst>
              <a:ext uri="{FF2B5EF4-FFF2-40B4-BE49-F238E27FC236}">
                <a16:creationId xmlns:a16="http://schemas.microsoft.com/office/drawing/2014/main" id="{F675D06B-C015-39B6-201B-155EF906F7A5}"/>
              </a:ext>
            </a:extLst>
          </p:cNvPr>
          <p:cNvPicPr>
            <a:picLocks noChangeAspect="1"/>
          </p:cNvPicPr>
          <p:nvPr/>
        </p:nvPicPr>
        <p:blipFill rotWithShape="1">
          <a:blip r:embed="rId7"/>
          <a:srcRect r="6802"/>
          <a:stretch/>
        </p:blipFill>
        <p:spPr>
          <a:xfrm>
            <a:off x="5592404" y="3416342"/>
            <a:ext cx="2840807" cy="2286092"/>
          </a:xfrm>
          <a:prstGeom prst="rect">
            <a:avLst/>
          </a:prstGeom>
        </p:spPr>
      </p:pic>
      <p:pic>
        <p:nvPicPr>
          <p:cNvPr id="17" name="Picture 16" descr="A large machine on a flatbed&#10;&#10;Description automatically generated">
            <a:extLst>
              <a:ext uri="{FF2B5EF4-FFF2-40B4-BE49-F238E27FC236}">
                <a16:creationId xmlns:a16="http://schemas.microsoft.com/office/drawing/2014/main" id="{BFE5A9CA-9585-1777-E108-6A4D0A5600D6}"/>
              </a:ext>
            </a:extLst>
          </p:cNvPr>
          <p:cNvPicPr>
            <a:picLocks noChangeAspect="1"/>
          </p:cNvPicPr>
          <p:nvPr/>
        </p:nvPicPr>
        <p:blipFill rotWithShape="1">
          <a:blip r:embed="rId8"/>
          <a:srcRect l="3401" r="3401"/>
          <a:stretch/>
        </p:blipFill>
        <p:spPr>
          <a:xfrm>
            <a:off x="8730188" y="3416342"/>
            <a:ext cx="2840807" cy="2286092"/>
          </a:xfrm>
          <a:prstGeom prst="rect">
            <a:avLst/>
          </a:prstGeom>
        </p:spPr>
      </p:pic>
      <p:sp>
        <p:nvSpPr>
          <p:cNvPr id="4" name="TextBox 3">
            <a:extLst>
              <a:ext uri="{FF2B5EF4-FFF2-40B4-BE49-F238E27FC236}">
                <a16:creationId xmlns:a16="http://schemas.microsoft.com/office/drawing/2014/main" id="{DF1991B0-C786-51EF-F684-BB6CE6289CBC}"/>
              </a:ext>
            </a:extLst>
          </p:cNvPr>
          <p:cNvSpPr txBox="1"/>
          <p:nvPr/>
        </p:nvSpPr>
        <p:spPr>
          <a:xfrm>
            <a:off x="2047908" y="2644170"/>
            <a:ext cx="3482236" cy="1569660"/>
          </a:xfrm>
          <a:prstGeom prst="rect">
            <a:avLst/>
          </a:prstGeom>
        </p:spPr>
        <p:txBody>
          <a:bodyPr wrap="square" rtlCol="0" anchor="t">
            <a:spAutoFit/>
          </a:bodyPr>
          <a:lstStyle/>
          <a:p>
            <a:pPr marL="171450" marR="0" lvl="0" indent="-171450" algn="l" defTabSz="914400" rtl="0" eaLnBrk="1" fontAlgn="auto" latinLnBrk="0" hangingPunct="1">
              <a:spcBef>
                <a:spcPct val="0"/>
              </a:spcBef>
              <a:spcAft>
                <a:spcPts val="0"/>
              </a:spcAft>
              <a:buClr>
                <a:srgbClr val="0B68B1"/>
              </a:buClr>
              <a:buSzTx/>
              <a:buFont typeface="Arial" panose="020B0604020202020204" pitchFamily="34" charset="0"/>
              <a:buChar char="•"/>
              <a:tabLst>
                <a:tab pos="1371600" algn="l"/>
              </a:tabLst>
              <a:defRPr/>
            </a:pPr>
            <a:r>
              <a:rPr kumimoji="0" lang="en-US" sz="1200" u="none" strike="noStrike" kern="1200" cap="none" spc="0" normalizeH="0" baseline="0" noProof="0" dirty="0">
                <a:ln>
                  <a:noFill/>
                </a:ln>
                <a:solidFill>
                  <a:srgbClr val="1D1D1B"/>
                </a:solidFill>
                <a:effectLst/>
                <a:uLnTx/>
                <a:uFillTx/>
                <a:latin typeface="Gotham" pitchFamily="2" charset="0"/>
                <a:cs typeface="Gotham" pitchFamily="2" charset="0"/>
              </a:rPr>
              <a:t>RORO ex Wasco </a:t>
            </a:r>
            <a:r>
              <a:rPr kumimoji="0" lang="en-US" sz="1200" u="none" strike="noStrike" kern="1200" cap="none" spc="0" normalizeH="0" baseline="0" noProof="0" dirty="0" err="1">
                <a:ln>
                  <a:noFill/>
                </a:ln>
                <a:solidFill>
                  <a:srgbClr val="1D1D1B"/>
                </a:solidFill>
                <a:effectLst/>
                <a:uLnTx/>
                <a:uFillTx/>
                <a:latin typeface="Gotham" pitchFamily="2" charset="0"/>
                <a:cs typeface="Gotham" pitchFamily="2" charset="0"/>
              </a:rPr>
              <a:t>Batam</a:t>
            </a:r>
            <a:r>
              <a:rPr kumimoji="0" lang="en-US" sz="1200" u="none" strike="noStrike" kern="1200" cap="none" spc="0" normalizeH="0" baseline="0" noProof="0" dirty="0">
                <a:ln>
                  <a:noFill/>
                </a:ln>
                <a:solidFill>
                  <a:srgbClr val="1D1D1B"/>
                </a:solidFill>
                <a:effectLst/>
                <a:uLnTx/>
                <a:uFillTx/>
                <a:latin typeface="Gotham" pitchFamily="2" charset="0"/>
                <a:cs typeface="Gotham" pitchFamily="2" charset="0"/>
              </a:rPr>
              <a:t> Jetty onto barge for the OOG items (Bok Seng’s Barge)</a:t>
            </a:r>
          </a:p>
          <a:p>
            <a:pPr marL="171450" indent="-171450">
              <a:spcBef>
                <a:spcPct val="0"/>
              </a:spcBef>
              <a:buClr>
                <a:srgbClr val="0B68B1"/>
              </a:buClr>
              <a:buFont typeface="Arial" panose="020B0604020202020204" pitchFamily="34" charset="0"/>
              <a:buChar char="•"/>
              <a:tabLst>
                <a:tab pos="1371600" algn="l"/>
              </a:tabLst>
              <a:defRPr/>
            </a:pPr>
            <a:r>
              <a:rPr kumimoji="0" lang="en-US" sz="1200" u="none" strike="noStrike" kern="1200" cap="none" spc="0" normalizeH="0" baseline="0" noProof="0" dirty="0">
                <a:ln>
                  <a:noFill/>
                </a:ln>
                <a:solidFill>
                  <a:srgbClr val="1D1D1B"/>
                </a:solidFill>
                <a:effectLst/>
                <a:uLnTx/>
                <a:uFillTx/>
                <a:latin typeface="Gotham" pitchFamily="2" charset="0"/>
                <a:cs typeface="Gotham" pitchFamily="2" charset="0"/>
              </a:rPr>
              <a:t>LOLO ex Wasco </a:t>
            </a:r>
            <a:r>
              <a:rPr kumimoji="0" lang="en-US" sz="1200" u="none" strike="noStrike" kern="1200" cap="none" spc="0" normalizeH="0" baseline="0" noProof="0" dirty="0" err="1">
                <a:ln>
                  <a:noFill/>
                </a:ln>
                <a:solidFill>
                  <a:srgbClr val="1D1D1B"/>
                </a:solidFill>
                <a:effectLst/>
                <a:uLnTx/>
                <a:uFillTx/>
                <a:latin typeface="Gotham" pitchFamily="2" charset="0"/>
                <a:cs typeface="Gotham" pitchFamily="2" charset="0"/>
              </a:rPr>
              <a:t>Batam</a:t>
            </a:r>
            <a:r>
              <a:rPr kumimoji="0" lang="en-US" sz="1200" u="none" strike="noStrike" kern="1200" cap="none" spc="0" normalizeH="0" baseline="0" noProof="0" dirty="0">
                <a:ln>
                  <a:noFill/>
                </a:ln>
                <a:solidFill>
                  <a:srgbClr val="1D1D1B"/>
                </a:solidFill>
                <a:effectLst/>
                <a:uLnTx/>
                <a:uFillTx/>
                <a:latin typeface="Gotham" pitchFamily="2" charset="0"/>
                <a:cs typeface="Gotham" pitchFamily="2" charset="0"/>
              </a:rPr>
              <a:t> Jetty onto barge for other smaller items (Infiniti’s Barge)</a:t>
            </a:r>
          </a:p>
          <a:p>
            <a:pPr marL="171450" indent="-171450">
              <a:spcBef>
                <a:spcPct val="0"/>
              </a:spcBef>
              <a:buClr>
                <a:srgbClr val="0B68B1"/>
              </a:buClr>
              <a:buFont typeface="Arial" panose="020B0604020202020204" pitchFamily="34" charset="0"/>
              <a:buChar char="•"/>
              <a:tabLst>
                <a:tab pos="1371600" algn="l"/>
              </a:tabLst>
              <a:defRPr/>
            </a:pPr>
            <a:r>
              <a:rPr kumimoji="0" lang="en-US" sz="1200" u="none" strike="noStrike" kern="1200" cap="none" spc="0" normalizeH="0" baseline="0" noProof="0" dirty="0">
                <a:ln>
                  <a:noFill/>
                </a:ln>
                <a:solidFill>
                  <a:srgbClr val="1D1D1B"/>
                </a:solidFill>
                <a:effectLst/>
                <a:uLnTx/>
                <a:uFillTx/>
                <a:latin typeface="Gotham" pitchFamily="2" charset="0"/>
                <a:cs typeface="Gotham" pitchFamily="2" charset="0"/>
              </a:rPr>
              <a:t>Freight from </a:t>
            </a:r>
            <a:r>
              <a:rPr kumimoji="0" lang="en-US" sz="1200" u="none" strike="noStrike" kern="1200" cap="none" spc="0" normalizeH="0" baseline="0" noProof="0" dirty="0" err="1">
                <a:ln>
                  <a:noFill/>
                </a:ln>
                <a:solidFill>
                  <a:srgbClr val="1D1D1B"/>
                </a:solidFill>
                <a:effectLst/>
                <a:uLnTx/>
                <a:uFillTx/>
                <a:latin typeface="Gotham" pitchFamily="2" charset="0"/>
                <a:cs typeface="Gotham" pitchFamily="2" charset="0"/>
              </a:rPr>
              <a:t>Batam</a:t>
            </a:r>
            <a:r>
              <a:rPr kumimoji="0" lang="en-US" sz="1200" u="none" strike="noStrike" kern="1200" cap="none" spc="0" normalizeH="0" baseline="0" noProof="0" dirty="0">
                <a:ln>
                  <a:noFill/>
                </a:ln>
                <a:solidFill>
                  <a:srgbClr val="1D1D1B"/>
                </a:solidFill>
                <a:effectLst/>
                <a:uLnTx/>
                <a:uFillTx/>
                <a:latin typeface="Gotham" pitchFamily="2" charset="0"/>
                <a:cs typeface="Gotham" pitchFamily="2" charset="0"/>
              </a:rPr>
              <a:t> to Singapore, Jurong port</a:t>
            </a:r>
          </a:p>
          <a:p>
            <a:pPr marL="171450" indent="-171450">
              <a:spcBef>
                <a:spcPct val="0"/>
              </a:spcBef>
              <a:buClr>
                <a:srgbClr val="0B68B1"/>
              </a:buClr>
              <a:buFont typeface="Arial" panose="020B0604020202020204" pitchFamily="34" charset="0"/>
              <a:buChar char="•"/>
              <a:tabLst>
                <a:tab pos="1371600" algn="l"/>
              </a:tabLst>
              <a:defRPr/>
            </a:pPr>
            <a:r>
              <a:rPr kumimoji="0" lang="en-US" sz="1200" u="none" strike="noStrike" kern="1200" cap="none" spc="0" normalizeH="0" baseline="0" noProof="0" dirty="0">
                <a:ln>
                  <a:noFill/>
                </a:ln>
                <a:solidFill>
                  <a:srgbClr val="1D1D1B"/>
                </a:solidFill>
                <a:effectLst/>
                <a:uLnTx/>
                <a:uFillTx/>
                <a:latin typeface="Gotham" pitchFamily="2" charset="0"/>
                <a:cs typeface="Gotham" pitchFamily="2" charset="0"/>
              </a:rPr>
              <a:t>Overside loading in Jurong port</a:t>
            </a:r>
          </a:p>
          <a:p>
            <a:pPr marL="171450" indent="-171450" algn="l">
              <a:buClr>
                <a:srgbClr val="000000"/>
              </a:buClr>
              <a:buFont typeface="Arial" panose="020B0604020202020204" pitchFamily="34" charset="0"/>
              <a:buChar char="•"/>
            </a:pPr>
            <a:endParaRPr lang="en-VN" sz="1200" dirty="0">
              <a:latin typeface="Gotham" pitchFamily="2" charset="0"/>
              <a:cs typeface="Gotham" pitchFamily="2" charset="0"/>
            </a:endParaRPr>
          </a:p>
        </p:txBody>
      </p:sp>
      <p:sp>
        <p:nvSpPr>
          <p:cNvPr id="7" name="Slide Number Placeholder 3">
            <a:extLst>
              <a:ext uri="{FF2B5EF4-FFF2-40B4-BE49-F238E27FC236}">
                <a16:creationId xmlns:a16="http://schemas.microsoft.com/office/drawing/2014/main" id="{0C2F0F44-5D9C-D9F1-90D8-0F03162E9DE6}"/>
              </a:ext>
            </a:extLst>
          </p:cNvPr>
          <p:cNvSpPr>
            <a:spLocks noGrp="1"/>
          </p:cNvSpPr>
          <p:nvPr>
            <p:ph type="sldNum" sz="quarter" idx="12"/>
          </p:nvPr>
        </p:nvSpPr>
        <p:spPr>
          <a:xfrm>
            <a:off x="11021829" y="6057645"/>
            <a:ext cx="549166"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1" i="0" u="none" strike="noStrike" kern="1200" cap="none" spc="0" normalizeH="0" baseline="0" noProof="0" smtClean="0">
                <a:ln>
                  <a:noFill/>
                </a:ln>
                <a:solidFill>
                  <a:srgbClr val="000000">
                    <a:lumMod val="50000"/>
                    <a:lumOff val="50000"/>
                  </a:srgbClr>
                </a:solidFill>
                <a:effectLst/>
                <a:uLnTx/>
                <a:uFillTx/>
                <a:latin typeface="GOTHAM-BOO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1" i="0" u="none" strike="noStrike" kern="1200" cap="none" spc="0" normalizeH="0" baseline="0" noProof="0" dirty="0">
              <a:ln>
                <a:noFill/>
              </a:ln>
              <a:solidFill>
                <a:srgbClr val="000000">
                  <a:lumMod val="50000"/>
                  <a:lumOff val="50000"/>
                </a:srgbClr>
              </a:solidFill>
              <a:effectLst/>
              <a:uLnTx/>
              <a:uFillTx/>
              <a:latin typeface="GOTHAM-BOOK"/>
              <a:ea typeface="+mn-ea"/>
              <a:cs typeface="+mn-cs"/>
            </a:endParaRPr>
          </a:p>
        </p:txBody>
      </p:sp>
    </p:spTree>
    <p:extLst>
      <p:ext uri="{BB962C8B-B14F-4D97-AF65-F5344CB8AC3E}">
        <p14:creationId xmlns:p14="http://schemas.microsoft.com/office/powerpoint/2010/main" val="24058079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9681A-4683-2219-24D9-E58DDFCC6E75}"/>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7A357BE8-2F1E-11E3-5E78-E7891C7748E6}"/>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64</a:t>
            </a:fld>
            <a:endParaRPr sz="1200" b="0" i="0" u="none" strike="noStrike" cap="none" dirty="0">
              <a:latin typeface="Calibri"/>
              <a:ea typeface="Calibri"/>
              <a:cs typeface="Calibri"/>
              <a:sym typeface="Calibri"/>
            </a:endParaRPr>
          </a:p>
        </p:txBody>
      </p:sp>
      <p:sp>
        <p:nvSpPr>
          <p:cNvPr id="10" name="Title 8">
            <a:extLst>
              <a:ext uri="{FF2B5EF4-FFF2-40B4-BE49-F238E27FC236}">
                <a16:creationId xmlns:a16="http://schemas.microsoft.com/office/drawing/2014/main" id="{4D5B3B60-2657-3AE5-2ED1-0464322221F3}"/>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7" name="Title 8">
            <a:extLst>
              <a:ext uri="{FF2B5EF4-FFF2-40B4-BE49-F238E27FC236}">
                <a16:creationId xmlns:a16="http://schemas.microsoft.com/office/drawing/2014/main" id="{1E7FFDB7-8CFA-F91E-0ED7-242E24D44F54}"/>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3C41B824-885E-FCAF-33AD-3BD96DD80262}"/>
              </a:ext>
            </a:extLst>
          </p:cNvPr>
          <p:cNvSpPr txBox="1">
            <a:spLocks/>
          </p:cNvSpPr>
          <p:nvPr/>
        </p:nvSpPr>
        <p:spPr>
          <a:xfrm>
            <a:off x="609599" y="698218"/>
            <a:ext cx="11855117" cy="2816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744.9 CBM , 546 </a:t>
            </a:r>
            <a:r>
              <a:rPr lang="en-US" sz="2200" cap="all" dirty="0" err="1">
                <a:solidFill>
                  <a:srgbClr val="3DB465"/>
                </a:solidFill>
                <a:latin typeface="Gotham Medium" pitchFamily="50" charset="0"/>
                <a:cs typeface="Gotham Medium" pitchFamily="50" charset="0"/>
              </a:rPr>
              <a:t>tONS</a:t>
            </a:r>
            <a:r>
              <a:rPr lang="en-US" sz="2200" cap="all" dirty="0">
                <a:solidFill>
                  <a:srgbClr val="3DB465"/>
                </a:solidFill>
                <a:latin typeface="Gotham Medium" pitchFamily="50" charset="0"/>
                <a:cs typeface="Gotham Medium" pitchFamily="50" charset="0"/>
              </a:rPr>
              <a:t> 500kv tan </a:t>
            </a:r>
            <a:r>
              <a:rPr lang="en-US" sz="2200" cap="all" dirty="0" err="1">
                <a:solidFill>
                  <a:srgbClr val="3DB465"/>
                </a:solidFill>
                <a:latin typeface="Gotham Medium" pitchFamily="50" charset="0"/>
                <a:cs typeface="Gotham Medium" pitchFamily="50" charset="0"/>
              </a:rPr>
              <a:t>dinh</a:t>
            </a:r>
            <a:r>
              <a:rPr lang="en-US" sz="2200" cap="all" dirty="0">
                <a:solidFill>
                  <a:srgbClr val="3DB465"/>
                </a:solidFill>
                <a:latin typeface="Gotham Medium" pitchFamily="50" charset="0"/>
                <a:cs typeface="Gotham Medium" pitchFamily="50" charset="0"/>
              </a:rPr>
              <a:t> substation PROJECT</a:t>
            </a:r>
          </a:p>
        </p:txBody>
      </p:sp>
      <p:sp>
        <p:nvSpPr>
          <p:cNvPr id="2" name="object 6">
            <a:extLst>
              <a:ext uri="{FF2B5EF4-FFF2-40B4-BE49-F238E27FC236}">
                <a16:creationId xmlns:a16="http://schemas.microsoft.com/office/drawing/2014/main" id="{44B6AAE3-3C58-08EB-8520-61FAFFD505B3}"/>
              </a:ext>
            </a:extLst>
          </p:cNvPr>
          <p:cNvSpPr txBox="1">
            <a:spLocks noGrp="1" noRot="1" noMove="1" noResize="1" noEditPoints="1" noAdjustHandles="1" noChangeArrowheads="1" noChangeShapeType="1"/>
          </p:cNvSpPr>
          <p:nvPr/>
        </p:nvSpPr>
        <p:spPr>
          <a:xfrm>
            <a:off x="664379" y="255474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F8A0E5EE-E406-EB9D-C09D-455466A67B8E}"/>
              </a:ext>
            </a:extLst>
          </p:cNvPr>
          <p:cNvSpPr txBox="1">
            <a:spLocks/>
          </p:cNvSpPr>
          <p:nvPr/>
        </p:nvSpPr>
        <p:spPr>
          <a:xfrm>
            <a:off x="1338034" y="2629736"/>
            <a:ext cx="3426472" cy="1959511"/>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Full liner terms ocean freight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Chartering heavy lift vessel</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Port handling and discharge to FAS</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Discharge cargo out vessel incl appropriate cargo stow arrangements. Cargo hold preparation for discharge by FLS own stevedores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Discharge and load on trucks under supervision by FLS Port Captain</a:t>
            </a:r>
          </a:p>
        </p:txBody>
      </p:sp>
      <p:sp>
        <p:nvSpPr>
          <p:cNvPr id="7" name="object 5">
            <a:extLst>
              <a:ext uri="{FF2B5EF4-FFF2-40B4-BE49-F238E27FC236}">
                <a16:creationId xmlns:a16="http://schemas.microsoft.com/office/drawing/2014/main" id="{1DF4C28E-402A-EC7A-A88E-38303594C574}"/>
              </a:ext>
            </a:extLst>
          </p:cNvPr>
          <p:cNvSpPr txBox="1">
            <a:spLocks noGrp="1" noRot="1" noMove="1" noResize="1" noEditPoints="1" noAdjustHandles="1" noChangeArrowheads="1" noChangeShapeType="1"/>
          </p:cNvSpPr>
          <p:nvPr/>
        </p:nvSpPr>
        <p:spPr>
          <a:xfrm>
            <a:off x="661337" y="1179261"/>
            <a:ext cx="6524467" cy="98745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dirty="0">
                <a:latin typeface="Gotham" pitchFamily="50" charset="0"/>
                <a:cs typeface="Gotham" pitchFamily="50" charset="0"/>
              </a:rPr>
              <a:t>744.9 CBM,546 MT heavy 3x155 MT</a:t>
            </a:r>
          </a:p>
          <a:p>
            <a:pPr marL="12700" lvl="0">
              <a:spcBef>
                <a:spcPts val="100"/>
              </a:spcBef>
              <a:defRPr/>
            </a:pPr>
            <a:r>
              <a:rPr lang="en-US" sz="1200" dirty="0">
                <a:latin typeface="Gotham" pitchFamily="50" charset="0"/>
                <a:cs typeface="Gotham" pitchFamily="50" charset="0"/>
              </a:rPr>
              <a:t>		 52 packages</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Transformer and Accessories</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US" sz="1200" dirty="0">
                <a:latin typeface="Gotham" pitchFamily="50" charset="0"/>
                <a:cs typeface="Gotham" pitchFamily="50" charset="0"/>
              </a:rPr>
              <a:t>Shanghai port, China</a:t>
            </a:r>
          </a:p>
          <a:p>
            <a:pPr marL="12700" lvl="0">
              <a:spcBef>
                <a:spcPts val="100"/>
              </a:spcBef>
              <a:defRPr/>
            </a:pPr>
            <a:r>
              <a:rPr lang="en-GB" sz="1200" dirty="0">
                <a:solidFill>
                  <a:srgbClr val="0070C0"/>
                </a:solidFill>
                <a:latin typeface="Gotham Medium" pitchFamily="2" charset="0"/>
                <a:cs typeface="Gotham Medium" pitchFamily="2" charset="0"/>
              </a:rPr>
              <a:t>Destination:	</a:t>
            </a:r>
            <a:r>
              <a:rPr lang="en-US" sz="1200" dirty="0">
                <a:latin typeface="Gotham" pitchFamily="50" charset="0"/>
                <a:cs typeface="Gotham" pitchFamily="50" charset="0"/>
              </a:rPr>
              <a:t>Ho chi Minh, VietNam </a:t>
            </a:r>
            <a:endParaRPr lang="en-GB" sz="1200" dirty="0">
              <a:latin typeface="Gotham" pitchFamily="50" charset="0"/>
              <a:cs typeface="Gotham" pitchFamily="50" charset="0"/>
            </a:endParaRPr>
          </a:p>
        </p:txBody>
      </p:sp>
      <p:pic>
        <p:nvPicPr>
          <p:cNvPr id="6" name="Picture 5">
            <a:extLst>
              <a:ext uri="{FF2B5EF4-FFF2-40B4-BE49-F238E27FC236}">
                <a16:creationId xmlns:a16="http://schemas.microsoft.com/office/drawing/2014/main" id="{7E05FB7C-4130-5400-AE49-1756634775B1}"/>
              </a:ext>
            </a:extLst>
          </p:cNvPr>
          <p:cNvPicPr>
            <a:picLocks noChangeAspect="1"/>
          </p:cNvPicPr>
          <p:nvPr/>
        </p:nvPicPr>
        <p:blipFill>
          <a:blip r:embed="rId2"/>
          <a:stretch>
            <a:fillRect/>
          </a:stretch>
        </p:blipFill>
        <p:spPr>
          <a:xfrm>
            <a:off x="5269230" y="1251616"/>
            <a:ext cx="3188970" cy="2983046"/>
          </a:xfrm>
          <a:prstGeom prst="rect">
            <a:avLst/>
          </a:prstGeom>
        </p:spPr>
      </p:pic>
      <p:pic>
        <p:nvPicPr>
          <p:cNvPr id="8" name="Picture 7">
            <a:extLst>
              <a:ext uri="{FF2B5EF4-FFF2-40B4-BE49-F238E27FC236}">
                <a16:creationId xmlns:a16="http://schemas.microsoft.com/office/drawing/2014/main" id="{BAC7867A-4266-1523-930B-E053C8327A6E}"/>
              </a:ext>
            </a:extLst>
          </p:cNvPr>
          <p:cNvPicPr>
            <a:picLocks noChangeAspect="1"/>
          </p:cNvPicPr>
          <p:nvPr/>
        </p:nvPicPr>
        <p:blipFill>
          <a:blip r:embed="rId3"/>
          <a:stretch>
            <a:fillRect/>
          </a:stretch>
        </p:blipFill>
        <p:spPr>
          <a:xfrm>
            <a:off x="8458200" y="1251615"/>
            <a:ext cx="3677150" cy="2983046"/>
          </a:xfrm>
          <a:prstGeom prst="rect">
            <a:avLst/>
          </a:prstGeom>
        </p:spPr>
      </p:pic>
      <p:pic>
        <p:nvPicPr>
          <p:cNvPr id="9" name="Picture 8">
            <a:extLst>
              <a:ext uri="{FF2B5EF4-FFF2-40B4-BE49-F238E27FC236}">
                <a16:creationId xmlns:a16="http://schemas.microsoft.com/office/drawing/2014/main" id="{6156BC1B-1106-7942-AA0C-BDE10EB1646F}"/>
              </a:ext>
            </a:extLst>
          </p:cNvPr>
          <p:cNvPicPr>
            <a:picLocks noChangeAspect="1"/>
          </p:cNvPicPr>
          <p:nvPr/>
        </p:nvPicPr>
        <p:blipFill>
          <a:blip r:embed="rId4"/>
          <a:stretch>
            <a:fillRect/>
          </a:stretch>
        </p:blipFill>
        <p:spPr>
          <a:xfrm>
            <a:off x="9845790" y="4234661"/>
            <a:ext cx="2289560" cy="2004467"/>
          </a:xfrm>
          <a:prstGeom prst="rect">
            <a:avLst/>
          </a:prstGeom>
        </p:spPr>
      </p:pic>
      <p:pic>
        <p:nvPicPr>
          <p:cNvPr id="11" name="Picture 10">
            <a:extLst>
              <a:ext uri="{FF2B5EF4-FFF2-40B4-BE49-F238E27FC236}">
                <a16:creationId xmlns:a16="http://schemas.microsoft.com/office/drawing/2014/main" id="{EAB97429-7919-E077-9501-7500893810B4}"/>
              </a:ext>
            </a:extLst>
          </p:cNvPr>
          <p:cNvPicPr>
            <a:picLocks noChangeAspect="1"/>
          </p:cNvPicPr>
          <p:nvPr/>
        </p:nvPicPr>
        <p:blipFill>
          <a:blip r:embed="rId5"/>
          <a:stretch>
            <a:fillRect/>
          </a:stretch>
        </p:blipFill>
        <p:spPr>
          <a:xfrm>
            <a:off x="7171354" y="4234660"/>
            <a:ext cx="2674435" cy="2004467"/>
          </a:xfrm>
          <a:prstGeom prst="rect">
            <a:avLst/>
          </a:prstGeom>
        </p:spPr>
      </p:pic>
      <p:pic>
        <p:nvPicPr>
          <p:cNvPr id="12" name="Picture 11">
            <a:extLst>
              <a:ext uri="{FF2B5EF4-FFF2-40B4-BE49-F238E27FC236}">
                <a16:creationId xmlns:a16="http://schemas.microsoft.com/office/drawing/2014/main" id="{8F3A6307-8C0C-2700-1033-953ABE06CC67}"/>
              </a:ext>
            </a:extLst>
          </p:cNvPr>
          <p:cNvPicPr>
            <a:picLocks noChangeAspect="1"/>
          </p:cNvPicPr>
          <p:nvPr/>
        </p:nvPicPr>
        <p:blipFill>
          <a:blip r:embed="rId6"/>
          <a:stretch>
            <a:fillRect/>
          </a:stretch>
        </p:blipFill>
        <p:spPr>
          <a:xfrm>
            <a:off x="4399668" y="4234659"/>
            <a:ext cx="2755327" cy="2004468"/>
          </a:xfrm>
          <a:prstGeom prst="rect">
            <a:avLst/>
          </a:prstGeom>
        </p:spPr>
      </p:pic>
    </p:spTree>
    <p:extLst>
      <p:ext uri="{BB962C8B-B14F-4D97-AF65-F5344CB8AC3E}">
        <p14:creationId xmlns:p14="http://schemas.microsoft.com/office/powerpoint/2010/main" val="7951905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A6164-8796-56E5-8347-A558734A294D}"/>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DB889D4D-B235-D1DE-3306-1F3EA2941B32}"/>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65</a:t>
            </a:fld>
            <a:endParaRPr sz="1200" b="0" i="0" u="none" strike="noStrike" cap="none" dirty="0">
              <a:latin typeface="Calibri"/>
              <a:ea typeface="Calibri"/>
              <a:cs typeface="Calibri"/>
              <a:sym typeface="Calibri"/>
            </a:endParaRPr>
          </a:p>
        </p:txBody>
      </p:sp>
      <p:sp>
        <p:nvSpPr>
          <p:cNvPr id="10" name="Title 8">
            <a:extLst>
              <a:ext uri="{FF2B5EF4-FFF2-40B4-BE49-F238E27FC236}">
                <a16:creationId xmlns:a16="http://schemas.microsoft.com/office/drawing/2014/main" id="{7D529168-0BED-99D0-C446-935B6746B51D}"/>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7" name="Title 8">
            <a:extLst>
              <a:ext uri="{FF2B5EF4-FFF2-40B4-BE49-F238E27FC236}">
                <a16:creationId xmlns:a16="http://schemas.microsoft.com/office/drawing/2014/main" id="{46E79E86-A58D-E5E1-53B6-06AC27B66F3C}"/>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24E486AC-8140-ED60-E690-AB42EF322349}"/>
              </a:ext>
            </a:extLst>
          </p:cNvPr>
          <p:cNvSpPr txBox="1">
            <a:spLocks noGrp="1" noRot="1" noMove="1" noResize="1" noEditPoints="1" noAdjustHandles="1" noChangeArrowheads="1" noChangeShapeType="1"/>
          </p:cNvSpPr>
          <p:nvPr/>
        </p:nvSpPr>
        <p:spPr>
          <a:xfrm>
            <a:off x="609599" y="698218"/>
            <a:ext cx="10972799"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350MT DOMESTIC TRANSPORT AND JACKING</a:t>
            </a:r>
          </a:p>
        </p:txBody>
      </p:sp>
      <p:sp>
        <p:nvSpPr>
          <p:cNvPr id="2" name="object 6">
            <a:extLst>
              <a:ext uri="{FF2B5EF4-FFF2-40B4-BE49-F238E27FC236}">
                <a16:creationId xmlns:a16="http://schemas.microsoft.com/office/drawing/2014/main" id="{4F6AC2B1-F096-556F-B5E6-5F13A6C1278A}"/>
              </a:ext>
            </a:extLst>
          </p:cNvPr>
          <p:cNvSpPr txBox="1">
            <a:spLocks noGrp="1" noRot="1" noMove="1" noResize="1" noEditPoints="1" noAdjustHandles="1" noChangeArrowheads="1" noChangeShapeType="1"/>
          </p:cNvSpPr>
          <p:nvPr/>
        </p:nvSpPr>
        <p:spPr>
          <a:xfrm>
            <a:off x="664379" y="255474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CCF6E43E-F628-A73E-C772-804DC1BB2249}"/>
              </a:ext>
            </a:extLst>
          </p:cNvPr>
          <p:cNvSpPr txBox="1">
            <a:spLocks noGrp="1" noRot="1" noMove="1" noResize="1" noEditPoints="1" noAdjustHandles="1" noChangeArrowheads="1" noChangeShapeType="1"/>
          </p:cNvSpPr>
          <p:nvPr/>
        </p:nvSpPr>
        <p:spPr>
          <a:xfrm>
            <a:off x="1338033" y="2629736"/>
            <a:ext cx="5321559" cy="93358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Transportation from factory to job site for Toshiba</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Jacking and skidding from trailer onto </a:t>
            </a:r>
            <a:r>
              <a:rPr lang="en-US" sz="1200" kern="0" dirty="0" err="1">
                <a:solidFill>
                  <a:srgbClr val="1D1D1B"/>
                </a:solidFill>
                <a:latin typeface="Gotham" pitchFamily="2" charset="0"/>
                <a:cs typeface="Gotham" pitchFamily="2" charset="0"/>
              </a:rPr>
              <a:t>trafo</a:t>
            </a:r>
            <a:r>
              <a:rPr lang="en-US" sz="1200" kern="0" dirty="0">
                <a:solidFill>
                  <a:srgbClr val="1D1D1B"/>
                </a:solidFill>
                <a:latin typeface="Gotham" pitchFamily="2" charset="0"/>
                <a:cs typeface="Gotham" pitchFamily="2" charset="0"/>
              </a:rPr>
              <a:t> foundation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Jacking down onto foundation including alignment under the supervision by a FLS Project Manager</a:t>
            </a:r>
          </a:p>
        </p:txBody>
      </p:sp>
      <p:sp>
        <p:nvSpPr>
          <p:cNvPr id="7" name="object 5">
            <a:extLst>
              <a:ext uri="{FF2B5EF4-FFF2-40B4-BE49-F238E27FC236}">
                <a16:creationId xmlns:a16="http://schemas.microsoft.com/office/drawing/2014/main" id="{233A0681-43C6-2AE3-97BE-47F9E7CF5969}"/>
              </a:ext>
            </a:extLst>
          </p:cNvPr>
          <p:cNvSpPr txBox="1">
            <a:spLocks noGrp="1" noRot="1" noMove="1" noResize="1" noEditPoints="1" noAdjustHandles="1" noChangeArrowheads="1" noChangeShapeType="1"/>
          </p:cNvSpPr>
          <p:nvPr/>
        </p:nvSpPr>
        <p:spPr>
          <a:xfrm>
            <a:off x="661337" y="1179261"/>
            <a:ext cx="6524467" cy="59247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dirty="0">
                <a:latin typeface="Gotham" pitchFamily="50" charset="0"/>
                <a:cs typeface="Gotham" pitchFamily="50" charset="0"/>
              </a:rPr>
              <a:t>350 MT heavy, 1 package </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Transformer </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US" sz="1200" dirty="0">
                <a:latin typeface="Gotham" pitchFamily="50" charset="0"/>
                <a:cs typeface="Gotham" pitchFamily="50" charset="0"/>
              </a:rPr>
              <a:t>China</a:t>
            </a:r>
            <a:endParaRPr lang="en-GB" sz="1200" dirty="0">
              <a:latin typeface="Gotham" pitchFamily="50" charset="0"/>
              <a:cs typeface="Gotham" pitchFamily="50" charset="0"/>
            </a:endParaRPr>
          </a:p>
        </p:txBody>
      </p:sp>
      <p:pic>
        <p:nvPicPr>
          <p:cNvPr id="11" name="object 7">
            <a:extLst>
              <a:ext uri="{FF2B5EF4-FFF2-40B4-BE49-F238E27FC236}">
                <a16:creationId xmlns:a16="http://schemas.microsoft.com/office/drawing/2014/main" id="{593C95F9-D315-6E85-29E9-F1320F971FB8}"/>
              </a:ext>
            </a:extLst>
          </p:cNvPr>
          <p:cNvPicPr>
            <a:picLocks noGrp="1" noRot="1" noMove="1" noResize="1" noEditPoints="1" noAdjustHandles="1" noChangeArrowheads="1" noChangeShapeType="1" noCrop="1"/>
          </p:cNvPicPr>
          <p:nvPr/>
        </p:nvPicPr>
        <p:blipFill>
          <a:blip r:embed="rId2" cstate="print"/>
          <a:srcRect t="1374" b="-1"/>
          <a:stretch/>
        </p:blipFill>
        <p:spPr>
          <a:xfrm>
            <a:off x="6482119" y="1650190"/>
            <a:ext cx="3051185" cy="2546290"/>
          </a:xfrm>
          <a:prstGeom prst="rect">
            <a:avLst/>
          </a:prstGeom>
        </p:spPr>
      </p:pic>
      <p:pic>
        <p:nvPicPr>
          <p:cNvPr id="12" name="object 8">
            <a:extLst>
              <a:ext uri="{FF2B5EF4-FFF2-40B4-BE49-F238E27FC236}">
                <a16:creationId xmlns:a16="http://schemas.microsoft.com/office/drawing/2014/main" id="{99562624-563E-70EE-F11D-C6883E14E70D}"/>
              </a:ext>
            </a:extLst>
          </p:cNvPr>
          <p:cNvPicPr>
            <a:picLocks noGrp="1" noRot="1" noMove="1" noResize="1" noEditPoints="1" noAdjustHandles="1" noChangeArrowheads="1" noChangeShapeType="1" noCrop="1"/>
          </p:cNvPicPr>
          <p:nvPr/>
        </p:nvPicPr>
        <p:blipFill>
          <a:blip r:embed="rId3" cstate="print"/>
          <a:stretch>
            <a:fillRect/>
          </a:stretch>
        </p:blipFill>
        <p:spPr>
          <a:xfrm>
            <a:off x="9598996" y="1654740"/>
            <a:ext cx="2503026" cy="2546289"/>
          </a:xfrm>
          <a:prstGeom prst="rect">
            <a:avLst/>
          </a:prstGeom>
        </p:spPr>
      </p:pic>
      <p:pic>
        <p:nvPicPr>
          <p:cNvPr id="13" name="object 9">
            <a:extLst>
              <a:ext uri="{FF2B5EF4-FFF2-40B4-BE49-F238E27FC236}">
                <a16:creationId xmlns:a16="http://schemas.microsoft.com/office/drawing/2014/main" id="{CAD6D2AF-F99A-2F06-D570-0BBE288AC7F4}"/>
              </a:ext>
            </a:extLst>
          </p:cNvPr>
          <p:cNvPicPr>
            <a:picLocks noGrp="1" noRot="1" noMove="1" noResize="1" noEditPoints="1" noAdjustHandles="1" noChangeArrowheads="1" noChangeShapeType="1" noCrop="1"/>
          </p:cNvPicPr>
          <p:nvPr/>
        </p:nvPicPr>
        <p:blipFill>
          <a:blip r:embed="rId4" cstate="print"/>
          <a:stretch>
            <a:fillRect/>
          </a:stretch>
        </p:blipFill>
        <p:spPr>
          <a:xfrm>
            <a:off x="6482119" y="4301533"/>
            <a:ext cx="1740425" cy="1858249"/>
          </a:xfrm>
          <a:prstGeom prst="rect">
            <a:avLst/>
          </a:prstGeom>
        </p:spPr>
      </p:pic>
      <p:pic>
        <p:nvPicPr>
          <p:cNvPr id="14" name="object 10">
            <a:extLst>
              <a:ext uri="{FF2B5EF4-FFF2-40B4-BE49-F238E27FC236}">
                <a16:creationId xmlns:a16="http://schemas.microsoft.com/office/drawing/2014/main" id="{4ED1CCE1-7DB3-399B-F9EF-7EDD0DA81CF0}"/>
              </a:ext>
            </a:extLst>
          </p:cNvPr>
          <p:cNvPicPr>
            <a:picLocks noGrp="1" noRot="1" noMove="1" noResize="1" noEditPoints="1" noAdjustHandles="1" noChangeArrowheads="1" noChangeShapeType="1" noCrop="1"/>
          </p:cNvPicPr>
          <p:nvPr/>
        </p:nvPicPr>
        <p:blipFill>
          <a:blip r:embed="rId5" cstate="print"/>
          <a:stretch>
            <a:fillRect/>
          </a:stretch>
        </p:blipFill>
        <p:spPr>
          <a:xfrm>
            <a:off x="8276574" y="4294445"/>
            <a:ext cx="3825448" cy="1858249"/>
          </a:xfrm>
          <a:prstGeom prst="rect">
            <a:avLst/>
          </a:prstGeom>
        </p:spPr>
      </p:pic>
    </p:spTree>
    <p:extLst>
      <p:ext uri="{BB962C8B-B14F-4D97-AF65-F5344CB8AC3E}">
        <p14:creationId xmlns:p14="http://schemas.microsoft.com/office/powerpoint/2010/main" val="31710093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9D758-1CB3-CF1F-689F-FC97D5568992}"/>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84799AA4-308F-499D-1EBB-4A24608D3DB9}"/>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66</a:t>
            </a:fld>
            <a:endParaRPr sz="1200" b="0" i="0" u="none" strike="noStrike" cap="none" dirty="0">
              <a:latin typeface="Calibri"/>
              <a:ea typeface="Calibri"/>
              <a:cs typeface="Calibri"/>
              <a:sym typeface="Calibri"/>
            </a:endParaRPr>
          </a:p>
        </p:txBody>
      </p:sp>
      <p:sp>
        <p:nvSpPr>
          <p:cNvPr id="10" name="Title 8">
            <a:extLst>
              <a:ext uri="{FF2B5EF4-FFF2-40B4-BE49-F238E27FC236}">
                <a16:creationId xmlns:a16="http://schemas.microsoft.com/office/drawing/2014/main" id="{5B3BB203-C036-C393-94C7-4A1A9DAC0DA4}"/>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7" name="Title 8">
            <a:extLst>
              <a:ext uri="{FF2B5EF4-FFF2-40B4-BE49-F238E27FC236}">
                <a16:creationId xmlns:a16="http://schemas.microsoft.com/office/drawing/2014/main" id="{0EDF4232-FA54-6A64-2172-A2B36BAE8362}"/>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EE7D34C9-0A3B-980D-2E80-0D30D484B855}"/>
              </a:ext>
            </a:extLst>
          </p:cNvPr>
          <p:cNvSpPr txBox="1">
            <a:spLocks noGrp="1" noRot="1" noMove="1" noResize="1" noEditPoints="1" noAdjustHandles="1" noChangeArrowheads="1" noChangeShapeType="1"/>
          </p:cNvSpPr>
          <p:nvPr/>
        </p:nvSpPr>
        <p:spPr>
          <a:xfrm>
            <a:off x="609599" y="698218"/>
            <a:ext cx="10972799"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354m3 , 173 </a:t>
            </a:r>
            <a:r>
              <a:rPr lang="en-US" sz="2200" cap="all" dirty="0" err="1">
                <a:solidFill>
                  <a:srgbClr val="3DB465"/>
                </a:solidFill>
                <a:latin typeface="Gotham Medium" pitchFamily="50" charset="0"/>
                <a:cs typeface="Gotham Medium" pitchFamily="50" charset="0"/>
              </a:rPr>
              <a:t>tONS</a:t>
            </a:r>
            <a:r>
              <a:rPr lang="en-US" sz="2200" cap="all" dirty="0">
                <a:solidFill>
                  <a:srgbClr val="3DB465"/>
                </a:solidFill>
                <a:latin typeface="Gotham Medium" pitchFamily="50" charset="0"/>
                <a:cs typeface="Gotham Medium" pitchFamily="50" charset="0"/>
              </a:rPr>
              <a:t> pre-carriage and port handling</a:t>
            </a:r>
          </a:p>
        </p:txBody>
      </p:sp>
      <p:sp>
        <p:nvSpPr>
          <p:cNvPr id="2" name="object 6">
            <a:extLst>
              <a:ext uri="{FF2B5EF4-FFF2-40B4-BE49-F238E27FC236}">
                <a16:creationId xmlns:a16="http://schemas.microsoft.com/office/drawing/2014/main" id="{97683DBE-C7E5-B88C-3BE3-7CCCD43C4E43}"/>
              </a:ext>
            </a:extLst>
          </p:cNvPr>
          <p:cNvSpPr txBox="1">
            <a:spLocks noGrp="1" noRot="1" noMove="1" noResize="1" noEditPoints="1" noAdjustHandles="1" noChangeArrowheads="1" noChangeShapeType="1"/>
          </p:cNvSpPr>
          <p:nvPr/>
        </p:nvSpPr>
        <p:spPr>
          <a:xfrm>
            <a:off x="664379" y="255474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DBF808EE-4390-EADD-11D2-E68CB90DCDDA}"/>
              </a:ext>
            </a:extLst>
          </p:cNvPr>
          <p:cNvSpPr txBox="1">
            <a:spLocks/>
          </p:cNvSpPr>
          <p:nvPr/>
        </p:nvSpPr>
        <p:spPr>
          <a:xfrm>
            <a:off x="661337" y="2629736"/>
            <a:ext cx="4431834" cy="1946687"/>
          </a:xfrm>
          <a:prstGeom prst="rect">
            <a:avLst/>
          </a:prstGeom>
          <a:noFill/>
        </p:spPr>
        <p:txBody>
          <a:bodyPr wrap="square" rtlCol="0">
            <a:spAutoFit/>
          </a:bodyPr>
          <a:lstStyle/>
          <a:p>
            <a:pPr marL="927100" marR="5080" indent="-228600" algn="just">
              <a:spcBef>
                <a:spcPts val="495"/>
              </a:spcBef>
              <a:buClr>
                <a:schemeClr val="accent1"/>
              </a:buClr>
              <a:buFont typeface="Arial MT"/>
              <a:buChar char="•"/>
              <a:tabLst>
                <a:tab pos="927100" algn="l"/>
              </a:tabLst>
              <a:defRPr/>
            </a:pPr>
            <a:r>
              <a:rPr lang="en-US" sz="1200" kern="0" dirty="0">
                <a:solidFill>
                  <a:sysClr val="windowText" lastClr="000000"/>
                </a:solidFill>
                <a:latin typeface="Gotham" pitchFamily="2" charset="0"/>
                <a:cs typeface="Gotham" pitchFamily="2" charset="0"/>
              </a:rPr>
              <a:t>Pre-carriage from </a:t>
            </a:r>
            <a:r>
              <a:rPr lang="en-US" sz="1200" kern="0" dirty="0" err="1">
                <a:solidFill>
                  <a:sysClr val="windowText" lastClr="000000"/>
                </a:solidFill>
                <a:latin typeface="Gotham" pitchFamily="2" charset="0"/>
                <a:cs typeface="Gotham" pitchFamily="2" charset="0"/>
              </a:rPr>
              <a:t>Changzhu</a:t>
            </a:r>
            <a:r>
              <a:rPr lang="en-US" sz="1200" kern="0" dirty="0">
                <a:solidFill>
                  <a:sysClr val="windowText" lastClr="000000"/>
                </a:solidFill>
                <a:latin typeface="Gotham" pitchFamily="2" charset="0"/>
                <a:cs typeface="Gotham" pitchFamily="2" charset="0"/>
              </a:rPr>
              <a:t> factory and pre-carriage to Shanghai port </a:t>
            </a:r>
          </a:p>
          <a:p>
            <a:pPr marL="927100" marR="5080" indent="-228600" algn="just">
              <a:spcBef>
                <a:spcPts val="495"/>
              </a:spcBef>
              <a:buClr>
                <a:schemeClr val="accent1"/>
              </a:buClr>
              <a:buFont typeface="Arial MT"/>
              <a:buChar char="•"/>
              <a:tabLst>
                <a:tab pos="927100" algn="l"/>
              </a:tabLst>
              <a:defRPr/>
            </a:pPr>
            <a:r>
              <a:rPr lang="en-US" sz="1200" kern="0" dirty="0">
                <a:solidFill>
                  <a:sysClr val="windowText" lastClr="000000"/>
                </a:solidFill>
                <a:latin typeface="Gotham" pitchFamily="2" charset="0"/>
                <a:cs typeface="Gotham" pitchFamily="2" charset="0"/>
              </a:rPr>
              <a:t>Port handling and discharge to FAS</a:t>
            </a:r>
          </a:p>
          <a:p>
            <a:pPr marL="927100" marR="5080" indent="-228600" algn="just">
              <a:spcBef>
                <a:spcPts val="495"/>
              </a:spcBef>
              <a:buClr>
                <a:schemeClr val="accent1"/>
              </a:buClr>
              <a:buFont typeface="Arial MT"/>
              <a:buChar char="•"/>
              <a:tabLst>
                <a:tab pos="927100" algn="l"/>
              </a:tabLst>
              <a:defRPr/>
            </a:pPr>
            <a:r>
              <a:rPr lang="en-US" sz="1200" kern="0" dirty="0">
                <a:solidFill>
                  <a:sysClr val="windowText" lastClr="000000"/>
                </a:solidFill>
                <a:latin typeface="Gotham" pitchFamily="2" charset="0"/>
                <a:cs typeface="Gotham" pitchFamily="2" charset="0"/>
              </a:rPr>
              <a:t>Pre-carriage and port handling incl appropriate cargo stow arrangements. Cargo hold preparation for loading by FLS own stevedores </a:t>
            </a:r>
          </a:p>
          <a:p>
            <a:pPr marL="927100" marR="5080" indent="-228600" algn="just">
              <a:spcBef>
                <a:spcPts val="495"/>
              </a:spcBef>
              <a:buClr>
                <a:schemeClr val="accent1"/>
              </a:buClr>
              <a:buFont typeface="Arial MT"/>
              <a:buChar char="•"/>
              <a:tabLst>
                <a:tab pos="927100" algn="l"/>
              </a:tabLst>
              <a:defRPr/>
            </a:pPr>
            <a:r>
              <a:rPr lang="en-US" sz="1200" kern="0" dirty="0">
                <a:solidFill>
                  <a:sysClr val="windowText" lastClr="000000"/>
                </a:solidFill>
                <a:latin typeface="Gotham" pitchFamily="2" charset="0"/>
                <a:cs typeface="Gotham" pitchFamily="2" charset="0"/>
              </a:rPr>
              <a:t>Discharge and load  under supervision by FLS supervisor </a:t>
            </a:r>
          </a:p>
        </p:txBody>
      </p:sp>
      <p:sp>
        <p:nvSpPr>
          <p:cNvPr id="7" name="object 5">
            <a:extLst>
              <a:ext uri="{FF2B5EF4-FFF2-40B4-BE49-F238E27FC236}">
                <a16:creationId xmlns:a16="http://schemas.microsoft.com/office/drawing/2014/main" id="{55396045-18E3-CB49-7D7B-8CA7281D85B6}"/>
              </a:ext>
            </a:extLst>
          </p:cNvPr>
          <p:cNvSpPr txBox="1">
            <a:spLocks noGrp="1" noRot="1" noMove="1" noResize="1" noEditPoints="1" noAdjustHandles="1" noChangeArrowheads="1" noChangeShapeType="1"/>
          </p:cNvSpPr>
          <p:nvPr/>
        </p:nvSpPr>
        <p:spPr>
          <a:xfrm>
            <a:off x="661337" y="1179261"/>
            <a:ext cx="6524467" cy="987450"/>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dirty="0">
                <a:latin typeface="Gotham" pitchFamily="50" charset="0"/>
                <a:cs typeface="Gotham" pitchFamily="50" charset="0"/>
              </a:rPr>
              <a:t>354 m3 ,173tons heavy 1x145tons</a:t>
            </a:r>
          </a:p>
          <a:p>
            <a:pPr marL="12700" lvl="0">
              <a:spcBef>
                <a:spcPts val="100"/>
              </a:spcBef>
              <a:defRPr/>
            </a:pPr>
            <a:r>
              <a:rPr lang="en-US" sz="1200" dirty="0">
                <a:latin typeface="Gotham" pitchFamily="50" charset="0"/>
                <a:cs typeface="Gotham" pitchFamily="50" charset="0"/>
              </a:rPr>
              <a:t>		 25 packages</a:t>
            </a:r>
          </a:p>
          <a:p>
            <a:pPr marL="12700" lvl="0">
              <a:spcBef>
                <a:spcPts val="100"/>
              </a:spcBef>
              <a:defRPr/>
            </a:pPr>
            <a:r>
              <a:rPr lang="en-GB" sz="1200" dirty="0">
                <a:solidFill>
                  <a:srgbClr val="0070C0"/>
                </a:solidFill>
                <a:latin typeface="Gotham Medium" pitchFamily="2" charset="0"/>
                <a:cs typeface="Gotham Medium" pitchFamily="2" charset="0"/>
              </a:rPr>
              <a:t>Commodity:	</a:t>
            </a:r>
            <a:r>
              <a:rPr lang="en-US" sz="1200" dirty="0">
                <a:latin typeface="Gotham" pitchFamily="50" charset="0"/>
                <a:cs typeface="Gotham" pitchFamily="50" charset="0"/>
              </a:rPr>
              <a:t>25 transformers  </a:t>
            </a:r>
          </a:p>
          <a:p>
            <a:pPr marL="12700" lvl="0">
              <a:spcBef>
                <a:spcPts val="100"/>
              </a:spcBef>
              <a:defRPr/>
            </a:pPr>
            <a:r>
              <a:rPr lang="en-GB" sz="1200" dirty="0">
                <a:solidFill>
                  <a:srgbClr val="0070C0"/>
                </a:solidFill>
                <a:latin typeface="Gotham Medium" pitchFamily="2" charset="0"/>
                <a:cs typeface="Gotham Medium" pitchFamily="2" charset="0"/>
              </a:rPr>
              <a:t>Origin:		</a:t>
            </a:r>
            <a:r>
              <a:rPr lang="en-US" sz="1200" dirty="0">
                <a:latin typeface="Gotham" pitchFamily="50" charset="0"/>
                <a:cs typeface="Gotham" pitchFamily="50" charset="0"/>
              </a:rPr>
              <a:t>Shanghai port, China</a:t>
            </a:r>
          </a:p>
          <a:p>
            <a:pPr marL="12700" lvl="0">
              <a:spcBef>
                <a:spcPts val="100"/>
              </a:spcBef>
              <a:defRPr/>
            </a:pPr>
            <a:r>
              <a:rPr lang="en-US" sz="1200" dirty="0">
                <a:solidFill>
                  <a:srgbClr val="0070C0"/>
                </a:solidFill>
                <a:latin typeface="Gotham Medium" pitchFamily="2" charset="0"/>
                <a:cs typeface="Gotham Medium" pitchFamily="2" charset="0"/>
              </a:rPr>
              <a:t>Destination:</a:t>
            </a:r>
            <a:r>
              <a:rPr lang="en-US" sz="1200" kern="0" dirty="0">
                <a:solidFill>
                  <a:srgbClr val="1D1D1B"/>
                </a:solidFill>
                <a:latin typeface="Gotham" pitchFamily="2" charset="0"/>
                <a:cs typeface="Gotham" pitchFamily="2" charset="0"/>
              </a:rPr>
              <a:t>	Hai Phong, VietNam</a:t>
            </a:r>
            <a:endParaRPr lang="en-GB" sz="1200" dirty="0">
              <a:latin typeface="Gotham" pitchFamily="50" charset="0"/>
              <a:cs typeface="Gotham" pitchFamily="50" charset="0"/>
            </a:endParaRPr>
          </a:p>
        </p:txBody>
      </p:sp>
      <p:pic>
        <p:nvPicPr>
          <p:cNvPr id="11" name="Picture 10">
            <a:extLst>
              <a:ext uri="{FF2B5EF4-FFF2-40B4-BE49-F238E27FC236}">
                <a16:creationId xmlns:a16="http://schemas.microsoft.com/office/drawing/2014/main" id="{D028ACBF-55A1-3AA1-7173-8B5013A3CA0B}"/>
              </a:ext>
            </a:extLst>
          </p:cNvPr>
          <p:cNvPicPr>
            <a:picLocks noChangeAspect="1"/>
          </p:cNvPicPr>
          <p:nvPr/>
        </p:nvPicPr>
        <p:blipFill>
          <a:blip r:embed="rId2"/>
          <a:stretch>
            <a:fillRect/>
          </a:stretch>
        </p:blipFill>
        <p:spPr>
          <a:xfrm>
            <a:off x="5326240" y="1142999"/>
            <a:ext cx="3469202" cy="2601902"/>
          </a:xfrm>
          <a:prstGeom prst="rect">
            <a:avLst/>
          </a:prstGeom>
        </p:spPr>
      </p:pic>
      <p:pic>
        <p:nvPicPr>
          <p:cNvPr id="12" name="Picture 11">
            <a:extLst>
              <a:ext uri="{FF2B5EF4-FFF2-40B4-BE49-F238E27FC236}">
                <a16:creationId xmlns:a16="http://schemas.microsoft.com/office/drawing/2014/main" id="{894F4BB4-7C02-54B9-D78B-A985D688F356}"/>
              </a:ext>
            </a:extLst>
          </p:cNvPr>
          <p:cNvPicPr>
            <a:picLocks noChangeAspect="1"/>
          </p:cNvPicPr>
          <p:nvPr/>
        </p:nvPicPr>
        <p:blipFill>
          <a:blip r:embed="rId3"/>
          <a:stretch>
            <a:fillRect/>
          </a:stretch>
        </p:blipFill>
        <p:spPr>
          <a:xfrm>
            <a:off x="8679846" y="1142999"/>
            <a:ext cx="3479844" cy="2601902"/>
          </a:xfrm>
          <a:prstGeom prst="rect">
            <a:avLst/>
          </a:prstGeom>
        </p:spPr>
      </p:pic>
      <p:pic>
        <p:nvPicPr>
          <p:cNvPr id="13" name="Picture 12">
            <a:extLst>
              <a:ext uri="{FF2B5EF4-FFF2-40B4-BE49-F238E27FC236}">
                <a16:creationId xmlns:a16="http://schemas.microsoft.com/office/drawing/2014/main" id="{D150A6FB-5A88-DC7B-8A44-044647877FFD}"/>
              </a:ext>
            </a:extLst>
          </p:cNvPr>
          <p:cNvPicPr>
            <a:picLocks noChangeAspect="1"/>
          </p:cNvPicPr>
          <p:nvPr/>
        </p:nvPicPr>
        <p:blipFill>
          <a:blip r:embed="rId4"/>
          <a:stretch>
            <a:fillRect/>
          </a:stretch>
        </p:blipFill>
        <p:spPr>
          <a:xfrm>
            <a:off x="7509516" y="3756935"/>
            <a:ext cx="2217414" cy="2403583"/>
          </a:xfrm>
          <a:prstGeom prst="rect">
            <a:avLst/>
          </a:prstGeom>
        </p:spPr>
      </p:pic>
      <p:pic>
        <p:nvPicPr>
          <p:cNvPr id="14" name="Picture 13">
            <a:extLst>
              <a:ext uri="{FF2B5EF4-FFF2-40B4-BE49-F238E27FC236}">
                <a16:creationId xmlns:a16="http://schemas.microsoft.com/office/drawing/2014/main" id="{940F1D34-0AD4-D861-8B04-780AA6B3B1EF}"/>
              </a:ext>
            </a:extLst>
          </p:cNvPr>
          <p:cNvPicPr>
            <a:picLocks noChangeAspect="1"/>
          </p:cNvPicPr>
          <p:nvPr/>
        </p:nvPicPr>
        <p:blipFill>
          <a:blip r:embed="rId5"/>
          <a:stretch>
            <a:fillRect/>
          </a:stretch>
        </p:blipFill>
        <p:spPr>
          <a:xfrm>
            <a:off x="9726930" y="3756935"/>
            <a:ext cx="2416346" cy="2383438"/>
          </a:xfrm>
          <a:prstGeom prst="rect">
            <a:avLst/>
          </a:prstGeom>
        </p:spPr>
      </p:pic>
      <p:pic>
        <p:nvPicPr>
          <p:cNvPr id="21" name="Picture 20">
            <a:extLst>
              <a:ext uri="{FF2B5EF4-FFF2-40B4-BE49-F238E27FC236}">
                <a16:creationId xmlns:a16="http://schemas.microsoft.com/office/drawing/2014/main" id="{97F7CF14-F0CB-C2D1-247B-47644D231E4B}"/>
              </a:ext>
            </a:extLst>
          </p:cNvPr>
          <p:cNvPicPr>
            <a:picLocks noChangeAspect="1"/>
          </p:cNvPicPr>
          <p:nvPr/>
        </p:nvPicPr>
        <p:blipFill>
          <a:blip r:embed="rId6"/>
          <a:stretch>
            <a:fillRect/>
          </a:stretch>
        </p:blipFill>
        <p:spPr>
          <a:xfrm>
            <a:off x="5461692" y="3756935"/>
            <a:ext cx="2060366" cy="2383438"/>
          </a:xfrm>
          <a:prstGeom prst="rect">
            <a:avLst/>
          </a:prstGeom>
        </p:spPr>
      </p:pic>
    </p:spTree>
    <p:extLst>
      <p:ext uri="{BB962C8B-B14F-4D97-AF65-F5344CB8AC3E}">
        <p14:creationId xmlns:p14="http://schemas.microsoft.com/office/powerpoint/2010/main" val="26722128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CEF6A-533B-D204-37B5-5B46AC015F2C}"/>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2EF80D1A-7EDA-5C34-74EB-A537CF109AA7}"/>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67</a:t>
            </a:fld>
            <a:endParaRPr sz="1200" b="0" i="0" u="none" strike="noStrike" cap="none">
              <a:latin typeface="Calibri"/>
              <a:ea typeface="Calibri"/>
              <a:cs typeface="Calibri"/>
              <a:sym typeface="Calibri"/>
            </a:endParaRPr>
          </a:p>
        </p:txBody>
      </p:sp>
      <p:sp>
        <p:nvSpPr>
          <p:cNvPr id="10" name="Title 8">
            <a:extLst>
              <a:ext uri="{FF2B5EF4-FFF2-40B4-BE49-F238E27FC236}">
                <a16:creationId xmlns:a16="http://schemas.microsoft.com/office/drawing/2014/main" id="{167EB2C9-1D0E-015D-22F7-723779853413}"/>
              </a:ext>
            </a:extLst>
          </p:cNvPr>
          <p:cNvSpPr>
            <a:spLocks noGrp="1"/>
          </p:cNvSpPr>
          <p:nvPr>
            <p:ph type="title"/>
          </p:nvPr>
        </p:nvSpPr>
        <p:spPr>
          <a:xfrm>
            <a:off x="609600" y="204190"/>
            <a:ext cx="10972800" cy="550527"/>
          </a:xfrm>
        </p:spPr>
        <p:txBody>
          <a:bodyPr>
            <a:normAutofit/>
          </a:body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0" name="object 5">
            <a:extLst>
              <a:ext uri="{FF2B5EF4-FFF2-40B4-BE49-F238E27FC236}">
                <a16:creationId xmlns:a16="http://schemas.microsoft.com/office/drawing/2014/main" id="{75AFEE14-E568-8FC4-2D6D-8F0659111B05}"/>
              </a:ext>
            </a:extLst>
          </p:cNvPr>
          <p:cNvSpPr txBox="1">
            <a:spLocks noGrp="1" noRot="1" noMove="1" noResize="1" noEditPoints="1" noAdjustHandles="1" noChangeArrowheads="1" noChangeShapeType="1"/>
          </p:cNvSpPr>
          <p:nvPr/>
        </p:nvSpPr>
        <p:spPr>
          <a:xfrm>
            <a:off x="661337" y="1179261"/>
            <a:ext cx="6275221" cy="987450"/>
          </a:xfrm>
          <a:prstGeom prst="rect">
            <a:avLst/>
          </a:prstGeom>
        </p:spPr>
        <p:txBody>
          <a:bodyPr vert="horz" wrap="square" lIns="0" tIns="12700" rIns="0" bIns="0" rtlCol="0">
            <a:spAutoFit/>
          </a:bodyPr>
          <a:lstStyle/>
          <a:p>
            <a:pPr marL="12700" lvl="0">
              <a:spcBef>
                <a:spcPts val="100"/>
              </a:spcBef>
              <a:defRPr/>
            </a:pPr>
            <a:r>
              <a:rPr lang="en-GB" sz="1200">
                <a:solidFill>
                  <a:srgbClr val="0070C0"/>
                </a:solidFill>
                <a:latin typeface="Gotham Medium" pitchFamily="2" charset="0"/>
                <a:cs typeface="Gotham Medium" pitchFamily="2" charset="0"/>
              </a:rPr>
              <a:t>Project Name:	</a:t>
            </a:r>
            <a:r>
              <a:rPr lang="en-GB" sz="1200">
                <a:latin typeface="Gotham" pitchFamily="50" charset="0"/>
                <a:cs typeface="Gotham" pitchFamily="50" charset="0"/>
              </a:rPr>
              <a:t>SAHA COGEN &amp; EGCO COGEN</a:t>
            </a:r>
          </a:p>
          <a:p>
            <a:pPr marL="12700">
              <a:spcBef>
                <a:spcPts val="100"/>
              </a:spcBef>
              <a:defRPr/>
            </a:pPr>
            <a:r>
              <a:rPr lang="en-GB" sz="1200">
                <a:solidFill>
                  <a:srgbClr val="0070C0"/>
                </a:solidFill>
                <a:latin typeface="Gotham Medium" pitchFamily="2" charset="0"/>
                <a:cs typeface="Gotham Medium" pitchFamily="2" charset="0"/>
              </a:rPr>
              <a:t>Volume:		</a:t>
            </a:r>
            <a:r>
              <a:rPr lang="en-GB" sz="1200">
                <a:latin typeface="Gotham" pitchFamily="50" charset="0"/>
                <a:cs typeface="Gotham" pitchFamily="50" charset="0"/>
              </a:rPr>
              <a:t>Approx 5,700 CBM </a:t>
            </a:r>
          </a:p>
          <a:p>
            <a:pPr marL="12700" lvl="0">
              <a:spcBef>
                <a:spcPts val="100"/>
              </a:spcBef>
              <a:defRPr/>
            </a:pPr>
            <a:r>
              <a:rPr lang="en-GB" sz="1200">
                <a:solidFill>
                  <a:srgbClr val="0070C0"/>
                </a:solidFill>
                <a:latin typeface="Gotham Medium" pitchFamily="2" charset="0"/>
                <a:cs typeface="Gotham Medium" pitchFamily="2" charset="0"/>
              </a:rPr>
              <a:t>Commodity:	</a:t>
            </a:r>
            <a:r>
              <a:rPr lang="en-US" sz="1200">
                <a:latin typeface="Gotham" pitchFamily="50" charset="0"/>
                <a:cs typeface="Gotham" pitchFamily="50" charset="0"/>
              </a:rPr>
              <a:t>Gas Turbine, Generator and Accessories</a:t>
            </a:r>
            <a:endParaRPr lang="en-GB" sz="1200">
              <a:latin typeface="Gotham" pitchFamily="50" charset="0"/>
              <a:cs typeface="Gotham" pitchFamily="50" charset="0"/>
            </a:endParaRPr>
          </a:p>
          <a:p>
            <a:pPr marL="12700" lvl="0">
              <a:spcBef>
                <a:spcPts val="100"/>
              </a:spcBef>
              <a:defRPr/>
            </a:pPr>
            <a:r>
              <a:rPr lang="en-GB" sz="1200">
                <a:solidFill>
                  <a:srgbClr val="0070C0"/>
                </a:solidFill>
                <a:latin typeface="Gotham Medium" pitchFamily="2" charset="0"/>
                <a:cs typeface="Gotham Medium" pitchFamily="2" charset="0"/>
              </a:rPr>
              <a:t>Origin:		</a:t>
            </a:r>
            <a:r>
              <a:rPr lang="en-GB" sz="1200">
                <a:latin typeface="Gotham" pitchFamily="50" charset="0"/>
                <a:cs typeface="Gotham" pitchFamily="50" charset="0"/>
              </a:rPr>
              <a:t>Mersin, Hamburg, Norrkoping</a:t>
            </a:r>
          </a:p>
          <a:p>
            <a:pPr marL="12700" lvl="0">
              <a:spcBef>
                <a:spcPts val="100"/>
              </a:spcBef>
              <a:defRPr/>
            </a:pPr>
            <a:r>
              <a:rPr lang="en-GB" sz="1200">
                <a:solidFill>
                  <a:srgbClr val="0070C0"/>
                </a:solidFill>
                <a:latin typeface="Gotham Medium" pitchFamily="2" charset="0"/>
                <a:cs typeface="Gotham Medium" pitchFamily="2" charset="0"/>
              </a:rPr>
              <a:t>Destination:	</a:t>
            </a:r>
            <a:r>
              <a:rPr lang="en-GB" sz="1200">
                <a:latin typeface="Gotham" pitchFamily="50" charset="0"/>
                <a:cs typeface="Gotham" pitchFamily="50" charset="0"/>
              </a:rPr>
              <a:t>Laem Chabang, Thailand</a:t>
            </a:r>
          </a:p>
        </p:txBody>
      </p:sp>
      <p:sp>
        <p:nvSpPr>
          <p:cNvPr id="27" name="Title 8">
            <a:extLst>
              <a:ext uri="{FF2B5EF4-FFF2-40B4-BE49-F238E27FC236}">
                <a16:creationId xmlns:a16="http://schemas.microsoft.com/office/drawing/2014/main" id="{11988146-5D79-2FB0-99D1-B234417B09A6}"/>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a:latin typeface="CONTHRAX HEAVY" panose="020B0907020201080204" pitchFamily="34" charset="0"/>
              </a:rPr>
              <a:t>PROJECT REFERENCES</a:t>
            </a:r>
            <a:endParaRPr lang="en-GB" sz="2800">
              <a:latin typeface="CONTHRAX HEAVY" panose="020B0907020201080204" pitchFamily="34" charset="0"/>
            </a:endParaRPr>
          </a:p>
        </p:txBody>
      </p:sp>
      <p:sp>
        <p:nvSpPr>
          <p:cNvPr id="28" name="Text Placeholder 2">
            <a:extLst>
              <a:ext uri="{FF2B5EF4-FFF2-40B4-BE49-F238E27FC236}">
                <a16:creationId xmlns:a16="http://schemas.microsoft.com/office/drawing/2014/main" id="{D2B2E47F-3664-38C2-24B0-AC30AA72AE4D}"/>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a:solidFill>
                  <a:srgbClr val="3DB465"/>
                </a:solidFill>
                <a:latin typeface="Gotham Medium" pitchFamily="50" charset="0"/>
                <a:cs typeface="Gotham Medium" pitchFamily="50" charset="0"/>
              </a:rPr>
              <a:t>CASE STUDY –  Saha </a:t>
            </a:r>
            <a:r>
              <a:rPr lang="en-US" sz="2200" cap="all" err="1">
                <a:solidFill>
                  <a:srgbClr val="3DB465"/>
                </a:solidFill>
                <a:latin typeface="Gotham Medium" pitchFamily="50" charset="0"/>
                <a:cs typeface="Gotham Medium" pitchFamily="50" charset="0"/>
              </a:rPr>
              <a:t>cogen</a:t>
            </a:r>
            <a:r>
              <a:rPr lang="en-US" sz="2200" cap="all">
                <a:solidFill>
                  <a:srgbClr val="3DB465"/>
                </a:solidFill>
                <a:latin typeface="Gotham Medium" pitchFamily="50" charset="0"/>
                <a:cs typeface="Gotham Medium" pitchFamily="50" charset="0"/>
              </a:rPr>
              <a:t> &amp; </a:t>
            </a:r>
            <a:r>
              <a:rPr lang="en-US" sz="2200" cap="all" err="1">
                <a:solidFill>
                  <a:srgbClr val="3DB465"/>
                </a:solidFill>
                <a:latin typeface="Gotham Medium" pitchFamily="50" charset="0"/>
                <a:cs typeface="Gotham Medium" pitchFamily="50" charset="0"/>
              </a:rPr>
              <a:t>egco</a:t>
            </a:r>
            <a:r>
              <a:rPr lang="en-US" sz="2200" cap="all">
                <a:solidFill>
                  <a:srgbClr val="3DB465"/>
                </a:solidFill>
                <a:latin typeface="Gotham Medium" pitchFamily="50" charset="0"/>
                <a:cs typeface="Gotham Medium" pitchFamily="50" charset="0"/>
              </a:rPr>
              <a:t> </a:t>
            </a:r>
            <a:r>
              <a:rPr lang="en-US" sz="2200" cap="all" err="1">
                <a:solidFill>
                  <a:srgbClr val="3DB465"/>
                </a:solidFill>
                <a:latin typeface="Gotham Medium" pitchFamily="50" charset="0"/>
                <a:cs typeface="Gotham Medium" pitchFamily="50" charset="0"/>
              </a:rPr>
              <a:t>cogen</a:t>
            </a:r>
            <a:endParaRPr lang="en-US" sz="2200" cap="all">
              <a:solidFill>
                <a:srgbClr val="3DB465"/>
              </a:solidFill>
              <a:latin typeface="Gotham Medium" pitchFamily="50" charset="0"/>
              <a:cs typeface="Gotham Medium" pitchFamily="50" charset="0"/>
            </a:endParaRPr>
          </a:p>
        </p:txBody>
      </p:sp>
      <p:sp>
        <p:nvSpPr>
          <p:cNvPr id="2" name="object 6">
            <a:extLst>
              <a:ext uri="{FF2B5EF4-FFF2-40B4-BE49-F238E27FC236}">
                <a16:creationId xmlns:a16="http://schemas.microsoft.com/office/drawing/2014/main" id="{C0C90C95-544D-F6BB-49FF-7E4FABC33001}"/>
              </a:ext>
            </a:extLst>
          </p:cNvPr>
          <p:cNvSpPr txBox="1">
            <a:spLocks noGrp="1" noRot="1" noMove="1" noResize="1" noEditPoints="1" noAdjustHandles="1" noChangeArrowheads="1" noChangeShapeType="1"/>
          </p:cNvSpPr>
          <p:nvPr/>
        </p:nvSpPr>
        <p:spPr>
          <a:xfrm>
            <a:off x="661337" y="2742753"/>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a:ln>
                <a:noFill/>
              </a:ln>
              <a:solidFill>
                <a:sysClr val="windowText" lastClr="000000"/>
              </a:solidFill>
              <a:effectLst/>
              <a:uLnTx/>
              <a:uFillTx/>
              <a:latin typeface="Gotham Medium" pitchFamily="2" charset="0"/>
              <a:cs typeface="Gotham Medium" pitchFamily="2" charset="0"/>
            </a:endParaRPr>
          </a:p>
        </p:txBody>
      </p:sp>
      <p:sp>
        <p:nvSpPr>
          <p:cNvPr id="3" name="TextBox 2">
            <a:extLst>
              <a:ext uri="{FF2B5EF4-FFF2-40B4-BE49-F238E27FC236}">
                <a16:creationId xmlns:a16="http://schemas.microsoft.com/office/drawing/2014/main" id="{947C9053-90AA-5297-77AF-E20AA417E2A9}"/>
              </a:ext>
            </a:extLst>
          </p:cNvPr>
          <p:cNvSpPr txBox="1">
            <a:spLocks/>
          </p:cNvSpPr>
          <p:nvPr/>
        </p:nvSpPr>
        <p:spPr>
          <a:xfrm>
            <a:off x="1338032" y="2783075"/>
            <a:ext cx="4941470" cy="1723549"/>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Booking vessel according to client’s requirement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Coordinating with shippers at origins for delivery cargo alongside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Coordinate with vessel agents and vessel owner, port Captain for proper loading / lashing method as per client’s instruction</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survey at Origins and Discharging supervision at destination</a:t>
            </a:r>
          </a:p>
        </p:txBody>
      </p:sp>
      <p:pic>
        <p:nvPicPr>
          <p:cNvPr id="5" name="Picture 4">
            <a:extLst>
              <a:ext uri="{FF2B5EF4-FFF2-40B4-BE49-F238E27FC236}">
                <a16:creationId xmlns:a16="http://schemas.microsoft.com/office/drawing/2014/main" id="{F26AD187-430F-2188-C5E3-A1D282944BDA}"/>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9462672" y="1347647"/>
            <a:ext cx="2617720" cy="2081353"/>
          </a:xfrm>
          <a:prstGeom prst="rect">
            <a:avLst/>
          </a:prstGeom>
        </p:spPr>
      </p:pic>
      <p:pic>
        <p:nvPicPr>
          <p:cNvPr id="6" name="Picture 5">
            <a:extLst>
              <a:ext uri="{FF2B5EF4-FFF2-40B4-BE49-F238E27FC236}">
                <a16:creationId xmlns:a16="http://schemas.microsoft.com/office/drawing/2014/main" id="{5616B030-843F-A3D8-2562-1B6C6B1568A5}"/>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6699829" y="1347647"/>
            <a:ext cx="2732311" cy="2081353"/>
          </a:xfrm>
          <a:prstGeom prst="rect">
            <a:avLst/>
          </a:prstGeom>
        </p:spPr>
      </p:pic>
      <p:pic>
        <p:nvPicPr>
          <p:cNvPr id="7" name="Picture 6">
            <a:extLst>
              <a:ext uri="{FF2B5EF4-FFF2-40B4-BE49-F238E27FC236}">
                <a16:creationId xmlns:a16="http://schemas.microsoft.com/office/drawing/2014/main" id="{E87EE73C-0BE3-ABC0-31A7-A9BC0C547317}"/>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tretch>
            <a:fillRect/>
          </a:stretch>
        </p:blipFill>
        <p:spPr>
          <a:xfrm>
            <a:off x="6699829" y="3474552"/>
            <a:ext cx="2725976" cy="1839734"/>
          </a:xfrm>
          <a:prstGeom prst="rect">
            <a:avLst/>
          </a:prstGeom>
        </p:spPr>
      </p:pic>
      <p:pic>
        <p:nvPicPr>
          <p:cNvPr id="12" name="Picture 11">
            <a:extLst>
              <a:ext uri="{FF2B5EF4-FFF2-40B4-BE49-F238E27FC236}">
                <a16:creationId xmlns:a16="http://schemas.microsoft.com/office/drawing/2014/main" id="{0ADDD0A4-F41C-F6AE-C608-B483F3DD5C03}"/>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tretch>
            <a:fillRect/>
          </a:stretch>
        </p:blipFill>
        <p:spPr>
          <a:xfrm>
            <a:off x="9462672" y="3462183"/>
            <a:ext cx="2617720" cy="1852103"/>
          </a:xfrm>
          <a:prstGeom prst="rect">
            <a:avLst/>
          </a:prstGeom>
        </p:spPr>
      </p:pic>
    </p:spTree>
    <p:extLst>
      <p:ext uri="{BB962C8B-B14F-4D97-AF65-F5344CB8AC3E}">
        <p14:creationId xmlns:p14="http://schemas.microsoft.com/office/powerpoint/2010/main" val="322689511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BE934-2A2A-6FC5-77CE-BC739AC78097}"/>
            </a:ext>
          </a:extLst>
        </p:cNvPr>
        <p:cNvGrpSpPr/>
        <p:nvPr/>
      </p:nvGrpSpPr>
      <p:grpSpPr>
        <a:xfrm>
          <a:off x="0" y="0"/>
          <a:ext cx="0" cy="0"/>
          <a:chOff x="0" y="0"/>
          <a:chExt cx="0" cy="0"/>
        </a:xfrm>
      </p:grpSpPr>
      <p:sp>
        <p:nvSpPr>
          <p:cNvPr id="4" name="Google Shape;393;p2">
            <a:extLst>
              <a:ext uri="{FF2B5EF4-FFF2-40B4-BE49-F238E27FC236}">
                <a16:creationId xmlns:a16="http://schemas.microsoft.com/office/drawing/2014/main" id="{A576CF22-598D-2B30-16F9-A2D2BE1021BE}"/>
              </a:ext>
            </a:extLst>
          </p:cNvPr>
          <p:cNvSpPr txBox="1">
            <a:spLocks noGrp="1" noRot="1" noMove="1" noResize="1" noEditPoints="1" noAdjustHandles="1" noChangeArrowheads="1" noChangeShapeType="1"/>
          </p:cNvSpPr>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68</a:t>
            </a:fld>
            <a:endParaRPr sz="1200" b="0" i="0" u="none" strike="noStrike" cap="none" dirty="0">
              <a:latin typeface="Calibri"/>
              <a:ea typeface="Calibri"/>
              <a:cs typeface="Calibri"/>
              <a:sym typeface="Calibri"/>
            </a:endParaRPr>
          </a:p>
        </p:txBody>
      </p:sp>
      <p:sp>
        <p:nvSpPr>
          <p:cNvPr id="10" name="Title 8">
            <a:extLst>
              <a:ext uri="{FF2B5EF4-FFF2-40B4-BE49-F238E27FC236}">
                <a16:creationId xmlns:a16="http://schemas.microsoft.com/office/drawing/2014/main" id="{876D13A6-C0F9-D49B-3271-CB9C242AB8BB}"/>
              </a:ext>
            </a:extLst>
          </p:cNvPr>
          <p:cNvSpPr>
            <a:spLocks noGrp="1"/>
          </p:cNvSpPr>
          <p:nvPr>
            <p:ph type="title"/>
          </p:nvPr>
        </p:nvSpPr>
        <p:spPr>
          <a:xfrm>
            <a:off x="609600" y="204190"/>
            <a:ext cx="10972800" cy="550527"/>
          </a:xfrm>
        </p:spPr>
        <p:txBody>
          <a:bodyPr>
            <a:normAutofit/>
          </a:body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0" name="object 5">
            <a:extLst>
              <a:ext uri="{FF2B5EF4-FFF2-40B4-BE49-F238E27FC236}">
                <a16:creationId xmlns:a16="http://schemas.microsoft.com/office/drawing/2014/main" id="{C9FA38C5-A976-9E72-3F8D-1AF1BA1C7825}"/>
              </a:ext>
            </a:extLst>
          </p:cNvPr>
          <p:cNvSpPr txBox="1">
            <a:spLocks noGrp="1" noRot="1" noMove="1" noResize="1" noEditPoints="1" noAdjustHandles="1" noChangeArrowheads="1" noChangeShapeType="1"/>
          </p:cNvSpPr>
          <p:nvPr/>
        </p:nvSpPr>
        <p:spPr>
          <a:xfrm>
            <a:off x="661338" y="1179261"/>
            <a:ext cx="4785360" cy="566822"/>
          </a:xfrm>
          <a:prstGeom prst="rect">
            <a:avLst/>
          </a:prstGeom>
        </p:spPr>
        <p:txBody>
          <a:bodyPr vert="horz" wrap="square" lIns="0" tIns="12700" rIns="0" bIns="0" rtlCol="0">
            <a:spAutoFit/>
          </a:bodyPr>
          <a:lstStyle/>
          <a:p>
            <a:pPr marL="12700" lvl="0">
              <a:spcBef>
                <a:spcPts val="100"/>
              </a:spcBef>
              <a:defRPr/>
            </a:pPr>
            <a:r>
              <a:rPr lang="en-GB" sz="1200" dirty="0">
                <a:solidFill>
                  <a:srgbClr val="0070C0"/>
                </a:solidFill>
                <a:latin typeface="Gotham Medium" pitchFamily="2" charset="0"/>
                <a:cs typeface="Gotham Medium" pitchFamily="2" charset="0"/>
              </a:rPr>
              <a:t>Volume: 	            </a:t>
            </a:r>
            <a:r>
              <a:rPr lang="en-US" sz="1200" kern="0" dirty="0">
                <a:solidFill>
                  <a:srgbClr val="1D1D1B"/>
                </a:solidFill>
                <a:latin typeface="Gotham" pitchFamily="2" charset="0"/>
                <a:cs typeface="Gotham" pitchFamily="2" charset="0"/>
              </a:rPr>
              <a:t>805 x 53’ boxes</a:t>
            </a:r>
          </a:p>
          <a:p>
            <a:pPr marL="12700" marR="5080" lvl="0">
              <a:spcBef>
                <a:spcPts val="40"/>
              </a:spcBef>
              <a:defRPr/>
            </a:pPr>
            <a:r>
              <a:rPr lang="en-GB" sz="1200" dirty="0">
                <a:solidFill>
                  <a:srgbClr val="0070C0"/>
                </a:solidFill>
                <a:latin typeface="Gotham Medium" pitchFamily="2" charset="0"/>
                <a:cs typeface="Gotham Medium" pitchFamily="2" charset="0"/>
              </a:rPr>
              <a:t>Origin: 	</a:t>
            </a:r>
            <a:r>
              <a:rPr lang="en-US" sz="1200" dirty="0">
                <a:solidFill>
                  <a:srgbClr val="0070C0"/>
                </a:solidFill>
                <a:latin typeface="Gotham Medium" pitchFamily="2" charset="0"/>
                <a:cs typeface="Gotham Medium" pitchFamily="2" charset="0"/>
              </a:rPr>
              <a:t>            </a:t>
            </a:r>
            <a:r>
              <a:rPr lang="en-US" sz="1200" kern="0" dirty="0">
                <a:solidFill>
                  <a:srgbClr val="1D1D1B"/>
                </a:solidFill>
                <a:latin typeface="Gotham" pitchFamily="2" charset="0"/>
                <a:cs typeface="Gotham" pitchFamily="2" charset="0"/>
              </a:rPr>
              <a:t>Qingdao and Humen, China</a:t>
            </a:r>
          </a:p>
          <a:p>
            <a:pPr marL="12700" marR="5080" lvl="0">
              <a:spcBef>
                <a:spcPts val="40"/>
              </a:spcBef>
              <a:defRPr/>
            </a:pPr>
            <a:r>
              <a:rPr lang="en-US" sz="1200" dirty="0">
                <a:solidFill>
                  <a:srgbClr val="0070C0"/>
                </a:solidFill>
                <a:latin typeface="Gotham Medium" pitchFamily="2" charset="0"/>
                <a:cs typeface="Gotham Medium" pitchFamily="2" charset="0"/>
              </a:rPr>
              <a:t>Port of Discharge:</a:t>
            </a:r>
            <a:r>
              <a:rPr lang="en-GB" sz="1200" dirty="0">
                <a:solidFill>
                  <a:srgbClr val="0070C0"/>
                </a:solidFill>
                <a:latin typeface="Gotham Medium" pitchFamily="2" charset="0"/>
                <a:cs typeface="Gotham Medium" pitchFamily="2" charset="0"/>
              </a:rPr>
              <a:t>  </a:t>
            </a:r>
            <a:r>
              <a:rPr lang="it-IT" sz="1200" kern="0" dirty="0">
                <a:solidFill>
                  <a:srgbClr val="1D1D1B"/>
                </a:solidFill>
                <a:latin typeface="Gotham" pitchFamily="2" charset="0"/>
                <a:cs typeface="Gotham" pitchFamily="2" charset="0"/>
              </a:rPr>
              <a:t>Long Beach, USA </a:t>
            </a:r>
          </a:p>
        </p:txBody>
      </p:sp>
      <p:sp>
        <p:nvSpPr>
          <p:cNvPr id="21" name="object 6">
            <a:extLst>
              <a:ext uri="{FF2B5EF4-FFF2-40B4-BE49-F238E27FC236}">
                <a16:creationId xmlns:a16="http://schemas.microsoft.com/office/drawing/2014/main" id="{00A16B31-F910-06C1-B516-A5016FFEFDC6}"/>
              </a:ext>
            </a:extLst>
          </p:cNvPr>
          <p:cNvSpPr txBox="1">
            <a:spLocks noGrp="1" noRot="1" noMove="1" noResize="1" noEditPoints="1" noAdjustHandles="1" noChangeArrowheads="1" noChangeShapeType="1"/>
          </p:cNvSpPr>
          <p:nvPr/>
        </p:nvSpPr>
        <p:spPr>
          <a:xfrm>
            <a:off x="661338" y="2064666"/>
            <a:ext cx="4785360" cy="197490"/>
          </a:xfrm>
          <a:prstGeom prst="rect">
            <a:avLst/>
          </a:prstGeom>
        </p:spPr>
        <p:txBody>
          <a:bodyPr vert="horz" wrap="square" lIns="0" tIns="12700" rIns="0" bIns="0" rtlCol="0">
            <a:spAutoFit/>
          </a:bodyPr>
          <a:lstStyle/>
          <a:p>
            <a:pPr marL="12700" marR="0" lvl="0" indent="0" defTabSz="914400" eaLnBrk="1" fontAlgn="auto" latinLnBrk="0" hangingPunct="1">
              <a:spcBef>
                <a:spcPts val="100"/>
              </a:spcBef>
              <a:spcAft>
                <a:spcPts val="0"/>
              </a:spcAft>
              <a:buClrTx/>
              <a:buSzTx/>
              <a:buFontTx/>
              <a:buNone/>
              <a:tabLst/>
              <a:defRPr/>
            </a:pPr>
            <a:r>
              <a:rPr kumimoji="0" sz="1200" u="none" strike="noStrike" kern="0" cap="none" normalizeH="0" baseline="0" noProof="0" dirty="0">
                <a:ln>
                  <a:noFill/>
                </a:ln>
                <a:solidFill>
                  <a:srgbClr val="005FAA"/>
                </a:solidFill>
                <a:effectLst/>
                <a:uLnTx/>
                <a:uFillTx/>
                <a:latin typeface="Gotham Medium" pitchFamily="2" charset="0"/>
                <a:cs typeface="Gotham Medium" pitchFamily="2" charset="0"/>
              </a:rPr>
              <a:t>Scope:</a:t>
            </a:r>
            <a:endParaRPr kumimoji="0" sz="1200" u="none" strike="noStrike" kern="0" cap="none" normalizeH="0" baseline="0" noProof="0" dirty="0">
              <a:ln>
                <a:noFill/>
              </a:ln>
              <a:solidFill>
                <a:sysClr val="windowText" lastClr="000000"/>
              </a:solidFill>
              <a:effectLst/>
              <a:uLnTx/>
              <a:uFillTx/>
              <a:latin typeface="Gotham Medium" pitchFamily="2" charset="0"/>
              <a:cs typeface="Gotham Medium" pitchFamily="2" charset="0"/>
            </a:endParaRPr>
          </a:p>
        </p:txBody>
      </p:sp>
      <p:sp>
        <p:nvSpPr>
          <p:cNvPr id="22" name="TextBox 21">
            <a:extLst>
              <a:ext uri="{FF2B5EF4-FFF2-40B4-BE49-F238E27FC236}">
                <a16:creationId xmlns:a16="http://schemas.microsoft.com/office/drawing/2014/main" id="{CACE5ED5-BC45-1488-004F-2E86890327D5}"/>
              </a:ext>
            </a:extLst>
          </p:cNvPr>
          <p:cNvSpPr txBox="1">
            <a:spLocks noGrp="1" noRot="1" noMove="1" noResize="1" noEditPoints="1" noAdjustHandles="1" noChangeArrowheads="1" noChangeShapeType="1"/>
          </p:cNvSpPr>
          <p:nvPr/>
        </p:nvSpPr>
        <p:spPr>
          <a:xfrm>
            <a:off x="1250828" y="2023520"/>
            <a:ext cx="3851523" cy="2010807"/>
          </a:xfrm>
          <a:prstGeom prst="rect">
            <a:avLst/>
          </a:prstGeom>
          <a:noFill/>
        </p:spPr>
        <p:txBody>
          <a:bodyPr wrap="square" rtlCol="0">
            <a:spAutoFit/>
          </a:bodyPr>
          <a:lstStyle/>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Full charter of suitable  vessels within a very tight schedule – within the budget</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Engineering calculation for Lashing-securing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Loading and discharging </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Lashing and securing on board</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Customs clearance</a:t>
            </a:r>
          </a:p>
          <a:p>
            <a:pPr marL="247015" marR="0" lvl="0" indent="-227965" defTabSz="914400" eaLnBrk="1" fontAlgn="auto" latinLnBrk="0" hangingPunct="1">
              <a:spcBef>
                <a:spcPts val="420"/>
              </a:spcBef>
              <a:spcAft>
                <a:spcPts val="0"/>
              </a:spcAft>
              <a:buClr>
                <a:srgbClr val="0B68B1"/>
              </a:buClr>
              <a:buSzPct val="108333"/>
              <a:buFont typeface="Arial MT"/>
              <a:buChar char="•"/>
              <a:tabLst>
                <a:tab pos="247015" algn="l"/>
              </a:tabLst>
              <a:defRPr/>
            </a:pPr>
            <a:r>
              <a:rPr lang="en-US" sz="1200" kern="0" dirty="0">
                <a:solidFill>
                  <a:srgbClr val="1D1D1B"/>
                </a:solidFill>
                <a:latin typeface="Gotham" pitchFamily="2" charset="0"/>
                <a:cs typeface="Gotham" pitchFamily="2" charset="0"/>
              </a:rPr>
              <a:t>Special COVID 19 action plan incl. disinfection required during critical time in China (end of 2021)</a:t>
            </a:r>
          </a:p>
        </p:txBody>
      </p:sp>
      <p:sp>
        <p:nvSpPr>
          <p:cNvPr id="27" name="Title 8">
            <a:extLst>
              <a:ext uri="{FF2B5EF4-FFF2-40B4-BE49-F238E27FC236}">
                <a16:creationId xmlns:a16="http://schemas.microsoft.com/office/drawing/2014/main" id="{2D33C4DC-B4A7-79BE-9D77-359248202FB5}"/>
              </a:ext>
            </a:extLst>
          </p:cNvPr>
          <p:cNvSpPr txBox="1">
            <a:spLocks noGrp="1" noRot="1" noMove="1" noResize="1" noEditPoints="1" noAdjustHandles="1" noChangeArrowheads="1" noChangeShapeType="1"/>
          </p:cNvSpPr>
          <p:nvPr/>
        </p:nvSpPr>
        <p:spPr>
          <a:xfrm>
            <a:off x="609600" y="204190"/>
            <a:ext cx="10972800" cy="5505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968B1"/>
                </a:solidFill>
                <a:latin typeface="+mj-lt"/>
                <a:ea typeface="+mj-ea"/>
                <a:cs typeface="+mj-cs"/>
              </a:defRPr>
            </a:lvl1pPr>
          </a:lstStyle>
          <a:p>
            <a:r>
              <a:rPr lang="en-US" sz="2800" dirty="0">
                <a:latin typeface="CONTHRAX HEAVY" panose="020B0907020201080204" pitchFamily="34" charset="0"/>
              </a:rPr>
              <a:t>PROJECT REFERENCES</a:t>
            </a:r>
            <a:endParaRPr lang="en-GB" sz="2800" dirty="0">
              <a:latin typeface="CONTHRAX HEAVY" panose="020B0907020201080204" pitchFamily="34" charset="0"/>
            </a:endParaRPr>
          </a:p>
        </p:txBody>
      </p:sp>
      <p:sp>
        <p:nvSpPr>
          <p:cNvPr id="28" name="Text Placeholder 2">
            <a:extLst>
              <a:ext uri="{FF2B5EF4-FFF2-40B4-BE49-F238E27FC236}">
                <a16:creationId xmlns:a16="http://schemas.microsoft.com/office/drawing/2014/main" id="{B419C5ED-489B-EF7C-04BC-E33178EAB69B}"/>
              </a:ext>
            </a:extLst>
          </p:cNvPr>
          <p:cNvSpPr txBox="1">
            <a:spLocks noGrp="1" noRot="1" noMove="1" noResize="1" noEditPoints="1" noAdjustHandles="1" noChangeArrowheads="1" noChangeShapeType="1"/>
          </p:cNvSpPr>
          <p:nvPr/>
        </p:nvSpPr>
        <p:spPr>
          <a:xfrm>
            <a:off x="609600" y="698218"/>
            <a:ext cx="10515600" cy="40988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n-US" sz="2200" cap="all" dirty="0">
                <a:solidFill>
                  <a:srgbClr val="3DB465"/>
                </a:solidFill>
                <a:latin typeface="Gotham Medium" pitchFamily="50" charset="0"/>
                <a:cs typeface="Gotham Medium" pitchFamily="50" charset="0"/>
              </a:rPr>
              <a:t>CASE STUDY – 53’ INTERMODAL BOXES CHINA to us West Coast</a:t>
            </a:r>
          </a:p>
        </p:txBody>
      </p:sp>
      <p:pic>
        <p:nvPicPr>
          <p:cNvPr id="11" name="Picture 10">
            <a:extLst>
              <a:ext uri="{FF2B5EF4-FFF2-40B4-BE49-F238E27FC236}">
                <a16:creationId xmlns:a16="http://schemas.microsoft.com/office/drawing/2014/main" id="{0A4B0809-85C3-4A08-6C9A-BCC236D6AACF}"/>
              </a:ext>
            </a:extLst>
          </p:cNvPr>
          <p:cNvPicPr>
            <a:picLocks noGrp="1" noRot="1" noChangeAspect="1" noMove="1" noResize="1" noEditPoints="1" noAdjustHandles="1" noChangeArrowheads="1" noChangeShapeType="1" noCrop="1"/>
          </p:cNvPicPr>
          <p:nvPr/>
        </p:nvPicPr>
        <p:blipFill>
          <a:blip r:embed="rId2"/>
          <a:stretch>
            <a:fillRect/>
          </a:stretch>
        </p:blipFill>
        <p:spPr>
          <a:xfrm>
            <a:off x="5299326" y="1219216"/>
            <a:ext cx="6750978" cy="2263305"/>
          </a:xfrm>
          <a:prstGeom prst="rect">
            <a:avLst/>
          </a:prstGeom>
        </p:spPr>
      </p:pic>
      <p:pic>
        <p:nvPicPr>
          <p:cNvPr id="12" name="Picture 11">
            <a:extLst>
              <a:ext uri="{FF2B5EF4-FFF2-40B4-BE49-F238E27FC236}">
                <a16:creationId xmlns:a16="http://schemas.microsoft.com/office/drawing/2014/main" id="{81C6316A-3D03-42FB-0D9D-0CB00CF2B1EC}"/>
              </a:ext>
            </a:extLst>
          </p:cNvPr>
          <p:cNvPicPr>
            <a:picLocks noGrp="1" noRot="1" noChangeAspect="1" noMove="1" noResize="1" noEditPoints="1" noAdjustHandles="1" noChangeArrowheads="1" noChangeShapeType="1" noCrop="1"/>
          </p:cNvPicPr>
          <p:nvPr/>
        </p:nvPicPr>
        <p:blipFill>
          <a:blip r:embed="rId3"/>
          <a:stretch>
            <a:fillRect/>
          </a:stretch>
        </p:blipFill>
        <p:spPr>
          <a:xfrm>
            <a:off x="4906468" y="4127979"/>
            <a:ext cx="3517002" cy="2094237"/>
          </a:xfrm>
          <a:prstGeom prst="rect">
            <a:avLst/>
          </a:prstGeom>
        </p:spPr>
      </p:pic>
      <p:pic>
        <p:nvPicPr>
          <p:cNvPr id="13" name="Picture 12">
            <a:extLst>
              <a:ext uri="{FF2B5EF4-FFF2-40B4-BE49-F238E27FC236}">
                <a16:creationId xmlns:a16="http://schemas.microsoft.com/office/drawing/2014/main" id="{A87AE763-D550-CE2B-A919-41451B564B25}"/>
              </a:ext>
            </a:extLst>
          </p:cNvPr>
          <p:cNvPicPr>
            <a:picLocks noGrp="1" noRot="1" noChangeAspect="1" noMove="1" noResize="1" noEditPoints="1" noAdjustHandles="1" noChangeArrowheads="1" noChangeShapeType="1" noCrop="1"/>
          </p:cNvPicPr>
          <p:nvPr/>
        </p:nvPicPr>
        <p:blipFill>
          <a:blip r:embed="rId4"/>
          <a:stretch>
            <a:fillRect/>
          </a:stretch>
        </p:blipFill>
        <p:spPr>
          <a:xfrm>
            <a:off x="8469683" y="4127979"/>
            <a:ext cx="3673046" cy="2095269"/>
          </a:xfrm>
          <a:prstGeom prst="rect">
            <a:avLst/>
          </a:prstGeom>
        </p:spPr>
      </p:pic>
      <p:pic>
        <p:nvPicPr>
          <p:cNvPr id="15" name="Picture 14" descr="A large stack of boxes&#10;&#10;AI-generated content may be incorrect.">
            <a:extLst>
              <a:ext uri="{FF2B5EF4-FFF2-40B4-BE49-F238E27FC236}">
                <a16:creationId xmlns:a16="http://schemas.microsoft.com/office/drawing/2014/main" id="{DF72B93F-F6D8-51EC-A43F-433D3E541EA3}"/>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847410" y="4127979"/>
            <a:ext cx="4012846" cy="2094237"/>
          </a:xfrm>
          <a:prstGeom prst="rect">
            <a:avLst/>
          </a:prstGeom>
        </p:spPr>
      </p:pic>
    </p:spTree>
    <p:extLst>
      <p:ext uri="{BB962C8B-B14F-4D97-AF65-F5344CB8AC3E}">
        <p14:creationId xmlns:p14="http://schemas.microsoft.com/office/powerpoint/2010/main" val="2090890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A8A13F-6E20-7B49-9455-D8529A29B45C}"/>
              </a:ext>
            </a:extLst>
          </p:cNvPr>
          <p:cNvSpPr>
            <a:spLocks noGrp="1"/>
          </p:cNvSpPr>
          <p:nvPr>
            <p:ph type="body" sz="quarter" idx="10"/>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prstClr val="white"/>
                </a:solidFill>
                <a:effectLst/>
                <a:uLnTx/>
                <a:uFillTx/>
                <a:latin typeface="Gotham Medium" pitchFamily="50" charset="0"/>
                <a:ea typeface="+mn-ea"/>
                <a:cs typeface="Gotham Medium" pitchFamily="50" charset="0"/>
              </a:rPr>
              <a:t>office.vn@fls-group.com</a:t>
            </a:r>
          </a:p>
          <a:p>
            <a:endParaRPr lang="en-VN"/>
          </a:p>
        </p:txBody>
      </p:sp>
      <p:sp>
        <p:nvSpPr>
          <p:cNvPr id="3" name="Text Placeholder 2">
            <a:extLst>
              <a:ext uri="{FF2B5EF4-FFF2-40B4-BE49-F238E27FC236}">
                <a16:creationId xmlns:a16="http://schemas.microsoft.com/office/drawing/2014/main" id="{C21AAD16-CCB9-1549-9511-D4DD5BADB34C}"/>
              </a:ext>
            </a:extLst>
          </p:cNvPr>
          <p:cNvSpPr>
            <a:spLocks noGrp="1"/>
          </p:cNvSpPr>
          <p:nvPr>
            <p:ph type="body" sz="quarter" idx="11"/>
          </p:nvPr>
        </p:nvSpPr>
        <p:spPr/>
        <p:txBody>
          <a:bodyPr/>
          <a:lstStyle/>
          <a:p>
            <a:r>
              <a:rPr kumimoji="0" lang="en-US" sz="900" b="1" i="0" u="none" strike="noStrike" kern="1200" cap="none" spc="0" normalizeH="0" baseline="0" noProof="0">
                <a:ln>
                  <a:noFill/>
                </a:ln>
                <a:solidFill>
                  <a:prstClr val="white"/>
                </a:solidFill>
                <a:effectLst/>
                <a:uLnTx/>
                <a:uFillTx/>
                <a:latin typeface="Gotham Medium" pitchFamily="50" charset="0"/>
                <a:ea typeface="+mn-ea"/>
                <a:cs typeface="Gotham Medium" pitchFamily="50" charset="0"/>
              </a:rPr>
              <a:t>+84 828 73 002 864</a:t>
            </a:r>
            <a:endParaRPr lang="en-VN"/>
          </a:p>
        </p:txBody>
      </p:sp>
      <p:sp>
        <p:nvSpPr>
          <p:cNvPr id="4" name="Slide Number Placeholder 1">
            <a:extLst>
              <a:ext uri="{FF2B5EF4-FFF2-40B4-BE49-F238E27FC236}">
                <a16:creationId xmlns:a16="http://schemas.microsoft.com/office/drawing/2014/main" id="{81EC5F24-2A48-EEEE-3C0C-D5192685905B}"/>
              </a:ext>
            </a:extLst>
          </p:cNvPr>
          <p:cNvSpPr txBox="1">
            <a:spLocks/>
          </p:cNvSpPr>
          <p:nvPr/>
        </p:nvSpPr>
        <p:spPr>
          <a:xfrm>
            <a:off x="10736317" y="6288431"/>
            <a:ext cx="54916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59C6C06-AE23-5E4F-9A17-3EC4411F23ED}" type="slidenum">
              <a:rPr kumimoji="0" lang="en-GB" sz="1200" b="0" i="0" u="none" strike="noStrike" kern="1200" cap="none" spc="0" normalizeH="0" baseline="0" noProof="0" smtClean="0">
                <a:ln>
                  <a:noFill/>
                </a:ln>
                <a:solidFill>
                  <a:schemeClr val="bg1"/>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3250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201C0-B47A-29AE-7C52-DB2F0B7C580F}"/>
            </a:ext>
          </a:extLst>
        </p:cNvPr>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D763B67D-AF35-02C8-B4B3-710A983B9155}"/>
              </a:ext>
            </a:extLst>
          </p:cNvPr>
          <p:cNvSpPr txBox="1"/>
          <p:nvPr/>
        </p:nvSpPr>
        <p:spPr>
          <a:xfrm>
            <a:off x="577968" y="1133149"/>
            <a:ext cx="10046873" cy="4929514"/>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ct val="0"/>
              </a:spcBef>
              <a:tabLst>
                <a:tab pos="1371600" algn="l"/>
              </a:tabLst>
              <a:defRPr/>
            </a:pPr>
            <a:endParaRPr lang="en-GB" sz="1200" b="1">
              <a:solidFill>
                <a:srgbClr val="005FAA"/>
              </a:solidFill>
              <a:latin typeface="GOTHAM-BOOK" pitchFamily="50" charset="0"/>
              <a:cs typeface="GOTHAM-BOOK" pitchFamily="50" charset="0"/>
            </a:endParaRPr>
          </a:p>
        </p:txBody>
      </p:sp>
      <p:sp>
        <p:nvSpPr>
          <p:cNvPr id="15" name="Title 1">
            <a:extLst>
              <a:ext uri="{FF2B5EF4-FFF2-40B4-BE49-F238E27FC236}">
                <a16:creationId xmlns:a16="http://schemas.microsoft.com/office/drawing/2014/main" id="{C171728D-3B7C-93CA-C8CA-67E39EB0BED2}"/>
              </a:ext>
            </a:extLst>
          </p:cNvPr>
          <p:cNvSpPr txBox="1">
            <a:spLocks/>
          </p:cNvSpPr>
          <p:nvPr/>
        </p:nvSpPr>
        <p:spPr>
          <a:xfrm>
            <a:off x="495300" y="228600"/>
            <a:ext cx="10515600" cy="589282"/>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baseline="0">
                <a:solidFill>
                  <a:schemeClr val="accent1"/>
                </a:solidFill>
                <a:latin typeface="+mj-lt"/>
                <a:ea typeface="+mj-ea"/>
                <a:cs typeface="+mj-cs"/>
              </a:defRPr>
            </a:lvl1pPr>
          </a:lstStyle>
          <a:p>
            <a:pPr>
              <a:defRPr/>
            </a:pPr>
            <a:r>
              <a:rPr lang="en-US" sz="3200">
                <a:solidFill>
                  <a:srgbClr val="005FAA"/>
                </a:solidFill>
                <a:latin typeface="CONTHRAX HEAVY"/>
              </a:rPr>
              <a:t>FLS Group Chartering Desk</a:t>
            </a:r>
            <a:endParaRPr kumimoji="0" lang="en-US" sz="3200" b="1" i="0" u="none" strike="noStrike" kern="1200" cap="none" spc="0" normalizeH="0" baseline="0" noProof="0">
              <a:ln>
                <a:noFill/>
              </a:ln>
              <a:solidFill>
                <a:srgbClr val="005FAA"/>
              </a:solidFill>
              <a:effectLst/>
              <a:uLnTx/>
              <a:uFillTx/>
              <a:latin typeface="Conthrax Heavy" panose="020B0907020201080204" pitchFamily="34" charset="0"/>
              <a:ea typeface="+mj-ea"/>
              <a:cs typeface="+mj-cs"/>
            </a:endParaRPr>
          </a:p>
        </p:txBody>
      </p:sp>
      <p:sp>
        <p:nvSpPr>
          <p:cNvPr id="19" name="Text Placeholder 2">
            <a:extLst>
              <a:ext uri="{FF2B5EF4-FFF2-40B4-BE49-F238E27FC236}">
                <a16:creationId xmlns:a16="http://schemas.microsoft.com/office/drawing/2014/main" id="{91FC1EEE-D67A-1AB1-AD64-517669E8E5B5}"/>
              </a:ext>
            </a:extLst>
          </p:cNvPr>
          <p:cNvSpPr txBox="1">
            <a:spLocks/>
          </p:cNvSpPr>
          <p:nvPr/>
        </p:nvSpPr>
        <p:spPr>
          <a:xfrm>
            <a:off x="495300" y="766233"/>
            <a:ext cx="10515600" cy="36576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kumimoji="0" lang="en-US" sz="2000" b="0" i="0" u="none" strike="noStrike" kern="1200" cap="none" spc="0" normalizeH="0" baseline="0" noProof="0" dirty="0">
                <a:ln>
                  <a:noFill/>
                </a:ln>
                <a:solidFill>
                  <a:srgbClr val="3DB465"/>
                </a:solidFill>
                <a:effectLst/>
                <a:uLnTx/>
                <a:uFillTx/>
                <a:latin typeface="Gotham Medium" pitchFamily="50" charset="0"/>
                <a:cs typeface="Gotham Medium" pitchFamily="50" charset="0"/>
              </a:rPr>
              <a:t>Purpose of the chartering desk</a:t>
            </a:r>
          </a:p>
        </p:txBody>
      </p:sp>
      <p:graphicFrame>
        <p:nvGraphicFramePr>
          <p:cNvPr id="20" name="Table 3">
            <a:extLst>
              <a:ext uri="{FF2B5EF4-FFF2-40B4-BE49-F238E27FC236}">
                <a16:creationId xmlns:a16="http://schemas.microsoft.com/office/drawing/2014/main" id="{6AF7868C-2742-8939-51E2-136E39E9BCCF}"/>
              </a:ext>
            </a:extLst>
          </p:cNvPr>
          <p:cNvGraphicFramePr>
            <a:graphicFrameLocks noGrp="1"/>
          </p:cNvGraphicFramePr>
          <p:nvPr/>
        </p:nvGraphicFramePr>
        <p:xfrm>
          <a:off x="565019" y="1337394"/>
          <a:ext cx="10893555" cy="2804160"/>
        </p:xfrm>
        <a:graphic>
          <a:graphicData uri="http://schemas.openxmlformats.org/drawingml/2006/table">
            <a:tbl>
              <a:tblPr firstRow="1" bandRow="1">
                <a:tableStyleId>{5C22544A-7EE6-4342-B048-85BDC9FD1C3A}</a:tableStyleId>
              </a:tblPr>
              <a:tblGrid>
                <a:gridCol w="787531">
                  <a:extLst>
                    <a:ext uri="{9D8B030D-6E8A-4147-A177-3AD203B41FA5}">
                      <a16:colId xmlns:a16="http://schemas.microsoft.com/office/drawing/2014/main" val="2487803879"/>
                    </a:ext>
                  </a:extLst>
                </a:gridCol>
                <a:gridCol w="10106024">
                  <a:extLst>
                    <a:ext uri="{9D8B030D-6E8A-4147-A177-3AD203B41FA5}">
                      <a16:colId xmlns:a16="http://schemas.microsoft.com/office/drawing/2014/main" val="3436637879"/>
                    </a:ext>
                  </a:extLst>
                </a:gridCol>
              </a:tblGrid>
              <a:tr h="499860">
                <a:tc>
                  <a:txBody>
                    <a:bodyPr/>
                    <a:lstStyle/>
                    <a:p>
                      <a:pPr algn="ctr"/>
                      <a:r>
                        <a:rPr lang="en-US" sz="1600" b="1" dirty="0">
                          <a:solidFill>
                            <a:schemeClr val="tx1"/>
                          </a:solidFill>
                          <a:latin typeface="Gotham"/>
                        </a:rPr>
                        <a:t>1</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effectLst/>
                          <a:latin typeface="Gotham"/>
                          <a:ea typeface="+mn-ea"/>
                          <a:cs typeface="+mn-cs"/>
                        </a:rPr>
                        <a:t>Centralize market insight, </a:t>
                      </a:r>
                      <a:r>
                        <a:rPr lang="en-US" sz="1600" b="0" kern="1200" dirty="0">
                          <a:solidFill>
                            <a:schemeClr val="tx1"/>
                          </a:solidFill>
                          <a:effectLst/>
                          <a:latin typeface="Gotham"/>
                          <a:ea typeface="+mn-ea"/>
                          <a:cs typeface="+mn-cs"/>
                        </a:rPr>
                        <a:t>customers benefit from up-to-date insights on freight rates, bunker prices, and carrier performance, conditions, often securing better deals than if the customer approached shipowners directly</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693525298"/>
                  </a:ext>
                </a:extLst>
              </a:tr>
              <a:tr h="499860">
                <a:tc>
                  <a:txBody>
                    <a:bodyPr/>
                    <a:lstStyle/>
                    <a:p>
                      <a:pPr algn="ctr"/>
                      <a:r>
                        <a:rPr lang="en-US" sz="1600" b="1" dirty="0">
                          <a:solidFill>
                            <a:schemeClr val="tx1"/>
                          </a:solidFill>
                          <a:latin typeface="Gotham"/>
                        </a:rPr>
                        <a:t>2</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effectLst/>
                          <a:latin typeface="Gotham"/>
                          <a:ea typeface="+mn-ea"/>
                          <a:cs typeface="+mn-cs"/>
                        </a:rPr>
                        <a:t>Legal and limit commercial risk, </a:t>
                      </a:r>
                      <a:r>
                        <a:rPr lang="en-US" sz="1600" b="0" kern="1200" dirty="0">
                          <a:solidFill>
                            <a:schemeClr val="tx1"/>
                          </a:solidFill>
                          <a:effectLst/>
                          <a:latin typeface="Gotham"/>
                          <a:ea typeface="+mn-ea"/>
                          <a:cs typeface="+mn-cs"/>
                        </a:rPr>
                        <a:t>direct oversight ensures that all transport activities comply with regulations, reducing the risk of legal issues, ensuring smooth operations and protecting customer interests</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200953471"/>
                  </a:ext>
                </a:extLst>
              </a:tr>
              <a:tr h="499860">
                <a:tc>
                  <a:txBody>
                    <a:bodyPr/>
                    <a:lstStyle/>
                    <a:p>
                      <a:pPr algn="ctr"/>
                      <a:r>
                        <a:rPr lang="en-US" sz="1600" b="1" dirty="0">
                          <a:solidFill>
                            <a:schemeClr val="tx1"/>
                          </a:solidFill>
                          <a:latin typeface="Gotham"/>
                        </a:rPr>
                        <a:t>3</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lvl="0"/>
                      <a:r>
                        <a:rPr lang="en-US" sz="1600" b="0" kern="1200" dirty="0">
                          <a:solidFill>
                            <a:schemeClr val="tx1"/>
                          </a:solidFill>
                          <a:effectLst/>
                          <a:latin typeface="Gotham"/>
                          <a:ea typeface="+mn-ea"/>
                          <a:cs typeface="+mn-cs"/>
                        </a:rPr>
                        <a:t>Get </a:t>
                      </a:r>
                      <a:r>
                        <a:rPr lang="en-US" sz="1600" b="1" kern="1200" dirty="0">
                          <a:solidFill>
                            <a:schemeClr val="tx1"/>
                          </a:solidFill>
                          <a:effectLst/>
                          <a:latin typeface="Gotham"/>
                          <a:ea typeface="+mn-ea"/>
                          <a:cs typeface="+mn-cs"/>
                        </a:rPr>
                        <a:t>unfiltered first-hand information </a:t>
                      </a:r>
                      <a:r>
                        <a:rPr lang="en-US" sz="1600" b="0" kern="1200" dirty="0">
                          <a:solidFill>
                            <a:schemeClr val="tx1"/>
                          </a:solidFill>
                          <a:effectLst/>
                          <a:latin typeface="Gotham"/>
                          <a:ea typeface="+mn-ea"/>
                          <a:cs typeface="+mn-cs"/>
                        </a:rPr>
                        <a:t>in order to make quick and qualified decisions (in case of delays in production, on the job-site etc.). Greater </a:t>
                      </a:r>
                      <a:r>
                        <a:rPr lang="en-US" sz="1600" b="1" kern="1200" dirty="0">
                          <a:solidFill>
                            <a:schemeClr val="tx1"/>
                          </a:solidFill>
                          <a:effectLst/>
                          <a:latin typeface="Gotham"/>
                          <a:ea typeface="+mn-ea"/>
                          <a:cs typeface="+mn-cs"/>
                        </a:rPr>
                        <a:t>visibility</a:t>
                      </a:r>
                      <a:r>
                        <a:rPr lang="en-US" sz="1600" b="0" kern="1200" dirty="0">
                          <a:solidFill>
                            <a:schemeClr val="tx1"/>
                          </a:solidFill>
                          <a:effectLst/>
                          <a:latin typeface="Gotham"/>
                          <a:ea typeface="+mn-ea"/>
                          <a:cs typeface="+mn-cs"/>
                        </a:rPr>
                        <a:t> into supply chain.</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082030912"/>
                  </a:ext>
                </a:extLst>
              </a:tr>
              <a:tr h="499860">
                <a:tc>
                  <a:txBody>
                    <a:bodyPr/>
                    <a:lstStyle/>
                    <a:p>
                      <a:pPr algn="ctr"/>
                      <a:r>
                        <a:rPr lang="en-US" sz="1600" b="1" dirty="0">
                          <a:solidFill>
                            <a:schemeClr val="tx1"/>
                          </a:solidFill>
                          <a:latin typeface="Gotham"/>
                        </a:rPr>
                        <a:t>4</a:t>
                      </a:r>
                    </a:p>
                  </a:txBody>
                  <a:tcPr anchor="ct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effectLst/>
                          <a:latin typeface="Gotham"/>
                          <a:ea typeface="+mn-ea"/>
                          <a:cs typeface="+mn-cs"/>
                        </a:rPr>
                        <a:t>Provide </a:t>
                      </a:r>
                      <a:r>
                        <a:rPr lang="en-US" sz="1600" b="1" kern="1200" dirty="0">
                          <a:solidFill>
                            <a:schemeClr val="tx1"/>
                          </a:solidFill>
                          <a:effectLst/>
                          <a:latin typeface="Gotham"/>
                          <a:ea typeface="+mn-ea"/>
                          <a:cs typeface="+mn-cs"/>
                        </a:rPr>
                        <a:t>technical input </a:t>
                      </a:r>
                      <a:r>
                        <a:rPr lang="en-US" sz="1600" b="0" kern="1200" dirty="0">
                          <a:solidFill>
                            <a:schemeClr val="tx1"/>
                          </a:solidFill>
                          <a:effectLst/>
                          <a:latin typeface="Gotham"/>
                          <a:ea typeface="+mn-ea"/>
                          <a:cs typeface="+mn-cs"/>
                        </a:rPr>
                        <a:t>and </a:t>
                      </a:r>
                      <a:r>
                        <a:rPr lang="en-US" sz="1600" b="1" kern="1200" dirty="0">
                          <a:solidFill>
                            <a:schemeClr val="tx1"/>
                          </a:solidFill>
                          <a:effectLst/>
                          <a:latin typeface="Gotham"/>
                          <a:ea typeface="+mn-ea"/>
                          <a:cs typeface="+mn-cs"/>
                        </a:rPr>
                        <a:t>increased usage of inhouse engineer </a:t>
                      </a:r>
                      <a:r>
                        <a:rPr lang="en-US" sz="1600" b="0" kern="1200" dirty="0">
                          <a:solidFill>
                            <a:schemeClr val="tx1"/>
                          </a:solidFill>
                          <a:effectLst/>
                          <a:latin typeface="Gotham"/>
                          <a:ea typeface="+mn-ea"/>
                          <a:cs typeface="+mn-cs"/>
                        </a:rPr>
                        <a:t>to add value. Transport plan will be tailor-made to your needs.</a:t>
                      </a:r>
                    </a:p>
                  </a:txBody>
                  <a:tcP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341981424"/>
                  </a:ext>
                </a:extLst>
              </a:tr>
            </a:tbl>
          </a:graphicData>
        </a:graphic>
      </p:graphicFrame>
      <p:sp>
        <p:nvSpPr>
          <p:cNvPr id="2" name="Google Shape;393;p2">
            <a:extLst>
              <a:ext uri="{FF2B5EF4-FFF2-40B4-BE49-F238E27FC236}">
                <a16:creationId xmlns:a16="http://schemas.microsoft.com/office/drawing/2014/main" id="{05C012FB-CFB6-BDD6-2866-ABECB2B54E33}"/>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7</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111497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6C872-1066-FB79-A600-5C63FF62CF3A}"/>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51DA56BE-ADAB-7E67-06A5-F35BBCF80542}"/>
              </a:ext>
            </a:extLst>
          </p:cNvPr>
          <p:cNvSpPr txBox="1">
            <a:spLocks noGrp="1" noRot="1" noMove="1" noResize="1" noEditPoints="1" noAdjustHandles="1" noChangeArrowheads="1" noChangeShapeType="1"/>
          </p:cNvSpPr>
          <p:nvPr/>
        </p:nvSpPr>
        <p:spPr>
          <a:xfrm>
            <a:off x="1219200" y="6165320"/>
            <a:ext cx="1097280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00" b="1" i="1" u="none" strike="noStrike" kern="1200" cap="none" spc="0" normalizeH="0" baseline="0" noProof="0">
                <a:ln>
                  <a:noFill/>
                </a:ln>
                <a:solidFill>
                  <a:srgbClr val="0068B6"/>
                </a:solidFill>
                <a:effectLst/>
                <a:uLnTx/>
                <a:uFillTx/>
                <a:latin typeface="Gotham" pitchFamily="2" charset="0"/>
                <a:ea typeface="+mn-ea"/>
                <a:cs typeface="Gotham" pitchFamily="2" charset="0"/>
              </a:rPr>
              <a:t>Please note: </a:t>
            </a:r>
            <a:r>
              <a:rPr kumimoji="0" lang="en-US" sz="1000" b="0" i="1" u="none" strike="noStrike" kern="1200" cap="none" spc="0" normalizeH="0" baseline="0" noProof="0">
                <a:ln>
                  <a:noFill/>
                </a:ln>
                <a:solidFill>
                  <a:srgbClr val="000000"/>
                </a:solidFill>
                <a:effectLst/>
                <a:uLnTx/>
                <a:uFillTx/>
                <a:latin typeface="Gotham" pitchFamily="2" charset="0"/>
                <a:ea typeface="+mn-ea"/>
                <a:cs typeface="Gotham" pitchFamily="2" charset="0"/>
              </a:rPr>
              <a:t>Limits are flexible &amp; negotiable, and liabilities can be extended on request and a case-by-case basis. Marine cargo insurance can be provided. </a:t>
            </a:r>
            <a:r>
              <a:rPr kumimoji="0" lang="en-US" sz="1000" b="0" i="1" u="none" strike="noStrike" kern="1200" cap="none" spc="0" normalizeH="0" baseline="0" noProof="0">
                <a:ln>
                  <a:noFill/>
                </a:ln>
                <a:solidFill>
                  <a:srgbClr val="FFFFFF"/>
                </a:solidFill>
                <a:effectLst/>
                <a:uLnTx/>
                <a:uFillTx/>
                <a:latin typeface="Gotham" pitchFamily="2" charset="0"/>
                <a:ea typeface="+mn-ea"/>
                <a:cs typeface="Gotham" pitchFamily="2" charset="0"/>
              </a:rPr>
              <a:t>on request.</a:t>
            </a:r>
          </a:p>
        </p:txBody>
      </p:sp>
      <p:sp>
        <p:nvSpPr>
          <p:cNvPr id="14" name="TextBox 13">
            <a:extLst>
              <a:ext uri="{FF2B5EF4-FFF2-40B4-BE49-F238E27FC236}">
                <a16:creationId xmlns:a16="http://schemas.microsoft.com/office/drawing/2014/main" id="{3E587F80-229A-4E1F-6161-54060E9E1E83}"/>
              </a:ext>
            </a:extLst>
          </p:cNvPr>
          <p:cNvSpPr txBox="1">
            <a:spLocks noGrp="1" noRot="1" noMove="1" noResize="1" noEditPoints="1" noAdjustHandles="1" noChangeArrowheads="1" noChangeShapeType="1"/>
          </p:cNvSpPr>
          <p:nvPr/>
        </p:nvSpPr>
        <p:spPr>
          <a:xfrm>
            <a:off x="8973285" y="1853599"/>
            <a:ext cx="2037615" cy="2468753"/>
          </a:xfrm>
          <a:prstGeom prst="rect">
            <a:avLst/>
          </a:prstGeom>
          <a:noFill/>
        </p:spPr>
        <p:txBody>
          <a:bodyPr wrap="square" rtlCol="0">
            <a:spAutoFit/>
          </a:bodyPr>
          <a:lstStyle>
            <a:defPPr>
              <a:defRPr lang="en-US"/>
            </a:defPPr>
            <a:lvl1pPr>
              <a:defRPr sz="1200" b="1">
                <a:solidFill>
                  <a:schemeClr val="accent2">
                    <a:lumMod val="75000"/>
                  </a:schemeClr>
                </a:solidFill>
              </a:defRPr>
            </a:lvl1pPr>
            <a:lvl2pPr marL="461963" indent="-234950">
              <a:lnSpc>
                <a:spcPct val="90000"/>
              </a:lnSpc>
              <a:spcBef>
                <a:spcPts val="500"/>
              </a:spcBef>
              <a:buFont typeface="Arial" panose="020B0604020202020204" pitchFamily="34" charset="0"/>
              <a:buChar char="•"/>
              <a:defRPr sz="2400"/>
            </a:lvl2pPr>
            <a:lvl3pPr marL="744538" indent="-169863">
              <a:lnSpc>
                <a:spcPct val="90000"/>
              </a:lnSpc>
              <a:spcBef>
                <a:spcPts val="500"/>
              </a:spcBef>
              <a:buFont typeface="Arial" panose="020B0604020202020204" pitchFamily="34" charset="0"/>
              <a:buChar char="•"/>
              <a:defRPr sz="2000"/>
            </a:lvl3pPr>
            <a:lvl4pPr marL="1027113" indent="-169863">
              <a:lnSpc>
                <a:spcPct val="90000"/>
              </a:lnSpc>
              <a:spcBef>
                <a:spcPts val="500"/>
              </a:spcBef>
              <a:buFont typeface="Arial" panose="020B0604020202020204" pitchFamily="34" charset="0"/>
              <a:buChar char="•"/>
            </a:lvl4pPr>
            <a:lvl5pPr marL="1311275" indent="-169863">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1" i="0" u="none" strike="noStrike" kern="1200" cap="all" spc="0" normalizeH="0" baseline="0" noProof="0" dirty="0">
                <a:ln>
                  <a:noFill/>
                </a:ln>
                <a:solidFill>
                  <a:srgbClr val="0068B6"/>
                </a:solidFill>
                <a:effectLst/>
                <a:uLnTx/>
                <a:uFillTx/>
                <a:latin typeface="Gotham" pitchFamily="2" charset="0"/>
                <a:ea typeface="+mn-ea"/>
                <a:cs typeface="Gotham" pitchFamily="2" charset="0"/>
              </a:rPr>
              <a:t>Base coverage</a:t>
            </a:r>
            <a:r>
              <a:rPr kumimoji="0" lang="en-US" sz="1200" b="1" i="0" u="none" strike="noStrike" kern="1200" cap="all" spc="0" normalizeH="0" baseline="0" noProof="0" dirty="0">
                <a:ln>
                  <a:noFill/>
                </a:ln>
                <a:solidFill>
                  <a:srgbClr val="000000"/>
                </a:solidFill>
                <a:effectLst/>
                <a:uLnTx/>
                <a:uFillTx/>
                <a:latin typeface="Gotham" pitchFamily="2" charset="0"/>
                <a:ea typeface="+mn-ea"/>
                <a:cs typeface="Gotham" pitchFamily="2" charset="0"/>
              </a:rPr>
              <a:t>:</a:t>
            </a:r>
            <a:endParaRPr kumimoji="0" lang="en-US" sz="1200" b="1" i="0" u="none" strike="noStrike" kern="1200" cap="none" spc="0" normalizeH="0" baseline="0" noProof="0" dirty="0">
              <a:ln>
                <a:noFill/>
              </a:ln>
              <a:solidFill>
                <a:srgbClr val="000000"/>
              </a:solidFill>
              <a:effectLst/>
              <a:uLnTx/>
              <a:uFillTx/>
              <a:latin typeface="Gotham" pitchFamily="2" charset="0"/>
              <a:ea typeface="+mn-ea"/>
              <a:cs typeface="Gotham" pitchFamily="2" charset="0"/>
            </a:endParaRP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Cargo liability </a:t>
            </a:r>
          </a:p>
          <a:p>
            <a:pPr marL="174625" marR="0" lvl="0" indent="0" algn="l" defTabSz="914400" rtl="0" eaLnBrk="1" fontAlgn="auto" latinLnBrk="0" hangingPunct="1">
              <a:lnSpc>
                <a:spcPct val="150000"/>
              </a:lnSpc>
              <a:spcBef>
                <a:spcPts val="0"/>
              </a:spcBef>
              <a:spcAft>
                <a:spcPts val="1200"/>
              </a:spcAft>
              <a:buClr>
                <a:srgbClr val="41B866"/>
              </a:buClr>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3,000,000 each claim</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3</a:t>
            </a:r>
            <a:r>
              <a:rPr kumimoji="0" lang="en-US" sz="900" b="1" i="0" u="none" strike="noStrike" kern="1200" cap="none" spc="0" normalizeH="0" baseline="30000" noProof="0" dirty="0">
                <a:ln>
                  <a:noFill/>
                </a:ln>
                <a:solidFill>
                  <a:srgbClr val="000000"/>
                </a:solidFill>
                <a:effectLst/>
                <a:uLnTx/>
                <a:uFillTx/>
                <a:latin typeface="Gotham" pitchFamily="2" charset="0"/>
                <a:ea typeface="+mn-ea"/>
                <a:cs typeface="Gotham" pitchFamily="2" charset="0"/>
              </a:rPr>
              <a:t>rd</a:t>
            </a: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 party legal liability </a:t>
            </a:r>
          </a:p>
          <a:p>
            <a:pPr marL="174625" marR="0" lvl="0" indent="0" algn="l" defTabSz="914400" rtl="0" eaLnBrk="1" fontAlgn="auto" latinLnBrk="0" hangingPunct="1">
              <a:lnSpc>
                <a:spcPct val="150000"/>
              </a:lnSpc>
              <a:spcBef>
                <a:spcPts val="0"/>
              </a:spcBef>
              <a:spcAft>
                <a:spcPts val="120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3,000,000 each claim </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Professional indemnity </a:t>
            </a:r>
          </a:p>
          <a:p>
            <a:pPr marL="174625" marR="0" lvl="0" indent="0" algn="l" defTabSz="914400" rtl="0" eaLnBrk="1" fontAlgn="auto" latinLnBrk="0" hangingPunct="1">
              <a:lnSpc>
                <a:spcPct val="150000"/>
              </a:lnSpc>
              <a:spcBef>
                <a:spcPts val="0"/>
              </a:spcBef>
              <a:spcAft>
                <a:spcPts val="1200"/>
              </a:spcAft>
              <a:buClr>
                <a:srgbClr val="41B866"/>
              </a:buClr>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400,000 each claim </a:t>
            </a:r>
          </a:p>
          <a:p>
            <a:pPr marL="171450" marR="0" lvl="0" indent="-171450" algn="l" defTabSz="914400" rtl="0" eaLnBrk="1" fontAlgn="auto" latinLnBrk="0" hangingPunct="1">
              <a:lnSpc>
                <a:spcPct val="150000"/>
              </a:lnSpc>
              <a:spcBef>
                <a:spcPts val="0"/>
              </a:spcBef>
              <a:spcAft>
                <a:spcPts val="0"/>
              </a:spcAft>
              <a:buClr>
                <a:srgbClr val="41B866"/>
              </a:buClr>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Gotham" pitchFamily="2" charset="0"/>
                <a:ea typeface="+mn-ea"/>
                <a:cs typeface="Gotham" pitchFamily="2" charset="0"/>
              </a:rPr>
              <a:t>Fines and duties liability </a:t>
            </a:r>
          </a:p>
          <a:p>
            <a:pPr marL="174625" marR="0" lvl="0" indent="0" algn="l" defTabSz="914400" rtl="0" eaLnBrk="1" fontAlgn="auto" latinLnBrk="0" hangingPunct="1">
              <a:lnSpc>
                <a:spcPct val="15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Gotham" pitchFamily="2" charset="0"/>
                <a:ea typeface="+mn-ea"/>
                <a:cs typeface="Gotham" pitchFamily="2" charset="0"/>
              </a:rPr>
              <a:t>USD 100,000 each claim</a:t>
            </a:r>
          </a:p>
        </p:txBody>
      </p:sp>
      <p:sp>
        <p:nvSpPr>
          <p:cNvPr id="2" name="Google Shape;395;p44">
            <a:extLst>
              <a:ext uri="{FF2B5EF4-FFF2-40B4-BE49-F238E27FC236}">
                <a16:creationId xmlns:a16="http://schemas.microsoft.com/office/drawing/2014/main" id="{31042834-6114-B5B2-CF81-04CA99FD350F}"/>
              </a:ext>
            </a:extLst>
          </p:cNvPr>
          <p:cNvSpPr txBox="1">
            <a:spLocks noGrp="1" noRot="1" noMove="1" noResize="1" noEditPoints="1" noAdjustHandles="1" noChangeArrowheads="1" noChangeShapeType="1"/>
          </p:cNvSpPr>
          <p:nvPr/>
        </p:nvSpPr>
        <p:spPr>
          <a:xfrm>
            <a:off x="567508" y="380742"/>
            <a:ext cx="9077739" cy="656412"/>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968B1"/>
                </a:solidFill>
                <a:effectLst/>
                <a:uLnTx/>
                <a:uFillTx/>
                <a:latin typeface="CONTHRAX HEAVY" panose="020B0907020201080204" pitchFamily="34" charset="0"/>
                <a:ea typeface="Montserrat"/>
                <a:cs typeface="Montserrat"/>
                <a:sym typeface="Montserrat"/>
              </a:rPr>
              <a:t>INSURANCE POLICY</a:t>
            </a:r>
          </a:p>
        </p:txBody>
      </p:sp>
      <p:pic>
        <p:nvPicPr>
          <p:cNvPr id="5" name="Picture 4">
            <a:extLst>
              <a:ext uri="{FF2B5EF4-FFF2-40B4-BE49-F238E27FC236}">
                <a16:creationId xmlns:a16="http://schemas.microsoft.com/office/drawing/2014/main" id="{A60356D6-AD8B-3EE3-BCB1-DF483759CAE3}"/>
              </a:ext>
            </a:extLst>
          </p:cNvPr>
          <p:cNvPicPr>
            <a:picLocks noGrp="1" noRot="1" noChangeAspect="1" noMove="1" noResize="1" noEditPoints="1" noAdjustHandles="1" noChangeArrowheads="1" noChangeShapeType="1" noCrop="1"/>
          </p:cNvPicPr>
          <p:nvPr/>
        </p:nvPicPr>
        <p:blipFill>
          <a:blip r:embed="rId3"/>
          <a:stretch>
            <a:fillRect/>
          </a:stretch>
        </p:blipFill>
        <p:spPr>
          <a:xfrm>
            <a:off x="4552949" y="824630"/>
            <a:ext cx="4355157" cy="5310548"/>
          </a:xfrm>
          <a:prstGeom prst="rect">
            <a:avLst/>
          </a:prstGeom>
        </p:spPr>
      </p:pic>
      <p:sp>
        <p:nvSpPr>
          <p:cNvPr id="4" name="Google Shape;393;p2">
            <a:extLst>
              <a:ext uri="{FF2B5EF4-FFF2-40B4-BE49-F238E27FC236}">
                <a16:creationId xmlns:a16="http://schemas.microsoft.com/office/drawing/2014/main" id="{C455F011-15A0-7035-6B19-9F1102CE0455}"/>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8</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550271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B7A2E-6EEA-217D-41A8-59F1325A09D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8B3EE2D-3F0D-8655-4FFC-E7FB3677FE8D}"/>
              </a:ext>
            </a:extLst>
          </p:cNvPr>
          <p:cNvSpPr txBox="1">
            <a:spLocks noGrp="1" noRot="1" noMove="1" noResize="1" noEditPoints="1" noAdjustHandles="1" noChangeArrowheads="1" noChangeShapeType="1"/>
          </p:cNvSpPr>
          <p:nvPr/>
        </p:nvSpPr>
        <p:spPr>
          <a:xfrm>
            <a:off x="1134708" y="5943834"/>
            <a:ext cx="10111562"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kumimoji="0" lang="en-US" sz="1200" i="0" u="none" strike="noStrike" kern="1200" spc="0" normalizeH="0" noProof="0" dirty="0">
                <a:ln w="50800"/>
                <a:solidFill>
                  <a:srgbClr val="000000"/>
                </a:solidFill>
                <a:effectLst/>
                <a:uLnTx/>
                <a:uFillTx/>
                <a:latin typeface="Gotham" pitchFamily="2" charset="0"/>
                <a:cs typeface="Gotham" pitchFamily="2" charset="0"/>
              </a:rPr>
              <a:t>ISO-certified own operations in Thailand, Australia, Singapore, USA, Vietnam, Taiwan, Indonesia, Malaysia, India and Myanmar. </a:t>
            </a:r>
            <a:endParaRPr kumimoji="0" lang="en-US" sz="1200" i="0" u="none" strike="noStrike" kern="1200" spc="0" normalizeH="0" noProof="0" dirty="0">
              <a:ln>
                <a:noFill/>
              </a:ln>
              <a:solidFill>
                <a:srgbClr val="000000"/>
              </a:solidFill>
              <a:effectLst/>
              <a:uLnTx/>
              <a:uFillTx/>
              <a:latin typeface="Gotham" pitchFamily="2" charset="0"/>
              <a:cs typeface="Gotham" pitchFamily="2" charset="0"/>
              <a:sym typeface="Wingdings" panose="05000000000000000000" pitchFamily="2" charset="2"/>
            </a:endParaRPr>
          </a:p>
        </p:txBody>
      </p:sp>
      <p:pic>
        <p:nvPicPr>
          <p:cNvPr id="7" name="Picture 6" descr="A close-up of a certificate&#10;&#10;Description automatically generated">
            <a:extLst>
              <a:ext uri="{FF2B5EF4-FFF2-40B4-BE49-F238E27FC236}">
                <a16:creationId xmlns:a16="http://schemas.microsoft.com/office/drawing/2014/main" id="{6E1691AA-6912-D952-E7E9-4D28F0D47802}"/>
              </a:ext>
            </a:extLst>
          </p:cNvPr>
          <p:cNvPicPr>
            <a:picLocks noGrp="1" noRot="1" noChangeAspect="1" noMove="1" noResize="1" noEditPoints="1" noAdjustHandles="1" noChangeArrowheads="1" noChangeShapeType="1" noCrop="1"/>
          </p:cNvPicPr>
          <p:nvPr/>
        </p:nvPicPr>
        <p:blipFill>
          <a:blip r:embed="rId3"/>
          <a:stretch>
            <a:fillRect/>
          </a:stretch>
        </p:blipFill>
        <p:spPr>
          <a:xfrm>
            <a:off x="922303" y="1483242"/>
            <a:ext cx="2710063" cy="3891516"/>
          </a:xfrm>
          <a:prstGeom prst="rect">
            <a:avLst/>
          </a:prstGeom>
        </p:spPr>
      </p:pic>
      <p:pic>
        <p:nvPicPr>
          <p:cNvPr id="10" name="Picture 9" descr="A close-up of a certificate&#10;&#10;Description automatically generated">
            <a:extLst>
              <a:ext uri="{FF2B5EF4-FFF2-40B4-BE49-F238E27FC236}">
                <a16:creationId xmlns:a16="http://schemas.microsoft.com/office/drawing/2014/main" id="{8F71ED5E-A0C3-8356-D92E-AD247AEDAA5C}"/>
              </a:ext>
            </a:extLst>
          </p:cNvPr>
          <p:cNvPicPr>
            <a:picLocks noGrp="1" noRot="1" noChangeAspect="1" noMove="1" noResize="1" noEditPoints="1" noAdjustHandles="1" noChangeArrowheads="1" noChangeShapeType="1" noCrop="1"/>
          </p:cNvPicPr>
          <p:nvPr/>
        </p:nvPicPr>
        <p:blipFill>
          <a:blip r:embed="rId4"/>
          <a:stretch>
            <a:fillRect/>
          </a:stretch>
        </p:blipFill>
        <p:spPr>
          <a:xfrm>
            <a:off x="4666383" y="1427014"/>
            <a:ext cx="2722848" cy="4038121"/>
          </a:xfrm>
          <a:prstGeom prst="rect">
            <a:avLst/>
          </a:prstGeom>
        </p:spPr>
      </p:pic>
      <p:pic>
        <p:nvPicPr>
          <p:cNvPr id="15" name="Picture 14" descr="A certificate with a blue triangle and text&#10;&#10;Description automatically generated">
            <a:extLst>
              <a:ext uri="{FF2B5EF4-FFF2-40B4-BE49-F238E27FC236}">
                <a16:creationId xmlns:a16="http://schemas.microsoft.com/office/drawing/2014/main" id="{05151117-422E-AE71-B0DE-D16CCD8D623A}"/>
              </a:ext>
            </a:extLst>
          </p:cNvPr>
          <p:cNvPicPr>
            <a:picLocks noGrp="1" noRot="1" noChangeAspect="1" noMove="1" noResize="1" noEditPoints="1" noAdjustHandles="1" noChangeArrowheads="1" noChangeShapeType="1" noCrop="1"/>
          </p:cNvPicPr>
          <p:nvPr/>
        </p:nvPicPr>
        <p:blipFill>
          <a:blip r:embed="rId5"/>
          <a:stretch>
            <a:fillRect/>
          </a:stretch>
        </p:blipFill>
        <p:spPr>
          <a:xfrm>
            <a:off x="8277369" y="1427013"/>
            <a:ext cx="2665043" cy="4038121"/>
          </a:xfrm>
          <a:prstGeom prst="rect">
            <a:avLst/>
          </a:prstGeom>
        </p:spPr>
      </p:pic>
      <p:sp>
        <p:nvSpPr>
          <p:cNvPr id="16" name="Content Placeholder 2">
            <a:extLst>
              <a:ext uri="{FF2B5EF4-FFF2-40B4-BE49-F238E27FC236}">
                <a16:creationId xmlns:a16="http://schemas.microsoft.com/office/drawing/2014/main" id="{CABE84C2-BAE3-A015-B9E3-D53DF993E251}"/>
              </a:ext>
            </a:extLst>
          </p:cNvPr>
          <p:cNvSpPr txBox="1">
            <a:spLocks/>
          </p:cNvSpPr>
          <p:nvPr/>
        </p:nvSpPr>
        <p:spPr>
          <a:xfrm>
            <a:off x="888271" y="5471309"/>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45001:2018 CERTIFICATE</a:t>
            </a:r>
          </a:p>
        </p:txBody>
      </p:sp>
      <p:sp>
        <p:nvSpPr>
          <p:cNvPr id="21" name="Content Placeholder 2">
            <a:extLst>
              <a:ext uri="{FF2B5EF4-FFF2-40B4-BE49-F238E27FC236}">
                <a16:creationId xmlns:a16="http://schemas.microsoft.com/office/drawing/2014/main" id="{E48E2615-A10C-44D5-A03E-2962982D4F89}"/>
              </a:ext>
            </a:extLst>
          </p:cNvPr>
          <p:cNvSpPr txBox="1">
            <a:spLocks/>
          </p:cNvSpPr>
          <p:nvPr/>
        </p:nvSpPr>
        <p:spPr>
          <a:xfrm>
            <a:off x="8208736" y="5474852"/>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9001:2015 CERTIFICATE</a:t>
            </a:r>
          </a:p>
        </p:txBody>
      </p:sp>
      <p:sp>
        <p:nvSpPr>
          <p:cNvPr id="22" name="Content Placeholder 2">
            <a:extLst>
              <a:ext uri="{FF2B5EF4-FFF2-40B4-BE49-F238E27FC236}">
                <a16:creationId xmlns:a16="http://schemas.microsoft.com/office/drawing/2014/main" id="{11B7089E-3006-ED94-E897-3930BF801D3D}"/>
              </a:ext>
            </a:extLst>
          </p:cNvPr>
          <p:cNvSpPr txBox="1">
            <a:spLocks/>
          </p:cNvSpPr>
          <p:nvPr/>
        </p:nvSpPr>
        <p:spPr>
          <a:xfrm>
            <a:off x="4582820" y="5481081"/>
            <a:ext cx="2733676" cy="276999"/>
          </a:xfrm>
          <a:prstGeom prst="rect">
            <a:avLst/>
          </a:prstGeom>
        </p:spPr>
        <p:txBody>
          <a:bodyPr vert="horz" lIns="0" tIns="45720" rIns="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lang="en-US" sz="2800" kern="1200" dirty="0" smtClean="0">
                <a:ln w="50800"/>
                <a:solidFill>
                  <a:schemeClr val="tx1"/>
                </a:solidFill>
                <a:latin typeface="+mn-lt"/>
                <a:ea typeface="Tahoma" pitchFamily="34" charset="0"/>
                <a:cs typeface="Tahoma" pitchFamily="34" charset="0"/>
              </a:defRPr>
            </a:lvl1pPr>
            <a:lvl2pPr marL="2286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400050" indent="-17145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57150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742950" indent="-17145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spcAft>
                <a:spcPts val="300"/>
              </a:spcAft>
              <a:defRPr/>
            </a:pPr>
            <a:r>
              <a:rPr lang="en-US" sz="1200" b="1">
                <a:solidFill>
                  <a:srgbClr val="000000"/>
                </a:solidFill>
                <a:latin typeface="Gotham" pitchFamily="2" charset="0"/>
                <a:ea typeface="+mn-ea"/>
              </a:rPr>
              <a:t>ISO 4001:2015 CERTIFICATE</a:t>
            </a:r>
          </a:p>
        </p:txBody>
      </p:sp>
      <p:sp>
        <p:nvSpPr>
          <p:cNvPr id="13" name="Text Placeholder 2">
            <a:extLst>
              <a:ext uri="{FF2B5EF4-FFF2-40B4-BE49-F238E27FC236}">
                <a16:creationId xmlns:a16="http://schemas.microsoft.com/office/drawing/2014/main" id="{5B5EA1AD-DB3B-330D-E60B-2ACF774121AE}"/>
              </a:ext>
            </a:extLst>
          </p:cNvPr>
          <p:cNvSpPr txBox="1">
            <a:spLocks/>
          </p:cNvSpPr>
          <p:nvPr/>
        </p:nvSpPr>
        <p:spPr>
          <a:xfrm>
            <a:off x="567508" y="759090"/>
            <a:ext cx="7307529" cy="340830"/>
          </a:xfrm>
          <a:prstGeom prst="rect">
            <a:avLst/>
          </a:prstGeom>
        </p:spPr>
        <p:txBody>
          <a:bodyPr vert="horz" lIns="121920" tIns="60960" rIns="121920" bIns="6096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2400" dirty="0"/>
              <a:t>SAFETY, QUALITY &amp; INTERNATIONAL COMPLIANCE</a:t>
            </a:r>
            <a:endParaRPr lang="en-US" sz="2400" dirty="0">
              <a:solidFill>
                <a:srgbClr val="3DB465"/>
              </a:solidFill>
              <a:latin typeface="Gotham" pitchFamily="2" charset="0"/>
              <a:cs typeface="Gotham" pitchFamily="2" charset="0"/>
            </a:endParaRPr>
          </a:p>
        </p:txBody>
      </p:sp>
      <p:sp>
        <p:nvSpPr>
          <p:cNvPr id="18" name="Google Shape;395;p44">
            <a:extLst>
              <a:ext uri="{FF2B5EF4-FFF2-40B4-BE49-F238E27FC236}">
                <a16:creationId xmlns:a16="http://schemas.microsoft.com/office/drawing/2014/main" id="{25E983D3-C2E1-714F-D830-F38169D92524}"/>
              </a:ext>
            </a:extLst>
          </p:cNvPr>
          <p:cNvSpPr txBox="1">
            <a:spLocks/>
          </p:cNvSpPr>
          <p:nvPr/>
        </p:nvSpPr>
        <p:spPr>
          <a:xfrm>
            <a:off x="567509" y="380742"/>
            <a:ext cx="4433700" cy="433147"/>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2800" kern="1200">
                <a:solidFill>
                  <a:srgbClr val="0968B1"/>
                </a:solidFill>
                <a:latin typeface="Conthrax Bold" panose="020B0807020201080204" pitchFamily="34" charset="0"/>
                <a:ea typeface="+mj-ea"/>
                <a:cs typeface="+mj-cs"/>
              </a:defRPr>
            </a:lvl1pPr>
          </a:lstStyle>
          <a:p>
            <a:r>
              <a:rPr lang="en-US" dirty="0">
                <a:latin typeface="CONTHRAX HEAVY" panose="020B0907020201080204" pitchFamily="34" charset="0"/>
                <a:ea typeface="Montserrat"/>
                <a:cs typeface="Montserrat"/>
                <a:sym typeface="Montserrat"/>
              </a:rPr>
              <a:t>HSEQ Procedures</a:t>
            </a:r>
          </a:p>
        </p:txBody>
      </p:sp>
      <p:sp>
        <p:nvSpPr>
          <p:cNvPr id="3" name="Google Shape;393;p2">
            <a:extLst>
              <a:ext uri="{FF2B5EF4-FFF2-40B4-BE49-F238E27FC236}">
                <a16:creationId xmlns:a16="http://schemas.microsoft.com/office/drawing/2014/main" id="{B3A23F06-AE2E-ECB1-C968-D9120EC72D79}"/>
              </a:ext>
            </a:extLst>
          </p:cNvPr>
          <p:cNvSpPr txBox="1"/>
          <p:nvPr/>
        </p:nvSpPr>
        <p:spPr>
          <a:xfrm>
            <a:off x="11319027" y="6223248"/>
            <a:ext cx="408372" cy="43721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31530"/>
              </a:buClr>
              <a:buSzPts val="1200"/>
              <a:buFont typeface="Calibri"/>
              <a:buNone/>
            </a:pPr>
            <a:fld id="{00000000-1234-1234-1234-123412341234}" type="slidenum">
              <a:rPr lang="en-US" sz="1200" b="0" i="0" u="none" strike="noStrike" cap="none">
                <a:latin typeface="Calibri"/>
                <a:ea typeface="Calibri"/>
                <a:cs typeface="Calibri"/>
                <a:sym typeface="Calibri"/>
              </a:rPr>
              <a:t>9</a:t>
            </a:fld>
            <a:endParaRPr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1617183453"/>
      </p:ext>
    </p:extLst>
  </p:cSld>
  <p:clrMapOvr>
    <a:masterClrMapping/>
  </p:clrMapOvr>
</p:sld>
</file>

<file path=ppt/theme/theme1.xml><?xml version="1.0" encoding="utf-8"?>
<a:theme xmlns:a="http://schemas.openxmlformats.org/drawingml/2006/main" name="2_Office Theme">
  <a:themeElements>
    <a:clrScheme name="Custom 26">
      <a:dk1>
        <a:srgbClr val="000000"/>
      </a:dk1>
      <a:lt1>
        <a:srgbClr val="FFFFFF"/>
      </a:lt1>
      <a:dk2>
        <a:srgbClr val="44546A"/>
      </a:dk2>
      <a:lt2>
        <a:srgbClr val="E7E6E6"/>
      </a:lt2>
      <a:accent1>
        <a:srgbClr val="1467B1"/>
      </a:accent1>
      <a:accent2>
        <a:srgbClr val="41B866"/>
      </a:accent2>
      <a:accent3>
        <a:srgbClr val="2BABE1"/>
      </a:accent3>
      <a:accent4>
        <a:srgbClr val="0E8932"/>
      </a:accent4>
      <a:accent5>
        <a:srgbClr val="616266"/>
      </a:accent5>
      <a:accent6>
        <a:srgbClr val="C1C2C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9545" cap="flat">
          <a:solidFill>
            <a:srgbClr val="0F1826"/>
          </a:solidFill>
          <a:prstDash val="solid"/>
          <a:miter/>
        </a:ln>
      </a:spPr>
      <a:bodyPr rtlCol="0" anchor="ctr"/>
      <a:lstStyle>
        <a:defPPr algn="l">
          <a:defRPr/>
        </a:defPPr>
      </a:lstStyle>
    </a:spDef>
    <a:txDef>
      <a:spPr>
        <a:noFill/>
      </a:spPr>
      <a:bodyPr wrap="square" rtlCol="0">
        <a:spAutoFit/>
      </a:bodyPr>
      <a:lstStyle>
        <a:defPPr algn="l">
          <a:defRPr dirty="0">
            <a:latin typeface="GOTHAM-BOOK" panose="02000504050000020004"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1C527B4EBF4B84DA45EEF56660CDD64" ma:contentTypeVersion="11" ma:contentTypeDescription="Create a new document." ma:contentTypeScope="" ma:versionID="72ab6691adc551817d31fc213eb535ad">
  <xsd:schema xmlns:xsd="http://www.w3.org/2001/XMLSchema" xmlns:xs="http://www.w3.org/2001/XMLSchema" xmlns:p="http://schemas.microsoft.com/office/2006/metadata/properties" xmlns:ns2="76ce67ae-afa4-4852-b6d6-1eb4b294d6da" xmlns:ns3="736786cf-a169-4386-b844-8a64f6dcad06" targetNamespace="http://schemas.microsoft.com/office/2006/metadata/properties" ma:root="true" ma:fieldsID="ed0d3cca44a478887d07f575d2172a1f" ns2:_="" ns3:_="">
    <xsd:import namespace="76ce67ae-afa4-4852-b6d6-1eb4b294d6da"/>
    <xsd:import namespace="736786cf-a169-4386-b844-8a64f6dcad0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ce67ae-afa4-4852-b6d6-1eb4b294d6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7cab841e-66eb-4635-ad38-ce5f3431346f"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6786cf-a169-4386-b844-8a64f6dcad06"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00ee21ff-a345-4835-9ce2-0ac5064c7f4e}" ma:internalName="TaxCatchAll" ma:showField="CatchAllData" ma:web="736786cf-a169-4386-b844-8a64f6dca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36786cf-a169-4386-b844-8a64f6dcad06" xsi:nil="true"/>
    <lcf76f155ced4ddcb4097134ff3c332f xmlns="76ce67ae-afa4-4852-b6d6-1eb4b294d6d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3A9D5DF-7F81-4B09-A94C-E11C219DD628}">
  <ds:schemaRefs>
    <ds:schemaRef ds:uri="736786cf-a169-4386-b844-8a64f6dcad06"/>
    <ds:schemaRef ds:uri="76ce67ae-afa4-4852-b6d6-1eb4b294d6d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198048A-1EA2-417B-9227-4A2484E2F3B0}">
  <ds:schemaRefs>
    <ds:schemaRef ds:uri="http://schemas.microsoft.com/sharepoint/v3/contenttype/forms"/>
  </ds:schemaRefs>
</ds:datastoreItem>
</file>

<file path=customXml/itemProps3.xml><?xml version="1.0" encoding="utf-8"?>
<ds:datastoreItem xmlns:ds="http://schemas.openxmlformats.org/officeDocument/2006/customXml" ds:itemID="{4E5958EF-C17E-4F1C-B342-898F8D3C33A9}">
  <ds:schemaRefs>
    <ds:schemaRef ds:uri="http://purl.org/dc/dcmitype/"/>
    <ds:schemaRef ds:uri="http://schemas.microsoft.com/office/2006/documentManagement/types"/>
    <ds:schemaRef ds:uri="http://purl.org/dc/terms/"/>
    <ds:schemaRef ds:uri="http://schemas.microsoft.com/office/infopath/2007/PartnerControls"/>
    <ds:schemaRef ds:uri="http://www.w3.org/XML/1998/namespace"/>
    <ds:schemaRef ds:uri="http://schemas.microsoft.com/office/2006/metadata/properties"/>
    <ds:schemaRef ds:uri="http://purl.org/dc/elements/1.1/"/>
    <ds:schemaRef ds:uri="http://schemas.openxmlformats.org/package/2006/metadata/core-properties"/>
    <ds:schemaRef ds:uri="736786cf-a169-4386-b844-8a64f6dcad06"/>
    <ds:schemaRef ds:uri="76ce67ae-afa4-4852-b6d6-1eb4b294d6da"/>
  </ds:schemaRefs>
</ds:datastoreItem>
</file>

<file path=docProps/app.xml><?xml version="1.0" encoding="utf-8"?>
<Properties xmlns="http://schemas.openxmlformats.org/officeDocument/2006/extended-properties" xmlns:vt="http://schemas.openxmlformats.org/officeDocument/2006/docPropsVTypes">
  <Template/>
  <TotalTime>735</TotalTime>
  <Words>6597</Words>
  <Application>Microsoft Office PowerPoint</Application>
  <PresentationFormat>Widescreen</PresentationFormat>
  <Paragraphs>898</Paragraphs>
  <Slides>69</Slides>
  <Notes>13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69</vt:i4>
      </vt:variant>
    </vt:vector>
  </HeadingPairs>
  <TitlesOfParts>
    <vt:vector size="83" baseType="lpstr">
      <vt:lpstr>Aptos</vt:lpstr>
      <vt:lpstr>Arial</vt:lpstr>
      <vt:lpstr>Arial MT</vt:lpstr>
      <vt:lpstr>Calibri</vt:lpstr>
      <vt:lpstr>Conthrax Bold</vt:lpstr>
      <vt:lpstr>Conthrax Heavy</vt:lpstr>
      <vt:lpstr>Conthrax Heavy</vt:lpstr>
      <vt:lpstr>Conthrax Sb</vt:lpstr>
      <vt:lpstr>Gotham</vt:lpstr>
      <vt:lpstr>Gotham Bold</vt:lpstr>
      <vt:lpstr>Gotham Medium</vt:lpstr>
      <vt:lpstr>GOTHAM-BOOK</vt:lpstr>
      <vt:lpstr>GOTHAM-MEDIUM</vt:lpstr>
      <vt:lpstr>2_Office Theme</vt:lpstr>
      <vt:lpstr>FLS PROJECTS PRESENTATION</vt:lpstr>
      <vt:lpstr>PowerPoint Presentation</vt:lpstr>
      <vt:lpstr>WE ARE A PROUD MEMBER OF:</vt:lpstr>
      <vt:lpstr>PowerPoint Presentation</vt:lpstr>
      <vt:lpstr>PowerPoint Presentation</vt:lpstr>
      <vt:lpstr>PowerPoint Presentation</vt:lpstr>
      <vt:lpstr>PowerPoint Presentation</vt:lpstr>
      <vt:lpstr>PowerPoint Presentation</vt:lpstr>
      <vt:lpstr>PowerPoint Presentation</vt:lpstr>
      <vt:lpstr>SAFETY, QUALITY &amp; INTERNATIONAL COMPLIANCE</vt:lpstr>
      <vt:lpstr>PowerPoint Presentation</vt:lpstr>
      <vt:lpstr>PowerPoint Presentation</vt:lpstr>
      <vt:lpstr>Power and Petrochemical 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Mining Project References</vt:lpstr>
      <vt:lpstr>PROJECT REFERENCES</vt:lpstr>
      <vt:lpstr>PROJECT REFERENCES</vt:lpstr>
      <vt:lpstr>PROJECT REFERENCES</vt:lpstr>
      <vt:lpstr>Machinery Project References</vt:lpstr>
      <vt:lpstr>PROJECT REFERENCES</vt:lpstr>
      <vt:lpstr>PROJECT REFERENCES</vt:lpstr>
      <vt:lpstr>PROJECT REFERENCES</vt:lpstr>
      <vt:lpstr>PROJECT REFERENCES</vt:lpstr>
      <vt:lpstr>PROJECT REFERENCES</vt:lpstr>
      <vt:lpstr>PROJECT REFERENCES</vt:lpstr>
      <vt:lpstr>Industrial Project References</vt:lpstr>
      <vt:lpstr>PROJECT REFERENCES</vt:lpstr>
      <vt:lpstr>PROJECT REFERENCES</vt:lpstr>
      <vt:lpstr>PROJECT REFERENCES</vt:lpstr>
      <vt:lpstr>Infrastructure References</vt:lpstr>
      <vt:lpstr>PROJECT REFERENCES</vt:lpstr>
      <vt:lpstr>PROJECT REFERENCES</vt:lpstr>
      <vt:lpstr>PROJECT REFERENCES</vt:lpstr>
      <vt:lpstr>PowerPoint Presentation</vt:lpstr>
      <vt:lpstr>PowerPoint Presentation</vt:lpstr>
      <vt:lpstr>PowerPoint Presentation</vt:lpstr>
      <vt:lpstr>PowerPoint Presentation</vt:lpstr>
      <vt:lpstr>Wind References</vt:lpstr>
      <vt:lpstr>PROJECT REFERENCES</vt:lpstr>
      <vt:lpstr>Floating units References</vt:lpstr>
      <vt:lpstr>PROJECT REFERENCES</vt:lpstr>
      <vt:lpstr>PROJECT REFERENCES</vt:lpstr>
      <vt:lpstr>PowerPoint Presentation</vt:lpstr>
      <vt:lpstr>PowerPoint Presentation</vt:lpstr>
      <vt:lpstr>PowerPoint Presentation</vt:lpstr>
      <vt:lpstr>PowerPoint Presentation</vt:lpstr>
      <vt:lpstr>Transformer References</vt:lpstr>
      <vt:lpstr>PROJECT REFERENCES</vt:lpstr>
      <vt:lpstr>PROJECT REFERENCES</vt:lpstr>
      <vt:lpstr>PROJECT REFERENCES</vt:lpstr>
      <vt:lpstr>PROJECT REFERENCES</vt:lpstr>
      <vt:lpstr>PROJECT REFERENCES</vt:lpstr>
      <vt:lpstr>PROJECT REFERENCES</vt:lpstr>
      <vt:lpstr>PROJECT REFERENCES</vt:lpstr>
      <vt:lpstr>PROJECT 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Vi.Nguyen</dc:creator>
  <cp:lastModifiedBy>Khuong Nguyen</cp:lastModifiedBy>
  <cp:revision>48</cp:revision>
  <cp:lastPrinted>2025-04-21T07:20:46Z</cp:lastPrinted>
  <dcterms:created xsi:type="dcterms:W3CDTF">2021-12-01T06:55:06Z</dcterms:created>
  <dcterms:modified xsi:type="dcterms:W3CDTF">2026-05-27T04:39:19Z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0x01010021C527B4EBF4B84DA45EEF56660CDD64</vt:lpwstr>
  </property>
  <property fmtid="{D5CDD505-2E9C-101B-9397-08002B2CF9AE}" pid="3" name="MediaServiceImageTags">
    <vt:lpwstr/>
  </property>
</Properties>
</file>