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3.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4"/>
    <p:sldMasterId id="2147483720" r:id="rId5"/>
  </p:sldMasterIdLst>
  <p:notesMasterIdLst>
    <p:notesMasterId r:id="rId34"/>
  </p:notesMasterIdLst>
  <p:handoutMasterIdLst>
    <p:handoutMasterId r:id="rId35"/>
  </p:handoutMasterIdLst>
  <p:sldIdLst>
    <p:sldId id="428" r:id="rId6"/>
    <p:sldId id="317" r:id="rId7"/>
    <p:sldId id="1393" r:id="rId8"/>
    <p:sldId id="337" r:id="rId9"/>
    <p:sldId id="378" r:id="rId10"/>
    <p:sldId id="1392" r:id="rId11"/>
    <p:sldId id="483" r:id="rId12"/>
    <p:sldId id="380" r:id="rId13"/>
    <p:sldId id="544" r:id="rId14"/>
    <p:sldId id="545" r:id="rId15"/>
    <p:sldId id="4208" r:id="rId16"/>
    <p:sldId id="546" r:id="rId17"/>
    <p:sldId id="1399" r:id="rId18"/>
    <p:sldId id="1400" r:id="rId19"/>
    <p:sldId id="1402" r:id="rId20"/>
    <p:sldId id="4248" r:id="rId21"/>
    <p:sldId id="4247" r:id="rId22"/>
    <p:sldId id="562" r:id="rId23"/>
    <p:sldId id="4243" r:id="rId24"/>
    <p:sldId id="4196" r:id="rId25"/>
    <p:sldId id="4249" r:id="rId26"/>
    <p:sldId id="4237" r:id="rId27"/>
    <p:sldId id="527" r:id="rId28"/>
    <p:sldId id="526" r:id="rId29"/>
    <p:sldId id="524" r:id="rId30"/>
    <p:sldId id="4244" r:id="rId31"/>
    <p:sldId id="4245" r:id="rId32"/>
    <p:sldId id="279"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BF9B1F-C5D0-4670-8F37-8590917D1F2E}" v="25" dt="2026-03-12T09:04:04.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6" d="100"/>
          <a:sy n="36" d="100"/>
        </p:scale>
        <p:origin x="72" y="10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4/9/2026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09/04/2026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5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28</a:t>
            </a:fld>
            <a:endParaRPr lang="en-GB"/>
          </a:p>
        </p:txBody>
      </p:sp>
    </p:spTree>
    <p:extLst>
      <p:ext uri="{BB962C8B-B14F-4D97-AF65-F5344CB8AC3E}">
        <p14:creationId xmlns:p14="http://schemas.microsoft.com/office/powerpoint/2010/main" val="313622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10</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B7B-E4FD-3C06-68ED-B62E4FFB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C8213-E58A-21CF-4AD5-27C5CE9DA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C87D-FFA3-3600-81EF-DD528E7C4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3C31E-645E-C120-560E-59DEA9F4D064}"/>
              </a:ext>
            </a:extLst>
          </p:cNvPr>
          <p:cNvSpPr>
            <a:spLocks noGrp="1"/>
          </p:cNvSpPr>
          <p:nvPr>
            <p:ph type="sldNum" sz="quarter" idx="5"/>
          </p:nvPr>
        </p:nvSpPr>
        <p:spPr/>
        <p:txBody>
          <a:bodyPr/>
          <a:lstStyle/>
          <a:p>
            <a:fld id="{26913EED-A0A0-7A4D-B097-3E4FE9FB0385}" type="slidenum">
              <a:rPr lang="en-GB" smtClean="0"/>
              <a:t>17</a:t>
            </a:fld>
            <a:endParaRPr lang="en-GB"/>
          </a:p>
        </p:txBody>
      </p:sp>
    </p:spTree>
    <p:extLst>
      <p:ext uri="{BB962C8B-B14F-4D97-AF65-F5344CB8AC3E}">
        <p14:creationId xmlns:p14="http://schemas.microsoft.com/office/powerpoint/2010/main" val="14667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1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75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0877404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A74592D2-E303-4187-8A1B-9F14EF803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06EFAE50-2BC4-485D-9575-2BDED90FF9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3986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2A656EC6-2820-4F50-90BC-742DE98062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A2C56977-4115-4388-9CCA-0642C1E3FB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62648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6157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99852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355503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389956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9755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410401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73049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0620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4403FFB1-1D95-4127-8D63-D0E9D20376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4A9ADE34-70AE-4B5B-BAAD-E409A12029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005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3889959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53477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52583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07319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54187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5649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dirty="0"/>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dirty="0"/>
              <a:t>Click icon to add picture</a:t>
            </a:r>
            <a:endParaRPr lang="en-GB" dirty="0"/>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60013434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dirty="0"/>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dirty="0"/>
              <a:t>01/12/2021</a:t>
            </a:r>
            <a:endParaRPr lang="en-GB" dirty="0"/>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dirty="0"/>
          </a:p>
        </p:txBody>
      </p:sp>
    </p:spTree>
    <p:extLst>
      <p:ext uri="{BB962C8B-B14F-4D97-AF65-F5344CB8AC3E}">
        <p14:creationId xmlns:p14="http://schemas.microsoft.com/office/powerpoint/2010/main" val="513924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78759994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285147788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01/12/2021</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13595002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675-1DB7-98D0-F625-0346B0E6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60A81-1F45-CD54-D17F-783A850FE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73D6-5B64-C3A9-9075-C1D95B17B8F9}"/>
              </a:ext>
            </a:extLst>
          </p:cNvPr>
          <p:cNvSpPr>
            <a:spLocks noGrp="1"/>
          </p:cNvSpPr>
          <p:nvPr>
            <p:ph type="dt" sz="half" idx="10"/>
          </p:nvPr>
        </p:nvSpPr>
        <p:spPr/>
        <p:txBody>
          <a:bodyPr/>
          <a:lstStyle/>
          <a:p>
            <a:fld id="{B8716AF7-B455-4D1E-A80D-2CE9980F335B}" type="datetimeFigureOut">
              <a:rPr lang="en-US" smtClean="0"/>
              <a:t>4/9/2026</a:t>
            </a:fld>
            <a:endParaRPr lang="en-US"/>
          </a:p>
        </p:txBody>
      </p:sp>
      <p:sp>
        <p:nvSpPr>
          <p:cNvPr id="5" name="Footer Placeholder 4">
            <a:extLst>
              <a:ext uri="{FF2B5EF4-FFF2-40B4-BE49-F238E27FC236}">
                <a16:creationId xmlns:a16="http://schemas.microsoft.com/office/drawing/2014/main" id="{37F228CF-7197-68CE-E2B7-26277FC66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5E69-D66D-AB58-1874-D5176CD4B18F}"/>
              </a:ext>
            </a:extLst>
          </p:cNvPr>
          <p:cNvSpPr>
            <a:spLocks noGrp="1"/>
          </p:cNvSpPr>
          <p:nvPr>
            <p:ph type="sldNum" sz="quarter" idx="12"/>
          </p:nvPr>
        </p:nvSpPr>
        <p:spPr/>
        <p:txBody>
          <a:bodyPr/>
          <a:lstStyle/>
          <a:p>
            <a:fld id="{123F3EE8-FDFE-46A7-908C-10524DA575DE}" type="slidenum">
              <a:rPr lang="en-US" smtClean="0"/>
              <a:t>‹#›</a:t>
            </a:fld>
            <a:endParaRPr lang="en-US"/>
          </a:p>
        </p:txBody>
      </p:sp>
    </p:spTree>
    <p:extLst>
      <p:ext uri="{BB962C8B-B14F-4D97-AF65-F5344CB8AC3E}">
        <p14:creationId xmlns:p14="http://schemas.microsoft.com/office/powerpoint/2010/main" val="342963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01/12/2021</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179023305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BEC4A-ADF6-48A6-BD46-1215BCA706F1}"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C6C06-AE23-5E4F-9A17-3EC4411F23ED}" type="slidenum">
              <a:rPr lang="en-GB" smtClean="0"/>
              <a:pPr/>
              <a:t>‹#›</a:t>
            </a:fld>
            <a:endParaRPr lang="en-GB"/>
          </a:p>
        </p:txBody>
      </p:sp>
      <p:pic>
        <p:nvPicPr>
          <p:cNvPr id="5" name="Picture 4" descr="Shape, circle&#10;&#10;Description automatically generated">
            <a:extLst>
              <a:ext uri="{FF2B5EF4-FFF2-40B4-BE49-F238E27FC236}">
                <a16:creationId xmlns:a16="http://schemas.microsoft.com/office/drawing/2014/main" id="{1E034129-B07C-4D8A-81E2-46B6B6D78D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6" name="Picture 5" descr="Logo&#10;&#10;Description automatically generated">
            <a:extLst>
              <a:ext uri="{FF2B5EF4-FFF2-40B4-BE49-F238E27FC236}">
                <a16:creationId xmlns:a16="http://schemas.microsoft.com/office/drawing/2014/main" id="{F20023FF-0C7D-460A-8287-B0082F0E8F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5985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1BEC4A-ADF6-48A6-BD46-1215BCA706F1}"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EEEEE768-83A2-4A89-B703-A5F4260C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9" name="Picture 8" descr="Logo&#10;&#10;Description automatically generated">
            <a:extLst>
              <a:ext uri="{FF2B5EF4-FFF2-40B4-BE49-F238E27FC236}">
                <a16:creationId xmlns:a16="http://schemas.microsoft.com/office/drawing/2014/main" id="{AF9FD8E8-7F2B-487C-A9E4-D65CDB7E04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15997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36791004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01/12/2021</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2636933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670" r:id="rId12"/>
    <p:sldLayoutId id="2147483671" r:id="rId13"/>
    <p:sldLayoutId id="2147483649" r:id="rId14"/>
    <p:sldLayoutId id="2147483668" r:id="rId15"/>
    <p:sldLayoutId id="2147483672" r:id="rId16"/>
    <p:sldLayoutId id="2147483650" r:id="rId17"/>
    <p:sldLayoutId id="2147483656" r:id="rId18"/>
    <p:sldLayoutId id="2147483658" r:id="rId19"/>
    <p:sldLayoutId id="2147483659" r:id="rId20"/>
    <p:sldLayoutId id="2147483673" r:id="rId21"/>
    <p:sldLayoutId id="2147483674" r:id="rId22"/>
    <p:sldLayoutId id="2147483675" r:id="rId23"/>
    <p:sldLayoutId id="2147483676" r:id="rId24"/>
    <p:sldLayoutId id="2147483764" r:id="rId25"/>
    <p:sldLayoutId id="2147483765" r:id="rId26"/>
    <p:sldLayoutId id="2147483766"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6" r:id="rId24"/>
    <p:sldLayoutId id="2147483757" r:id="rId25"/>
    <p:sldLayoutId id="2147483758" r:id="rId26"/>
    <p:sldLayoutId id="2147483759" r:id="rId27"/>
    <p:sldLayoutId id="2147483762" r:id="rId28"/>
    <p:sldLayoutId id="2147483763" r:id="rId29"/>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2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6.xml"/><Relationship Id="rId5" Type="http://schemas.openxmlformats.org/officeDocument/2006/relationships/image" Target="../media/image77.jpg"/><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80.png"/><Relationship Id="rId4" Type="http://schemas.openxmlformats.org/officeDocument/2006/relationships/image" Target="../media/image79.jp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83.jp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6.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image" Target="../media/image20.svg"/><Relationship Id="rId1" Type="http://schemas.openxmlformats.org/officeDocument/2006/relationships/slideLayout" Target="../slideLayouts/slideLayout55.xml"/><Relationship Id="rId6" Type="http://schemas.openxmlformats.org/officeDocument/2006/relationships/image" Target="../media/image21.svg"/><Relationship Id="rId5" Type="http://schemas.openxmlformats.org/officeDocument/2006/relationships/image" Target="../media/image33.sv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5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1846398"/>
            <a:ext cx="5388253" cy="1588127"/>
          </a:xfrm>
        </p:spPr>
        <p:txBody>
          <a:bodyPr/>
          <a:lstStyle/>
          <a:p>
            <a:r>
              <a:rPr lang="en-US" sz="3600" dirty="0"/>
              <a:t>INDUSTRIAL PROJECTS 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92500" lnSpcReduction="20000"/>
          </a:bodyPr>
          <a:lstStyle/>
          <a:p>
            <a:r>
              <a:rPr lang="en-US">
                <a:latin typeface="GOTHAM-BOOK"/>
              </a:rPr>
              <a:t>03</a:t>
            </a:r>
            <a:r>
              <a:rPr lang="en-US" baseline="30000">
                <a:latin typeface="GOTHAM-BOOK"/>
              </a:rPr>
              <a:t>th</a:t>
            </a:r>
            <a:r>
              <a:rPr lang="en-US">
                <a:latin typeface="GOTHAM-BOOK"/>
              </a:rPr>
              <a:t> Apr </a:t>
            </a:r>
            <a:r>
              <a:rPr lang="en-US"/>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10</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862B-CD9F-DBCF-B438-B1C767526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80" y="7538"/>
            <a:ext cx="12326759" cy="6918726"/>
          </a:xfrm>
          <a:prstGeom prst="rect">
            <a:avLst/>
          </a:prstGeom>
        </p:spPr>
      </p:pic>
      <p:sp>
        <p:nvSpPr>
          <p:cNvPr id="2" name="TextBox 1">
            <a:extLst>
              <a:ext uri="{FF2B5EF4-FFF2-40B4-BE49-F238E27FC236}">
                <a16:creationId xmlns:a16="http://schemas.microsoft.com/office/drawing/2014/main" id="{F1C8BA4E-E83E-239E-8907-0D0E1631AC25}"/>
              </a:ext>
            </a:extLst>
          </p:cNvPr>
          <p:cNvSpPr txBox="1"/>
          <p:nvPr/>
        </p:nvSpPr>
        <p:spPr>
          <a:xfrm>
            <a:off x="3582674" y="558071"/>
            <a:ext cx="5026650" cy="874085"/>
          </a:xfrm>
          <a:prstGeom prst="rect">
            <a:avLst/>
          </a:prstGeom>
          <a:noFill/>
        </p:spPr>
        <p:txBody>
          <a:bodyPr wrap="square" rtlCol="0">
            <a:spAutoFit/>
          </a:bodyPr>
          <a:lstStyle/>
          <a:p>
            <a:pPr algn="ctr"/>
            <a:r>
              <a:rPr lang="en-VN" sz="2540">
                <a:solidFill>
                  <a:schemeClr val="bg1"/>
                </a:solidFill>
                <a:latin typeface="CONTHRAX HEAVY" panose="020B0907020201080204" pitchFamily="34" charset="0"/>
              </a:rPr>
              <a:t>WE’LL FIND YOU</a:t>
            </a:r>
          </a:p>
          <a:p>
            <a:pPr algn="ctr"/>
            <a:r>
              <a:rPr lang="en-VN" sz="2540">
                <a:solidFill>
                  <a:schemeClr val="bg1"/>
                </a:solidFill>
                <a:latin typeface="CONTHRAX HEAVY" panose="020B0907020201080204" pitchFamily="34" charset="0"/>
              </a:rPr>
              <a:t>THE PERFECT MATCH</a:t>
            </a:r>
          </a:p>
        </p:txBody>
      </p:sp>
      <p:pic>
        <p:nvPicPr>
          <p:cNvPr id="3" name="Content Placeholder 2" descr="Shape, circle&#10;&#10;Description automatically generated">
            <a:extLst>
              <a:ext uri="{FF2B5EF4-FFF2-40B4-BE49-F238E27FC236}">
                <a16:creationId xmlns:a16="http://schemas.microsoft.com/office/drawing/2014/main" id="{BD0CB849-C4D0-7248-53DD-45E56364C00E}"/>
              </a:ext>
            </a:extLst>
          </p:cNvPr>
          <p:cNvPicPr>
            <a:picLocks noChangeAspect="1"/>
          </p:cNvPicPr>
          <p:nvPr/>
        </p:nvPicPr>
        <p:blipFill>
          <a:blip r:embed="rId3"/>
          <a:stretch>
            <a:fillRect/>
          </a:stretch>
        </p:blipFill>
        <p:spPr>
          <a:xfrm>
            <a:off x="-67381" y="7538"/>
            <a:ext cx="1132485" cy="1133618"/>
          </a:xfrm>
          <a:prstGeom prst="rect">
            <a:avLst/>
          </a:prstGeom>
        </p:spPr>
      </p:pic>
    </p:spTree>
    <p:extLst>
      <p:ext uri="{BB962C8B-B14F-4D97-AF65-F5344CB8AC3E}">
        <p14:creationId xmlns:p14="http://schemas.microsoft.com/office/powerpoint/2010/main" val="347067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AB0598A2-712E-008E-D729-718E6EE2475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0"/>
            <a:ext cx="12246198" cy="6888487"/>
          </a:xfrm>
          <a:prstGeom prst="rect">
            <a:avLst/>
          </a:prstGeom>
        </p:spPr>
      </p:pic>
      <p:pic>
        <p:nvPicPr>
          <p:cNvPr id="2" name="Picture 1">
            <a:extLst>
              <a:ext uri="{FF2B5EF4-FFF2-40B4-BE49-F238E27FC236}">
                <a16:creationId xmlns:a16="http://schemas.microsoft.com/office/drawing/2014/main" id="{D9ADF998-1B1B-50BE-9AD3-C020EBA2D9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4300"/>
            <a:ext cx="12257977" cy="7002788"/>
          </a:xfrm>
          <a:prstGeom prst="rect">
            <a:avLst/>
          </a:prstGeom>
        </p:spPr>
      </p:pic>
      <p:sp>
        <p:nvSpPr>
          <p:cNvPr id="4" name="TextBox 3">
            <a:extLst>
              <a:ext uri="{FF2B5EF4-FFF2-40B4-BE49-F238E27FC236}">
                <a16:creationId xmlns:a16="http://schemas.microsoft.com/office/drawing/2014/main" id="{E5C44B24-4DE5-A667-83DB-5538E50DCAB9}"/>
              </a:ext>
            </a:extLst>
          </p:cNvPr>
          <p:cNvSpPr txBox="1"/>
          <p:nvPr/>
        </p:nvSpPr>
        <p:spPr>
          <a:xfrm>
            <a:off x="2034267" y="223842"/>
            <a:ext cx="7142390" cy="830997"/>
          </a:xfrm>
          <a:prstGeom prst="rect">
            <a:avLst/>
          </a:prstGeom>
          <a:noFill/>
        </p:spPr>
        <p:txBody>
          <a:bodyPr wrap="square">
            <a:spAutoFit/>
          </a:bodyPr>
          <a:lstStyle/>
          <a:p>
            <a:r>
              <a:rPr lang="en-VN" sz="2400">
                <a:solidFill>
                  <a:schemeClr val="bg1"/>
                </a:solidFill>
                <a:latin typeface="CONTHRAX HEAVY" panose="020B0907020201080204" pitchFamily="34" charset="0"/>
              </a:rPr>
              <a:t>THE RIGHT VESSEL AT THE</a:t>
            </a:r>
          </a:p>
          <a:p>
            <a:r>
              <a:rPr lang="en-VN" sz="2400">
                <a:solidFill>
                  <a:schemeClr val="bg1"/>
                </a:solidFill>
                <a:latin typeface="CONTHRAX HEAVY" panose="020B0907020201080204" pitchFamily="34" charset="0"/>
              </a:rPr>
              <a:t>RIGHT PRICE AT THE RIGHT TIME</a:t>
            </a:r>
          </a:p>
        </p:txBody>
      </p:sp>
      <p:cxnSp>
        <p:nvCxnSpPr>
          <p:cNvPr id="7" name="Straight Connector 6">
            <a:extLst>
              <a:ext uri="{FF2B5EF4-FFF2-40B4-BE49-F238E27FC236}">
                <a16:creationId xmlns:a16="http://schemas.microsoft.com/office/drawing/2014/main" id="{AA6265F4-EB7D-B953-E89D-A2E88F5A39FC}"/>
              </a:ext>
            </a:extLst>
          </p:cNvPr>
          <p:cNvCxnSpPr/>
          <p:nvPr/>
        </p:nvCxnSpPr>
        <p:spPr>
          <a:xfrm>
            <a:off x="7837714" y="408214"/>
            <a:ext cx="20410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B91E94-4075-121F-3F1B-3B5E87D5347B}"/>
              </a:ext>
            </a:extLst>
          </p:cNvPr>
          <p:cNvSpPr txBox="1"/>
          <p:nvPr/>
        </p:nvSpPr>
        <p:spPr>
          <a:xfrm>
            <a:off x="3046638" y="3977499"/>
            <a:ext cx="3000375" cy="2262158"/>
          </a:xfrm>
          <a:prstGeom prst="rect">
            <a:avLst/>
          </a:prstGeom>
          <a:noFill/>
        </p:spPr>
        <p:txBody>
          <a:bodyPr wrap="square">
            <a:spAutoFit/>
          </a:bodyPr>
          <a:lstStyle/>
          <a:p>
            <a:r>
              <a:rPr lang="en-VN" sz="940" b="1">
                <a:solidFill>
                  <a:schemeClr val="bg1"/>
                </a:solidFill>
                <a:latin typeface="Gotham" pitchFamily="2" charset="0"/>
                <a:cs typeface="Gotham" pitchFamily="2" charset="0"/>
              </a:rPr>
              <a:t>• Half swimmer, half diver</a:t>
            </a:r>
          </a:p>
          <a:p>
            <a:r>
              <a:rPr lang="en-VN" sz="940" b="1">
                <a:solidFill>
                  <a:schemeClr val="bg1"/>
                </a:solidFill>
                <a:latin typeface="Gotham" pitchFamily="2" charset="0"/>
                <a:cs typeface="Gotham" pitchFamily="2" charset="0"/>
              </a:rPr>
              <a:t>• The big lady of the sea</a:t>
            </a:r>
          </a:p>
          <a:p>
            <a:r>
              <a:rPr lang="en-VN" sz="940" b="1">
                <a:solidFill>
                  <a:schemeClr val="bg1"/>
                </a:solidFill>
                <a:latin typeface="Gotham" pitchFamily="2" charset="0"/>
                <a:cs typeface="Gotham" pitchFamily="2" charset="0"/>
              </a:rPr>
              <a:t>• Nothing is too big to handle</a:t>
            </a:r>
          </a:p>
          <a:p>
            <a:r>
              <a:rPr lang="en-VN" sz="940" b="1">
                <a:solidFill>
                  <a:schemeClr val="bg1"/>
                </a:solidFill>
                <a:latin typeface="Gotham" pitchFamily="2" charset="0"/>
                <a:cs typeface="Gotham" pitchFamily="2" charset="0"/>
              </a:rPr>
              <a:t>• Matched with: a 7.000 tonne-floatina drudock and a 6.000-tonne liftboat.</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Our buying power and creative solution of combining two shipments allowed us to lock in thebest pricing and the fastest shipping time, despite an extremelv short notice period. </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The float-on, float-off loading operation went smoothly and the threesome enioyed a safe journey from Vietnam to Malavsia and the Philippines.</a:t>
            </a:r>
          </a:p>
        </p:txBody>
      </p:sp>
      <p:sp>
        <p:nvSpPr>
          <p:cNvPr id="10" name="TextBox 9">
            <a:extLst>
              <a:ext uri="{FF2B5EF4-FFF2-40B4-BE49-F238E27FC236}">
                <a16:creationId xmlns:a16="http://schemas.microsoft.com/office/drawing/2014/main" id="{575085C7-C7CF-B40E-9444-3EAD38EBE7F7}"/>
              </a:ext>
            </a:extLst>
          </p:cNvPr>
          <p:cNvSpPr txBox="1"/>
          <p:nvPr/>
        </p:nvSpPr>
        <p:spPr>
          <a:xfrm>
            <a:off x="6340641" y="3941403"/>
            <a:ext cx="3000375" cy="2696123"/>
          </a:xfrm>
          <a:prstGeom prst="rect">
            <a:avLst/>
          </a:prstGeom>
          <a:noFill/>
        </p:spPr>
        <p:txBody>
          <a:bodyPr wrap="square">
            <a:spAutoFit/>
          </a:bodyPr>
          <a:lstStyle/>
          <a:p>
            <a:r>
              <a:rPr lang="en-US" sz="940" b="1">
                <a:latin typeface="Gotham" pitchFamily="2" charset="0"/>
                <a:cs typeface="Gotham" pitchFamily="2" charset="0"/>
              </a:rPr>
              <a:t>• Any port. Any cargo.</a:t>
            </a:r>
          </a:p>
          <a:p>
            <a:r>
              <a:rPr lang="en-US" sz="940" b="1">
                <a:latin typeface="Gotham" pitchFamily="2" charset="0"/>
                <a:cs typeface="Gotham" pitchFamily="2" charset="0"/>
              </a:rPr>
              <a:t>• Accommodating and spacious</a:t>
            </a:r>
          </a:p>
          <a:p>
            <a:r>
              <a:rPr lang="en-US" sz="940" b="1">
                <a:latin typeface="Gotham" pitchFamily="2" charset="0"/>
                <a:cs typeface="Gotham" pitchFamily="2" charset="0"/>
              </a:rPr>
              <a:t>• Sailing under the name of the global market</a:t>
            </a:r>
          </a:p>
          <a:p>
            <a:r>
              <a:rPr lang="en-US" sz="940" b="1">
                <a:latin typeface="Gotham" pitchFamily="2" charset="0"/>
                <a:cs typeface="Gotham" pitchFamily="2" charset="0"/>
              </a:rPr>
              <a:t>leader of ocean</a:t>
            </a:r>
          </a:p>
          <a:p>
            <a:r>
              <a:rPr lang="en-US" sz="940" b="1">
                <a:latin typeface="Gotham" pitchFamily="2" charset="0"/>
                <a:cs typeface="Gotham" pitchFamily="2" charset="0"/>
              </a:rPr>
              <a:t>• Matched with: Austal-built coast guard vessels</a:t>
            </a:r>
          </a:p>
          <a:p>
            <a:endParaRPr lang="en-US" sz="940">
              <a:latin typeface="Gotham" pitchFamily="2" charset="0"/>
              <a:cs typeface="Gotham" pitchFamily="2" charset="0"/>
            </a:endParaRPr>
          </a:p>
          <a:p>
            <a:r>
              <a:rPr lang="en-US" sz="940">
                <a:latin typeface="Gotham" pitchFamily="2" charset="0"/>
                <a:cs typeface="Gotham" pitchFamily="2" charset="0"/>
              </a:rPr>
              <a:t>As these state-of-the-art vessels are crucial assets for the Trinidad and Tobago coast guard, a best-in-class, door-to-door delivery solution was needed. After securing the reputable BBC Rushmore for these vessels. </a:t>
            </a:r>
          </a:p>
          <a:p>
            <a:endParaRPr lang="en-US" sz="940">
              <a:latin typeface="Gotham" pitchFamily="2" charset="0"/>
              <a:cs typeface="Gotham" pitchFamily="2" charset="0"/>
            </a:endParaRPr>
          </a:p>
          <a:p>
            <a:r>
              <a:rPr lang="en-US" sz="940">
                <a:latin typeface="Gotham" pitchFamily="2" charset="0"/>
                <a:cs typeface="Gotham" pitchFamily="2" charset="0"/>
              </a:rPr>
              <a:t>FLS experts designed special shipping cradles to support and protect the mono aluminum hulls during the lifting operation and arranged professional divers for a precise loading operation</a:t>
            </a:r>
            <a:endParaRPr lang="en-VN" sz="940">
              <a:latin typeface="Gotham" pitchFamily="2" charset="0"/>
              <a:cs typeface="Gotham" pitchFamily="2" charset="0"/>
            </a:endParaRPr>
          </a:p>
        </p:txBody>
      </p:sp>
      <p:pic>
        <p:nvPicPr>
          <p:cNvPr id="11" name="Content Placeholder 2" descr="Shape, circle&#10;&#10;Description automatically generated">
            <a:extLst>
              <a:ext uri="{FF2B5EF4-FFF2-40B4-BE49-F238E27FC236}">
                <a16:creationId xmlns:a16="http://schemas.microsoft.com/office/drawing/2014/main" id="{5700C23E-D2C5-1305-3272-32C6E3A760A4}"/>
              </a:ext>
            </a:extLst>
          </p:cNvPr>
          <p:cNvPicPr>
            <a:picLocks noChangeAspect="1"/>
          </p:cNvPicPr>
          <p:nvPr/>
        </p:nvPicPr>
        <p:blipFill>
          <a:blip r:embed="rId3"/>
          <a:stretch>
            <a:fillRect/>
          </a:stretch>
        </p:blipFill>
        <p:spPr>
          <a:xfrm>
            <a:off x="0" y="-114301"/>
            <a:ext cx="1132485" cy="1133618"/>
          </a:xfrm>
          <a:prstGeom prst="rect">
            <a:avLst/>
          </a:prstGeom>
        </p:spPr>
      </p:pic>
    </p:spTree>
    <p:extLst>
      <p:ext uri="{BB962C8B-B14F-4D97-AF65-F5344CB8AC3E}">
        <p14:creationId xmlns:p14="http://schemas.microsoft.com/office/powerpoint/2010/main" val="241412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FEDE9-1240-67F7-3A1C-7A6D915047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1999" cy="6916735"/>
          </a:xfrm>
          <a:prstGeom prst="rect">
            <a:avLst/>
          </a:prstGeom>
        </p:spPr>
      </p:pic>
      <p:sp>
        <p:nvSpPr>
          <p:cNvPr id="2" name="TextBox 1">
            <a:extLst>
              <a:ext uri="{FF2B5EF4-FFF2-40B4-BE49-F238E27FC236}">
                <a16:creationId xmlns:a16="http://schemas.microsoft.com/office/drawing/2014/main" id="{3E9E2D2A-E89F-6FB6-28FD-9403586EE30F}"/>
              </a:ext>
            </a:extLst>
          </p:cNvPr>
          <p:cNvSpPr txBox="1"/>
          <p:nvPr/>
        </p:nvSpPr>
        <p:spPr>
          <a:xfrm>
            <a:off x="2962414" y="3977499"/>
            <a:ext cx="3000375" cy="2406813"/>
          </a:xfrm>
          <a:prstGeom prst="rect">
            <a:avLst/>
          </a:prstGeom>
          <a:noFill/>
        </p:spPr>
        <p:txBody>
          <a:bodyPr wrap="square">
            <a:spAutoFit/>
          </a:bodyPr>
          <a:lstStyle/>
          <a:p>
            <a:r>
              <a:rPr lang="en-US" sz="940" b="1">
                <a:solidFill>
                  <a:schemeClr val="bg1"/>
                </a:solidFill>
                <a:latin typeface="Gotham" pitchFamily="2" charset="0"/>
                <a:cs typeface="Gotham" pitchFamily="2" charset="0"/>
              </a:rPr>
              <a:t>• Born in Japan</a:t>
            </a:r>
          </a:p>
          <a:p>
            <a:r>
              <a:rPr lang="en-US" sz="940" b="1">
                <a:solidFill>
                  <a:schemeClr val="bg1"/>
                </a:solidFill>
                <a:latin typeface="Gotham" pitchFamily="2" charset="0"/>
                <a:cs typeface="Gotham" pitchFamily="2" charset="0"/>
              </a:rPr>
              <a:t>• Enjoying fantastic voyages for the last decade</a:t>
            </a:r>
          </a:p>
          <a:p>
            <a:r>
              <a:rPr lang="en-US" sz="940" b="1">
                <a:solidFill>
                  <a:schemeClr val="bg1"/>
                </a:solidFill>
                <a:latin typeface="Gotham" pitchFamily="2" charset="0"/>
                <a:cs typeface="Gotham" pitchFamily="2" charset="0"/>
              </a:rPr>
              <a:t>• Making friends across the globe</a:t>
            </a:r>
          </a:p>
          <a:p>
            <a:r>
              <a:rPr lang="en-US" sz="940" b="1">
                <a:solidFill>
                  <a:schemeClr val="bg1"/>
                </a:solidFill>
                <a:latin typeface="Gotham" pitchFamily="2" charset="0"/>
                <a:cs typeface="Gotham" pitchFamily="2" charset="0"/>
              </a:rPr>
              <a:t>• Matched with: Niles, Guernsey and Jackson</a:t>
            </a:r>
          </a:p>
          <a:p>
            <a:r>
              <a:rPr lang="en-US" sz="940" b="1">
                <a:solidFill>
                  <a:schemeClr val="bg1"/>
                </a:solidFill>
                <a:latin typeface="Gotham" pitchFamily="2" charset="0"/>
                <a:cs typeface="Gotham" pitchFamily="2" charset="0"/>
              </a:rPr>
              <a:t>combined-</a:t>
            </a:r>
            <a:r>
              <a:rPr lang="en-US" sz="940" b="1" err="1">
                <a:solidFill>
                  <a:schemeClr val="bg1"/>
                </a:solidFill>
                <a:latin typeface="Gotham" pitchFamily="2" charset="0"/>
                <a:cs typeface="Gotham" pitchFamily="2" charset="0"/>
              </a:rPr>
              <a:t>cvcle</a:t>
            </a:r>
            <a:r>
              <a:rPr lang="en-US" sz="940" b="1">
                <a:solidFill>
                  <a:schemeClr val="bg1"/>
                </a:solidFill>
                <a:latin typeface="Gotham" pitchFamily="2" charset="0"/>
                <a:cs typeface="Gotham" pitchFamily="2" charset="0"/>
              </a:rPr>
              <a:t> power plants.</a:t>
            </a:r>
          </a:p>
          <a:p>
            <a:endParaRPr lang="en-US" sz="940">
              <a:solidFill>
                <a:schemeClr val="bg1"/>
              </a:solidFill>
              <a:latin typeface="Gotham" pitchFamily="2" charset="0"/>
              <a:cs typeface="Gotham" pitchFamily="2" charset="0"/>
            </a:endParaRPr>
          </a:p>
          <a:p>
            <a:r>
              <a:rPr lang="en-US" sz="940">
                <a:solidFill>
                  <a:schemeClr val="bg1"/>
                </a:solidFill>
                <a:latin typeface="Gotham" pitchFamily="2" charset="0"/>
                <a:cs typeface="Gotham" pitchFamily="2" charset="0"/>
              </a:rPr>
              <a:t>Six successful voyages matched so far! FLS</a:t>
            </a:r>
          </a:p>
          <a:p>
            <a:r>
              <a:rPr lang="en-US" sz="940">
                <a:solidFill>
                  <a:schemeClr val="bg1"/>
                </a:solidFill>
                <a:latin typeface="Gotham" pitchFamily="2" charset="0"/>
                <a:cs typeface="Gotham" pitchFamily="2" charset="0"/>
              </a:rPr>
              <a:t>provided packaging guidance and improvement, with </a:t>
            </a:r>
            <a:r>
              <a:rPr lang="en-US" sz="940" err="1">
                <a:solidFill>
                  <a:schemeClr val="bg1"/>
                </a:solidFill>
                <a:latin typeface="Gotham" pitchFamily="2" charset="0"/>
                <a:cs typeface="Gotham" pitchFamily="2" charset="0"/>
              </a:rPr>
              <a:t>customised</a:t>
            </a:r>
            <a:r>
              <a:rPr lang="en-US" sz="940">
                <a:solidFill>
                  <a:schemeClr val="bg1"/>
                </a:solidFill>
                <a:latin typeface="Gotham" pitchFamily="2" charset="0"/>
                <a:cs typeface="Gotham" pitchFamily="2" charset="0"/>
              </a:rPr>
              <a:t> metal frames to protect the stability of the heavy cargos and our in house stevedores assisted various lifting and lashing operations. </a:t>
            </a:r>
          </a:p>
          <a:p>
            <a:r>
              <a:rPr lang="en-US" sz="940">
                <a:solidFill>
                  <a:schemeClr val="bg1"/>
                </a:solidFill>
                <a:latin typeface="Gotham" pitchFamily="2" charset="0"/>
                <a:cs typeface="Gotham" pitchFamily="2" charset="0"/>
              </a:rPr>
              <a:t>We </a:t>
            </a:r>
            <a:r>
              <a:rPr lang="en-US" sz="940" err="1">
                <a:solidFill>
                  <a:schemeClr val="bg1"/>
                </a:solidFill>
                <a:latin typeface="Gotham" pitchFamily="2" charset="0"/>
                <a:cs typeface="Gotham" pitchFamily="2" charset="0"/>
              </a:rPr>
              <a:t>successfullv</a:t>
            </a:r>
            <a:r>
              <a:rPr lang="en-US" sz="940">
                <a:solidFill>
                  <a:schemeClr val="bg1"/>
                </a:solidFill>
                <a:latin typeface="Gotham" pitchFamily="2" charset="0"/>
                <a:cs typeface="Gotham" pitchFamily="2" charset="0"/>
              </a:rPr>
              <a:t> saved costs and reduced transit time for two clients in this consolidated shipment.</a:t>
            </a:r>
            <a:endParaRPr lang="en-VN" sz="940">
              <a:solidFill>
                <a:schemeClr val="bg1"/>
              </a:solidFill>
              <a:latin typeface="Gotham" pitchFamily="2" charset="0"/>
              <a:cs typeface="Gotham" pitchFamily="2" charset="0"/>
            </a:endParaRPr>
          </a:p>
        </p:txBody>
      </p:sp>
      <p:sp>
        <p:nvSpPr>
          <p:cNvPr id="3" name="TextBox 2">
            <a:extLst>
              <a:ext uri="{FF2B5EF4-FFF2-40B4-BE49-F238E27FC236}">
                <a16:creationId xmlns:a16="http://schemas.microsoft.com/office/drawing/2014/main" id="{1814BF29-B85E-0FAB-60C2-C08562DE4F47}"/>
              </a:ext>
            </a:extLst>
          </p:cNvPr>
          <p:cNvSpPr txBox="1"/>
          <p:nvPr/>
        </p:nvSpPr>
        <p:spPr>
          <a:xfrm>
            <a:off x="6244385" y="3941403"/>
            <a:ext cx="3000375" cy="2262158"/>
          </a:xfrm>
          <a:prstGeom prst="rect">
            <a:avLst/>
          </a:prstGeom>
          <a:noFill/>
        </p:spPr>
        <p:txBody>
          <a:bodyPr wrap="square">
            <a:spAutoFit/>
          </a:bodyPr>
          <a:lstStyle/>
          <a:p>
            <a:r>
              <a:rPr lang="en-US" sz="940" b="1">
                <a:latin typeface="Gotham" pitchFamily="2" charset="0"/>
                <a:cs typeface="Gotham" pitchFamily="2" charset="0"/>
              </a:rPr>
              <a:t>• We go where cargos love to be</a:t>
            </a:r>
          </a:p>
          <a:p>
            <a:r>
              <a:rPr lang="en-US" sz="940" b="1">
                <a:latin typeface="Gotham" pitchFamily="2" charset="0"/>
                <a:cs typeface="Gotham" pitchFamily="2" charset="0"/>
              </a:rPr>
              <a:t>• Devoted to you</a:t>
            </a:r>
          </a:p>
          <a:p>
            <a:r>
              <a:rPr lang="en-US" sz="940" b="1">
                <a:latin typeface="Gotham" pitchFamily="2" charset="0"/>
                <a:cs typeface="Gotham" pitchFamily="2" charset="0"/>
              </a:rPr>
              <a:t>• Teamwork is dreamwork</a:t>
            </a:r>
          </a:p>
          <a:p>
            <a:r>
              <a:rPr lang="en-US" sz="940" b="1">
                <a:latin typeface="Gotham" pitchFamily="2" charset="0"/>
                <a:cs typeface="Gotham" pitchFamily="2" charset="0"/>
              </a:rPr>
              <a:t>• Matched with: 164 modules, around 225.000</a:t>
            </a:r>
          </a:p>
          <a:p>
            <a:r>
              <a:rPr lang="en-US" sz="940" b="1">
                <a:latin typeface="Gotham" pitchFamily="2" charset="0"/>
                <a:cs typeface="Gotham" pitchFamily="2" charset="0"/>
              </a:rPr>
              <a:t>FRT of equipment for a petrochemical plant</a:t>
            </a:r>
          </a:p>
          <a:p>
            <a:r>
              <a:rPr lang="en-US" sz="940" b="1">
                <a:latin typeface="Gotham" pitchFamily="2" charset="0"/>
                <a:cs typeface="Gotham" pitchFamily="2" charset="0"/>
              </a:rPr>
              <a:t>in Houston, USA.</a:t>
            </a:r>
          </a:p>
          <a:p>
            <a:endParaRPr lang="en-US" sz="940">
              <a:latin typeface="Gotham" pitchFamily="2" charset="0"/>
              <a:cs typeface="Gotham" pitchFamily="2" charset="0"/>
            </a:endParaRPr>
          </a:p>
          <a:p>
            <a:r>
              <a:rPr lang="en-US" sz="940">
                <a:latin typeface="Gotham" pitchFamily="2" charset="0"/>
                <a:cs typeface="Gotham" pitchFamily="2" charset="0"/>
              </a:rPr>
              <a:t>A complicated multimodal project which took us 1,5 years to complete. As well as 13 full-chartered vessels, we also provided bespoke trucking, wrapping, stowage and barging solutions. </a:t>
            </a:r>
          </a:p>
          <a:p>
            <a:r>
              <a:rPr lang="en-US" sz="940">
                <a:latin typeface="Gotham" pitchFamily="2" charset="0"/>
                <a:cs typeface="Gotham" pitchFamily="2" charset="0"/>
              </a:rPr>
              <a:t>Our good relationship with carriers and local authorities helped the cargo enjoy a comfortable journey.</a:t>
            </a:r>
            <a:endParaRPr lang="en-VN" sz="940">
              <a:latin typeface="Gotham" pitchFamily="2" charset="0"/>
              <a:cs typeface="Gotham" pitchFamily="2" charset="0"/>
            </a:endParaRPr>
          </a:p>
        </p:txBody>
      </p:sp>
      <p:sp>
        <p:nvSpPr>
          <p:cNvPr id="6" name="TextBox 5">
            <a:extLst>
              <a:ext uri="{FF2B5EF4-FFF2-40B4-BE49-F238E27FC236}">
                <a16:creationId xmlns:a16="http://schemas.microsoft.com/office/drawing/2014/main" id="{B8A3DDAE-12CC-6812-8F44-274913E2C6C4}"/>
              </a:ext>
            </a:extLst>
          </p:cNvPr>
          <p:cNvSpPr txBox="1"/>
          <p:nvPr/>
        </p:nvSpPr>
        <p:spPr>
          <a:xfrm>
            <a:off x="2427871" y="173047"/>
            <a:ext cx="7336256" cy="938719"/>
          </a:xfrm>
          <a:prstGeom prst="rect">
            <a:avLst/>
          </a:prstGeom>
          <a:noFill/>
        </p:spPr>
        <p:txBody>
          <a:bodyPr wrap="square">
            <a:spAutoFit/>
          </a:bodyPr>
          <a:lstStyle/>
          <a:p>
            <a:r>
              <a:rPr lang="en-VN" sz="1100">
                <a:solidFill>
                  <a:schemeClr val="bg1"/>
                </a:solidFill>
                <a:latin typeface="Gotham" pitchFamily="2" charset="0"/>
                <a:cs typeface="Gotham" pitchFamily="2" charset="0"/>
              </a:rPr>
              <a:t>At FLS Chartering Desk we pride ourselves on having long-standing relationships with vessel owners all around the world. This means we can find the perfect match for your needs, while also trying to fulfill your budget and time requirements.</a:t>
            </a:r>
          </a:p>
          <a:p>
            <a:endParaRPr lang="en-VN" sz="1100">
              <a:solidFill>
                <a:schemeClr val="bg1"/>
              </a:solidFill>
              <a:latin typeface="Gotham" pitchFamily="2" charset="0"/>
              <a:cs typeface="Gotham" pitchFamily="2" charset="0"/>
            </a:endParaRPr>
          </a:p>
          <a:p>
            <a:r>
              <a:rPr lang="en-VN" sz="1100">
                <a:solidFill>
                  <a:schemeClr val="bg1"/>
                </a:solidFill>
                <a:latin typeface="Gotham" pitchFamily="2" charset="0"/>
                <a:cs typeface="Gotham" pitchFamily="2" charset="0"/>
              </a:rPr>
              <a:t>Below are just a few of the perfect matches we've made for our customers.</a:t>
            </a:r>
          </a:p>
        </p:txBody>
      </p:sp>
      <p:pic>
        <p:nvPicPr>
          <p:cNvPr id="7" name="Content Placeholder 2" descr="Shape, circle&#10;&#10;Description automatically generated">
            <a:extLst>
              <a:ext uri="{FF2B5EF4-FFF2-40B4-BE49-F238E27FC236}">
                <a16:creationId xmlns:a16="http://schemas.microsoft.com/office/drawing/2014/main" id="{B65984A3-FCED-C5FB-AEBC-C1FD311C69A4}"/>
              </a:ext>
            </a:extLst>
          </p:cNvPr>
          <p:cNvPicPr>
            <a:picLocks noChangeAspect="1"/>
          </p:cNvPicPr>
          <p:nvPr/>
        </p:nvPicPr>
        <p:blipFill>
          <a:blip r:embed="rId3"/>
          <a:stretch>
            <a:fillRect/>
          </a:stretch>
        </p:blipFill>
        <p:spPr>
          <a:xfrm>
            <a:off x="0" y="-58733"/>
            <a:ext cx="1132485" cy="1133618"/>
          </a:xfrm>
          <a:prstGeom prst="rect">
            <a:avLst/>
          </a:prstGeom>
        </p:spPr>
      </p:pic>
    </p:spTree>
    <p:extLst>
      <p:ext uri="{BB962C8B-B14F-4D97-AF65-F5344CB8AC3E}">
        <p14:creationId xmlns:p14="http://schemas.microsoft.com/office/powerpoint/2010/main" val="100660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987-A0E2-0204-1287-965C87F17FD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8FBB54B-205C-6013-899E-0184E1938DCE}"/>
              </a:ext>
            </a:extLst>
          </p:cNvPr>
          <p:cNvSpPr/>
          <p:nvPr/>
        </p:nvSpPr>
        <p:spPr>
          <a:xfrm>
            <a:off x="0" y="0"/>
            <a:ext cx="12192000" cy="6858000"/>
          </a:xfrm>
          <a:prstGeom prst="rect">
            <a:avLst/>
          </a:prstGeom>
          <a:solidFill>
            <a:srgbClr val="0D1928">
              <a:alpha val="71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29" name="TextBox 28">
            <a:extLst>
              <a:ext uri="{FF2B5EF4-FFF2-40B4-BE49-F238E27FC236}">
                <a16:creationId xmlns:a16="http://schemas.microsoft.com/office/drawing/2014/main" id="{8B895C06-022C-0A6A-6992-785C2B9B1F93}"/>
              </a:ext>
            </a:extLst>
          </p:cNvPr>
          <p:cNvSpPr txBox="1"/>
          <p:nvPr/>
        </p:nvSpPr>
        <p:spPr>
          <a:xfrm>
            <a:off x="290286" y="182513"/>
            <a:ext cx="11553371" cy="483209"/>
          </a:xfrm>
          <a:prstGeom prst="rect">
            <a:avLst/>
          </a:prstGeom>
          <a:noFill/>
        </p:spPr>
        <p:txBody>
          <a:bodyPr wrap="square" rtlCol="0">
            <a:spAutoFit/>
          </a:bodyPr>
          <a:lstStyle/>
          <a:p>
            <a:pPr algn="ctr"/>
            <a:r>
              <a:rPr lang="en-VN" sz="2540" dirty="0">
                <a:solidFill>
                  <a:schemeClr val="bg1"/>
                </a:solidFill>
                <a:latin typeface="CONTHRAX HEAVY" panose="020B0907020201080204" pitchFamily="34" charset="0"/>
              </a:rPr>
              <a:t>GLOBAL VESSEL ACCESS. PRECISION OPTIMIZATION</a:t>
            </a:r>
          </a:p>
        </p:txBody>
      </p:sp>
      <p:sp>
        <p:nvSpPr>
          <p:cNvPr id="30" name="TextBox 29">
            <a:extLst>
              <a:ext uri="{FF2B5EF4-FFF2-40B4-BE49-F238E27FC236}">
                <a16:creationId xmlns:a16="http://schemas.microsoft.com/office/drawing/2014/main" id="{0B6939A3-774D-D8AE-EF76-07D421EA74B3}"/>
              </a:ext>
            </a:extLst>
          </p:cNvPr>
          <p:cNvSpPr txBox="1"/>
          <p:nvPr/>
        </p:nvSpPr>
        <p:spPr>
          <a:xfrm>
            <a:off x="551542" y="796351"/>
            <a:ext cx="11030857" cy="430887"/>
          </a:xfrm>
          <a:prstGeom prst="rect">
            <a:avLst/>
          </a:prstGeom>
          <a:noFill/>
        </p:spPr>
        <p:txBody>
          <a:bodyPr wrap="square">
            <a:spAutoFit/>
          </a:bodyPr>
          <a:lstStyle/>
          <a:p>
            <a:r>
              <a:rPr lang="en-US" sz="1100" dirty="0">
                <a:solidFill>
                  <a:schemeClr val="bg1"/>
                </a:solidFill>
                <a:latin typeface="Gotham" pitchFamily="2" charset="0"/>
                <a:cs typeface="Gotham" pitchFamily="2" charset="0"/>
              </a:rPr>
              <a:t>FLS Chartering Desk provides direct access to a global network of vessel owners, enabling unrestricted selection across the market. Leveraging strong buying power and deep market understanding, we </a:t>
            </a:r>
            <a:r>
              <a:rPr lang="en-US" sz="1100" dirty="0" err="1">
                <a:solidFill>
                  <a:schemeClr val="bg1"/>
                </a:solidFill>
                <a:latin typeface="Gotham" pitchFamily="2" charset="0"/>
                <a:cs typeface="Gotham" pitchFamily="2" charset="0"/>
              </a:rPr>
              <a:t>optimise</a:t>
            </a:r>
            <a:r>
              <a:rPr lang="en-US" sz="1100" dirty="0">
                <a:solidFill>
                  <a:schemeClr val="bg1"/>
                </a:solidFill>
                <a:latin typeface="Gotham" pitchFamily="2" charset="0"/>
                <a:cs typeface="Gotham" pitchFamily="2" charset="0"/>
              </a:rPr>
              <a:t> every charter for cost, timing and operational performance.</a:t>
            </a:r>
            <a:endParaRPr lang="en-VN" sz="1100" dirty="0">
              <a:solidFill>
                <a:schemeClr val="bg1"/>
              </a:solidFill>
              <a:latin typeface="Gotham" pitchFamily="2" charset="0"/>
              <a:cs typeface="Gotham" pitchFamily="2" charset="0"/>
            </a:endParaRPr>
          </a:p>
        </p:txBody>
      </p:sp>
      <p:sp>
        <p:nvSpPr>
          <p:cNvPr id="31" name="Round Single Corner Rectangle 19">
            <a:extLst>
              <a:ext uri="{FF2B5EF4-FFF2-40B4-BE49-F238E27FC236}">
                <a16:creationId xmlns:a16="http://schemas.microsoft.com/office/drawing/2014/main" id="{9387975F-3EF8-A1BD-AB98-F65388BB38B7}"/>
              </a:ext>
            </a:extLst>
          </p:cNvPr>
          <p:cNvSpPr/>
          <p:nvPr/>
        </p:nvSpPr>
        <p:spPr>
          <a:xfrm flipH="1">
            <a:off x="725199"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2" name="object 12">
            <a:extLst>
              <a:ext uri="{FF2B5EF4-FFF2-40B4-BE49-F238E27FC236}">
                <a16:creationId xmlns:a16="http://schemas.microsoft.com/office/drawing/2014/main" id="{8FF2BE0B-58E8-4A8E-B239-E1F9F5F36BEF}"/>
              </a:ext>
            </a:extLst>
          </p:cNvPr>
          <p:cNvPicPr/>
          <p:nvPr/>
        </p:nvPicPr>
        <p:blipFill>
          <a:blip r:embed="rId2" cstate="print"/>
          <a:srcRect b="17960"/>
          <a:stretch>
            <a:fillRect/>
          </a:stretch>
        </p:blipFill>
        <p:spPr>
          <a:xfrm>
            <a:off x="551542" y="1357867"/>
            <a:ext cx="2191658" cy="2204027"/>
          </a:xfrm>
          <a:prstGeom prst="rect">
            <a:avLst/>
          </a:prstGeom>
          <a:effectLst>
            <a:glow>
              <a:schemeClr val="accent1">
                <a:alpha val="40000"/>
              </a:schemeClr>
            </a:glow>
          </a:effectLst>
        </p:spPr>
      </p:pic>
      <p:sp>
        <p:nvSpPr>
          <p:cNvPr id="33" name="object 10">
            <a:extLst>
              <a:ext uri="{FF2B5EF4-FFF2-40B4-BE49-F238E27FC236}">
                <a16:creationId xmlns:a16="http://schemas.microsoft.com/office/drawing/2014/main" id="{5B424A40-EE0A-BE76-F1EE-DF1CB00B2B12}"/>
              </a:ext>
            </a:extLst>
          </p:cNvPr>
          <p:cNvSpPr txBox="1"/>
          <p:nvPr/>
        </p:nvSpPr>
        <p:spPr>
          <a:xfrm>
            <a:off x="2732974" y="2925583"/>
            <a:ext cx="1451227" cy="636312"/>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CHRISTOPHER</a:t>
            </a:r>
            <a:r>
              <a:rPr lang="en-US" sz="1000" b="1" spc="-59" dirty="0">
                <a:solidFill>
                  <a:schemeClr val="bg1"/>
                </a:solidFill>
                <a:latin typeface="Conthrax Heavy" panose="020B0907020201080204" pitchFamily="34" charset="0"/>
                <a:cs typeface="Calibri"/>
              </a:rPr>
              <a:t> </a:t>
            </a:r>
            <a:r>
              <a:rPr lang="en-US" sz="1000" b="1" spc="-9" dirty="0">
                <a:solidFill>
                  <a:schemeClr val="bg1"/>
                </a:solidFill>
                <a:latin typeface="Conthrax Heavy" panose="020B0907020201080204" pitchFamily="34" charset="0"/>
                <a:cs typeface="Calibri"/>
              </a:rPr>
              <a:t>SCHNIEDERS</a:t>
            </a:r>
          </a:p>
          <a:p>
            <a:pPr marR="30532">
              <a:spcBef>
                <a:spcPts val="95"/>
              </a:spcBef>
            </a:pPr>
            <a:r>
              <a:rPr lang="en-US" sz="1000" b="1" dirty="0">
                <a:solidFill>
                  <a:srgbClr val="00B050"/>
                </a:solidFill>
                <a:latin typeface="Gotham" pitchFamily="2" charset="0"/>
              </a:rPr>
              <a:t>GLOBAL DIRECTOR PROJECTS</a:t>
            </a:r>
            <a:endParaRPr sz="1000" b="1" dirty="0">
              <a:solidFill>
                <a:srgbClr val="00B050"/>
              </a:solidFill>
              <a:latin typeface="Gotham" pitchFamily="2" charset="0"/>
            </a:endParaRPr>
          </a:p>
        </p:txBody>
      </p:sp>
      <p:sp>
        <p:nvSpPr>
          <p:cNvPr id="34" name="Round Single Corner Rectangle 25">
            <a:extLst>
              <a:ext uri="{FF2B5EF4-FFF2-40B4-BE49-F238E27FC236}">
                <a16:creationId xmlns:a16="http://schemas.microsoft.com/office/drawing/2014/main" id="{2C5BB91B-3EF9-DCAA-8E1E-F949E5A0BCAA}"/>
              </a:ext>
            </a:extLst>
          </p:cNvPr>
          <p:cNvSpPr/>
          <p:nvPr/>
        </p:nvSpPr>
        <p:spPr>
          <a:xfrm flipH="1">
            <a:off x="725199"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5" name="Round Single Corner Rectangle 28">
            <a:extLst>
              <a:ext uri="{FF2B5EF4-FFF2-40B4-BE49-F238E27FC236}">
                <a16:creationId xmlns:a16="http://schemas.microsoft.com/office/drawing/2014/main" id="{4357BCEF-7427-ABC1-25E6-851CC62F4F67}"/>
              </a:ext>
            </a:extLst>
          </p:cNvPr>
          <p:cNvSpPr/>
          <p:nvPr/>
        </p:nvSpPr>
        <p:spPr>
          <a:xfrm flipH="1">
            <a:off x="4340333"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6" name="Round Single Corner Rectangle 31">
            <a:extLst>
              <a:ext uri="{FF2B5EF4-FFF2-40B4-BE49-F238E27FC236}">
                <a16:creationId xmlns:a16="http://schemas.microsoft.com/office/drawing/2014/main" id="{CC991E6F-3D7E-2C8A-4BDE-1E28340A6C2A}"/>
              </a:ext>
            </a:extLst>
          </p:cNvPr>
          <p:cNvSpPr/>
          <p:nvPr/>
        </p:nvSpPr>
        <p:spPr>
          <a:xfrm flipH="1">
            <a:off x="4340333"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7" name="object 10">
            <a:extLst>
              <a:ext uri="{FF2B5EF4-FFF2-40B4-BE49-F238E27FC236}">
                <a16:creationId xmlns:a16="http://schemas.microsoft.com/office/drawing/2014/main" id="{F4103F64-A94E-70C6-BD96-860B3C83E558}"/>
              </a:ext>
            </a:extLst>
          </p:cNvPr>
          <p:cNvSpPr txBox="1"/>
          <p:nvPr/>
        </p:nvSpPr>
        <p:spPr>
          <a:xfrm>
            <a:off x="6414461" y="5503154"/>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KHUONG</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PROJECT SOLUTIONS</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38" name="Picture 37" descr="A person in a suit and tie&#10;&#10;AI-generated content may be incorrect.">
            <a:extLst>
              <a:ext uri="{FF2B5EF4-FFF2-40B4-BE49-F238E27FC236}">
                <a16:creationId xmlns:a16="http://schemas.microsoft.com/office/drawing/2014/main" id="{98F05390-9EB1-4AC9-FF9A-C7CE9BE5B739}"/>
              </a:ext>
            </a:extLst>
          </p:cNvPr>
          <p:cNvPicPr>
            <a:picLocks noChangeAspect="1"/>
          </p:cNvPicPr>
          <p:nvPr/>
        </p:nvPicPr>
        <p:blipFill>
          <a:blip r:embed="rId3">
            <a:extLst>
              <a:ext uri="{28A0092B-C50C-407E-A947-70E740481C1C}">
                <a14:useLocalDpi xmlns:a14="http://schemas.microsoft.com/office/drawing/2010/main" val="0"/>
              </a:ext>
            </a:extLst>
          </a:blip>
          <a:srcRect b="12670"/>
          <a:stretch>
            <a:fillRect/>
          </a:stretch>
        </p:blipFill>
        <p:spPr>
          <a:xfrm flipH="1">
            <a:off x="4390698" y="1310844"/>
            <a:ext cx="1845246" cy="2251050"/>
          </a:xfrm>
          <a:prstGeom prst="rect">
            <a:avLst/>
          </a:prstGeom>
        </p:spPr>
      </p:pic>
      <p:sp>
        <p:nvSpPr>
          <p:cNvPr id="39" name="object 10">
            <a:extLst>
              <a:ext uri="{FF2B5EF4-FFF2-40B4-BE49-F238E27FC236}">
                <a16:creationId xmlns:a16="http://schemas.microsoft.com/office/drawing/2014/main" id="{91EC1633-E2C5-47C8-9D05-70059C986620}"/>
              </a:ext>
            </a:extLst>
          </p:cNvPr>
          <p:cNvSpPr txBox="1"/>
          <p:nvPr/>
        </p:nvSpPr>
        <p:spPr>
          <a:xfrm>
            <a:off x="6358563" y="2741015"/>
            <a:ext cx="1489238" cy="815848"/>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SVEN</a:t>
            </a:r>
          </a:p>
          <a:p>
            <a:pPr marR="30532">
              <a:spcBef>
                <a:spcPts val="95"/>
              </a:spcBef>
            </a:pPr>
            <a:r>
              <a:rPr lang="en-US" sz="1000" b="1" dirty="0">
                <a:solidFill>
                  <a:schemeClr val="bg1"/>
                </a:solidFill>
                <a:latin typeface="Conthrax Heavy" panose="020B0907020201080204" pitchFamily="34" charset="0"/>
                <a:cs typeface="Calibri"/>
              </a:rPr>
              <a:t>HOEHLE</a:t>
            </a:r>
            <a:endParaRPr lang="en-US" sz="1000" b="1" spc="-9" dirty="0">
              <a:solidFill>
                <a:schemeClr val="bg1"/>
              </a:solidFill>
              <a:latin typeface="Conthrax Heavy" panose="020B0907020201080204" pitchFamily="34" charset="0"/>
              <a:cs typeface="Calibri"/>
            </a:endParaRPr>
          </a:p>
          <a:p>
            <a:pPr marR="30532">
              <a:spcBef>
                <a:spcPts val="95"/>
              </a:spcBef>
            </a:pPr>
            <a:r>
              <a:rPr lang="en-US" sz="1000" b="1" dirty="0">
                <a:solidFill>
                  <a:srgbClr val="00B050"/>
                </a:solidFill>
                <a:latin typeface="Gotham" pitchFamily="2" charset="0"/>
              </a:rPr>
              <a:t>HEAD OF GLOBAL PROJECT SOLUTIONS</a:t>
            </a:r>
          </a:p>
          <a:p>
            <a:pPr marR="30532">
              <a:spcBef>
                <a:spcPts val="95"/>
              </a:spcBef>
            </a:pPr>
            <a:r>
              <a:rPr lang="en-US" sz="1000" b="1" dirty="0">
                <a:solidFill>
                  <a:srgbClr val="00B050"/>
                </a:solidFill>
                <a:latin typeface="Gotham" pitchFamily="2" charset="0"/>
              </a:rPr>
              <a:t>CHARTERING DESK </a:t>
            </a:r>
          </a:p>
        </p:txBody>
      </p:sp>
      <p:sp>
        <p:nvSpPr>
          <p:cNvPr id="40" name="Round Single Corner Rectangle 46">
            <a:extLst>
              <a:ext uri="{FF2B5EF4-FFF2-40B4-BE49-F238E27FC236}">
                <a16:creationId xmlns:a16="http://schemas.microsoft.com/office/drawing/2014/main" id="{7863F8AB-BD5D-D5E9-54C3-D857DC6E9C98}"/>
              </a:ext>
            </a:extLst>
          </p:cNvPr>
          <p:cNvSpPr/>
          <p:nvPr/>
        </p:nvSpPr>
        <p:spPr>
          <a:xfrm flipH="1">
            <a:off x="8115882"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1" name="Picture 40" descr="A person with a beard and a blue jacket&#10;&#10;AI-generated content may be incorrect.">
            <a:extLst>
              <a:ext uri="{FF2B5EF4-FFF2-40B4-BE49-F238E27FC236}">
                <a16:creationId xmlns:a16="http://schemas.microsoft.com/office/drawing/2014/main" id="{0FD064C3-F6A5-13CD-BFF6-57C99B6022A7}"/>
              </a:ext>
            </a:extLst>
          </p:cNvPr>
          <p:cNvPicPr>
            <a:picLocks noChangeAspect="1"/>
          </p:cNvPicPr>
          <p:nvPr/>
        </p:nvPicPr>
        <p:blipFill>
          <a:blip r:embed="rId4"/>
          <a:stretch>
            <a:fillRect/>
          </a:stretch>
        </p:blipFill>
        <p:spPr>
          <a:xfrm>
            <a:off x="8239721" y="1340779"/>
            <a:ext cx="1676409" cy="2221116"/>
          </a:xfrm>
          <a:prstGeom prst="rect">
            <a:avLst/>
          </a:prstGeom>
        </p:spPr>
      </p:pic>
      <p:sp>
        <p:nvSpPr>
          <p:cNvPr id="42" name="object 10">
            <a:extLst>
              <a:ext uri="{FF2B5EF4-FFF2-40B4-BE49-F238E27FC236}">
                <a16:creationId xmlns:a16="http://schemas.microsoft.com/office/drawing/2014/main" id="{CDB6FC03-F0AE-21CB-E13B-D4918BBBD34A}"/>
              </a:ext>
            </a:extLst>
          </p:cNvPr>
          <p:cNvSpPr txBox="1"/>
          <p:nvPr/>
        </p:nvSpPr>
        <p:spPr>
          <a:xfrm>
            <a:off x="10151220" y="2907727"/>
            <a:ext cx="1489238" cy="649136"/>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SUNE</a:t>
            </a:r>
          </a:p>
          <a:p>
            <a:pPr marR="30532">
              <a:spcBef>
                <a:spcPts val="95"/>
              </a:spcBef>
            </a:pPr>
            <a:r>
              <a:rPr lang="en-US" sz="1000" b="1" spc="-9" dirty="0">
                <a:solidFill>
                  <a:schemeClr val="bg1"/>
                </a:solidFill>
                <a:latin typeface="Conthrax Heavy" panose="020B0907020201080204" pitchFamily="34" charset="0"/>
                <a:cs typeface="Calibri"/>
              </a:rPr>
              <a:t>THORLEIFSSON</a:t>
            </a:r>
          </a:p>
          <a:p>
            <a:pPr marR="30532">
              <a:spcBef>
                <a:spcPts val="95"/>
              </a:spcBef>
            </a:pPr>
            <a:r>
              <a:rPr lang="en-US" sz="1000" b="1" dirty="0">
                <a:solidFill>
                  <a:srgbClr val="00B050"/>
                </a:solidFill>
                <a:latin typeface="Gotham" pitchFamily="2" charset="0"/>
              </a:rPr>
              <a:t>MANAGING PARTNER | CHARTERING</a:t>
            </a:r>
          </a:p>
        </p:txBody>
      </p:sp>
      <p:pic>
        <p:nvPicPr>
          <p:cNvPr id="43" name="Picture 2">
            <a:extLst>
              <a:ext uri="{FF2B5EF4-FFF2-40B4-BE49-F238E27FC236}">
                <a16:creationId xmlns:a16="http://schemas.microsoft.com/office/drawing/2014/main" id="{A59F1C67-A465-AE75-0D11-656BA83BA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43" t="4536" r="16303" b="34155"/>
          <a:stretch>
            <a:fillRect/>
          </a:stretch>
        </p:blipFill>
        <p:spPr bwMode="auto">
          <a:xfrm flipH="1">
            <a:off x="945502" y="3912992"/>
            <a:ext cx="1555102" cy="2204028"/>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0">
            <a:extLst>
              <a:ext uri="{FF2B5EF4-FFF2-40B4-BE49-F238E27FC236}">
                <a16:creationId xmlns:a16="http://schemas.microsoft.com/office/drawing/2014/main" id="{D2A99BC5-D50D-B2A0-EA4B-BA607AA95BEC}"/>
              </a:ext>
            </a:extLst>
          </p:cNvPr>
          <p:cNvSpPr txBox="1"/>
          <p:nvPr/>
        </p:nvSpPr>
        <p:spPr>
          <a:xfrm>
            <a:off x="2750793" y="5482108"/>
            <a:ext cx="1445633" cy="661960"/>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VI</a:t>
            </a:r>
          </a:p>
          <a:p>
            <a:pPr marR="30532">
              <a:spcBef>
                <a:spcPts val="95"/>
              </a:spcBef>
            </a:pPr>
            <a:r>
              <a:rPr lang="en-US" sz="1000" b="1" dirty="0">
                <a:solidFill>
                  <a:schemeClr val="bg1"/>
                </a:solidFill>
                <a:latin typeface="Conthrax Heavy" panose="020B0907020201080204" pitchFamily="34" charset="0"/>
                <a:cs typeface="Calibri"/>
              </a:rPr>
              <a:t>NGUYEN</a:t>
            </a:r>
            <a:endParaRPr lang="en-US" sz="1000" b="1" dirty="0">
              <a:solidFill>
                <a:srgbClr val="00B050"/>
              </a:solidFill>
              <a:latin typeface="Gotham" pitchFamily="2" charset="0"/>
            </a:endParaRP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MANAGER</a:t>
            </a:r>
            <a:endParaRPr sz="1000" b="1" dirty="0">
              <a:solidFill>
                <a:srgbClr val="00B050"/>
              </a:solidFill>
              <a:latin typeface="Gotham" pitchFamily="2" charset="0"/>
            </a:endParaRPr>
          </a:p>
        </p:txBody>
      </p:sp>
      <p:pic>
        <p:nvPicPr>
          <p:cNvPr id="45" name="Picture 44" descr="A person with long hair wearing a black polo shirt&#10;&#10;AI-generated content may be incorrect.">
            <a:extLst>
              <a:ext uri="{FF2B5EF4-FFF2-40B4-BE49-F238E27FC236}">
                <a16:creationId xmlns:a16="http://schemas.microsoft.com/office/drawing/2014/main" id="{80C44F6C-316B-B05A-F001-CB87F61F121F}"/>
              </a:ext>
            </a:extLst>
          </p:cNvPr>
          <p:cNvPicPr>
            <a:picLocks noChangeAspect="1"/>
          </p:cNvPicPr>
          <p:nvPr/>
        </p:nvPicPr>
        <p:blipFill>
          <a:blip r:embed="rId6"/>
          <a:srcRect l="1195" t="6852" r="-10359" b="-11981"/>
          <a:stretch/>
        </p:blipFill>
        <p:spPr>
          <a:xfrm>
            <a:off x="4468440" y="4013589"/>
            <a:ext cx="1658986" cy="2390940"/>
          </a:xfrm>
          <a:prstGeom prst="rect">
            <a:avLst/>
          </a:prstGeom>
        </p:spPr>
      </p:pic>
      <p:sp>
        <p:nvSpPr>
          <p:cNvPr id="46" name="Round Single Corner Rectangle 57">
            <a:extLst>
              <a:ext uri="{FF2B5EF4-FFF2-40B4-BE49-F238E27FC236}">
                <a16:creationId xmlns:a16="http://schemas.microsoft.com/office/drawing/2014/main" id="{FCC5C199-0C0A-B2B5-9912-53CC5E548E8E}"/>
              </a:ext>
            </a:extLst>
          </p:cNvPr>
          <p:cNvSpPr/>
          <p:nvPr/>
        </p:nvSpPr>
        <p:spPr>
          <a:xfrm flipH="1">
            <a:off x="8095950"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7" name="object 10">
            <a:extLst>
              <a:ext uri="{FF2B5EF4-FFF2-40B4-BE49-F238E27FC236}">
                <a16:creationId xmlns:a16="http://schemas.microsoft.com/office/drawing/2014/main" id="{98CF9CCA-9E80-48B9-0AB4-9E1BBF04930B}"/>
              </a:ext>
            </a:extLst>
          </p:cNvPr>
          <p:cNvSpPr txBox="1"/>
          <p:nvPr/>
        </p:nvSpPr>
        <p:spPr>
          <a:xfrm>
            <a:off x="10170078" y="5465221"/>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LINH</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48" name="Picture 47" descr="A person wearing glasses and a black polo shirt&#10;&#10;AI-generated content may be incorrect.">
            <a:extLst>
              <a:ext uri="{FF2B5EF4-FFF2-40B4-BE49-F238E27FC236}">
                <a16:creationId xmlns:a16="http://schemas.microsoft.com/office/drawing/2014/main" id="{84401211-2EB5-E9F4-F077-19C81223470E}"/>
              </a:ext>
            </a:extLst>
          </p:cNvPr>
          <p:cNvPicPr>
            <a:picLocks noChangeAspect="1"/>
          </p:cNvPicPr>
          <p:nvPr/>
        </p:nvPicPr>
        <p:blipFill>
          <a:blip r:embed="rId7"/>
          <a:srcRect l="16636" b="2291"/>
          <a:stretch>
            <a:fillRect/>
          </a:stretch>
        </p:blipFill>
        <p:spPr>
          <a:xfrm>
            <a:off x="8117087" y="3556863"/>
            <a:ext cx="2184314" cy="2560157"/>
          </a:xfrm>
          <a:prstGeom prst="rect">
            <a:avLst/>
          </a:prstGeom>
        </p:spPr>
      </p:pic>
    </p:spTree>
    <p:extLst>
      <p:ext uri="{BB962C8B-B14F-4D97-AF65-F5344CB8AC3E}">
        <p14:creationId xmlns:p14="http://schemas.microsoft.com/office/powerpoint/2010/main" val="87761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01C0-B47A-29AE-7C52-DB2F0B7C580F}"/>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763B67D-AF35-02C8-B4B3-710A983B9155}"/>
              </a:ext>
            </a:extLst>
          </p:cNvPr>
          <p:cNvSpPr txBox="1"/>
          <p:nvPr/>
        </p:nvSpPr>
        <p:spPr>
          <a:xfrm>
            <a:off x="577968" y="1133149"/>
            <a:ext cx="10046873" cy="49295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tabLst>
                <a:tab pos="1371600" algn="l"/>
              </a:tabLst>
              <a:defRPr/>
            </a:pPr>
            <a:endParaRPr lang="en-GB" sz="1200" b="1">
              <a:solidFill>
                <a:srgbClr val="005FAA"/>
              </a:solidFill>
              <a:latin typeface="GOTHAM-BOOK" pitchFamily="50" charset="0"/>
              <a:cs typeface="GOTHAM-BOOK" pitchFamily="50" charset="0"/>
            </a:endParaRPr>
          </a:p>
        </p:txBody>
      </p:sp>
      <p:sp>
        <p:nvSpPr>
          <p:cNvPr id="15" name="Title 1">
            <a:extLst>
              <a:ext uri="{FF2B5EF4-FFF2-40B4-BE49-F238E27FC236}">
                <a16:creationId xmlns:a16="http://schemas.microsoft.com/office/drawing/2014/main" id="{C171728D-3B7C-93CA-C8CA-67E39EB0BED2}"/>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200">
                <a:solidFill>
                  <a:srgbClr val="005FAA"/>
                </a:solidFill>
                <a:latin typeface="CONTHRAX HEAVY"/>
              </a:rPr>
              <a:t>FLS Group Chartering Desk</a:t>
            </a:r>
            <a:endParaRPr kumimoji="0" lang="en-US" sz="3200" b="1" i="0" u="none" strike="noStrike" kern="1200" cap="none" spc="0" normalizeH="0" baseline="0" noProof="0">
              <a:ln>
                <a:noFill/>
              </a:ln>
              <a:solidFill>
                <a:srgbClr val="005FAA"/>
              </a:solidFill>
              <a:effectLst/>
              <a:uLnTx/>
              <a:uFillTx/>
              <a:latin typeface="CONTHRAX HEAVY" panose="020B0907020201080204" pitchFamily="34" charset="0"/>
              <a:ea typeface="+mj-ea"/>
              <a:cs typeface="+mj-cs"/>
            </a:endParaRPr>
          </a:p>
        </p:txBody>
      </p:sp>
      <p:sp>
        <p:nvSpPr>
          <p:cNvPr id="19" name="Text Placeholder 2">
            <a:extLst>
              <a:ext uri="{FF2B5EF4-FFF2-40B4-BE49-F238E27FC236}">
                <a16:creationId xmlns:a16="http://schemas.microsoft.com/office/drawing/2014/main" id="{91FC1EEE-D67A-1AB1-AD64-517669E8E5B5}"/>
              </a:ext>
            </a:extLst>
          </p:cNvPr>
          <p:cNvSpPr txBox="1">
            <a:spLocks/>
          </p:cNvSpPr>
          <p:nvPr/>
        </p:nvSpPr>
        <p:spPr>
          <a:xfrm>
            <a:off x="495300" y="766233"/>
            <a:ext cx="10515600" cy="36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0" i="0" u="none" strike="noStrike" kern="1200" cap="none" spc="0" normalizeH="0" baseline="0" noProof="0" dirty="0">
                <a:ln>
                  <a:noFill/>
                </a:ln>
                <a:solidFill>
                  <a:srgbClr val="3DB465"/>
                </a:solidFill>
                <a:effectLst/>
                <a:uLnTx/>
                <a:uFillTx/>
                <a:latin typeface="Gotham Medium" pitchFamily="50" charset="0"/>
                <a:cs typeface="Gotham Medium" pitchFamily="50" charset="0"/>
              </a:rPr>
              <a:t>Purpose of the chartering desk</a:t>
            </a:r>
          </a:p>
        </p:txBody>
      </p:sp>
      <p:graphicFrame>
        <p:nvGraphicFramePr>
          <p:cNvPr id="20" name="Table 3">
            <a:extLst>
              <a:ext uri="{FF2B5EF4-FFF2-40B4-BE49-F238E27FC236}">
                <a16:creationId xmlns:a16="http://schemas.microsoft.com/office/drawing/2014/main" id="{6AF7868C-2742-8939-51E2-136E39E9BCCF}"/>
              </a:ext>
            </a:extLst>
          </p:cNvPr>
          <p:cNvGraphicFramePr>
            <a:graphicFrameLocks noGrp="1"/>
          </p:cNvGraphicFramePr>
          <p:nvPr/>
        </p:nvGraphicFramePr>
        <p:xfrm>
          <a:off x="565019" y="1337394"/>
          <a:ext cx="10893555" cy="2316480"/>
        </p:xfrm>
        <a:graphic>
          <a:graphicData uri="http://schemas.openxmlformats.org/drawingml/2006/table">
            <a:tbl>
              <a:tblPr firstRow="1" bandRow="1">
                <a:tableStyleId>{5C22544A-7EE6-4342-B048-85BDC9FD1C3A}</a:tableStyleId>
              </a:tblPr>
              <a:tblGrid>
                <a:gridCol w="787531">
                  <a:extLst>
                    <a:ext uri="{9D8B030D-6E8A-4147-A177-3AD203B41FA5}">
                      <a16:colId xmlns:a16="http://schemas.microsoft.com/office/drawing/2014/main" val="2487803879"/>
                    </a:ext>
                  </a:extLst>
                </a:gridCol>
                <a:gridCol w="10106024">
                  <a:extLst>
                    <a:ext uri="{9D8B030D-6E8A-4147-A177-3AD203B41FA5}">
                      <a16:colId xmlns:a16="http://schemas.microsoft.com/office/drawing/2014/main" val="3436637879"/>
                    </a:ext>
                  </a:extLst>
                </a:gridCol>
              </a:tblGrid>
              <a:tr h="499860">
                <a:tc>
                  <a:txBody>
                    <a:bodyPr/>
                    <a:lstStyle/>
                    <a:p>
                      <a:pPr algn="ctr"/>
                      <a:r>
                        <a:rPr lang="en-US" sz="1600" b="1" dirty="0">
                          <a:solidFill>
                            <a:schemeClr val="tx1"/>
                          </a:solidFill>
                          <a:latin typeface="Gotham Book"/>
                        </a:rPr>
                        <a:t>1</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Centralize market insight, </a:t>
                      </a:r>
                      <a:r>
                        <a:rPr lang="en-US" sz="1600" b="0" kern="1200" dirty="0">
                          <a:solidFill>
                            <a:schemeClr val="tx1"/>
                          </a:solidFill>
                          <a:effectLst/>
                          <a:latin typeface="Gotham Book"/>
                          <a:ea typeface="+mn-ea"/>
                          <a:cs typeface="+mn-cs"/>
                        </a:rPr>
                        <a:t>customers benefit from up-to-date insights on freight rates, bunker prices, and carrier performance, conditions, often securing better deals than if the customer approached shipowners directly</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93525298"/>
                  </a:ext>
                </a:extLst>
              </a:tr>
              <a:tr h="499860">
                <a:tc>
                  <a:txBody>
                    <a:bodyPr/>
                    <a:lstStyle/>
                    <a:p>
                      <a:pPr algn="ctr"/>
                      <a:r>
                        <a:rPr lang="en-US" sz="1600" b="1" dirty="0">
                          <a:solidFill>
                            <a:schemeClr val="tx1"/>
                          </a:solidFill>
                          <a:latin typeface="Gotham Book"/>
                        </a:rPr>
                        <a:t>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Legal </a:t>
                      </a:r>
                      <a:r>
                        <a:rPr lang="en-US" sz="1600" b="1" kern="1200">
                          <a:solidFill>
                            <a:schemeClr val="tx1"/>
                          </a:solidFill>
                          <a:effectLst/>
                          <a:latin typeface="Gotham Book"/>
                          <a:ea typeface="+mn-ea"/>
                          <a:cs typeface="+mn-cs"/>
                        </a:rPr>
                        <a:t>and limit </a:t>
                      </a:r>
                      <a:r>
                        <a:rPr lang="en-US" sz="1600" b="1" kern="1200" dirty="0">
                          <a:solidFill>
                            <a:schemeClr val="tx1"/>
                          </a:solidFill>
                          <a:effectLst/>
                          <a:latin typeface="Gotham Book"/>
                          <a:ea typeface="+mn-ea"/>
                          <a:cs typeface="+mn-cs"/>
                        </a:rPr>
                        <a:t>commercial risk, </a:t>
                      </a:r>
                      <a:r>
                        <a:rPr lang="en-US" sz="1600" b="0" kern="1200" dirty="0">
                          <a:solidFill>
                            <a:schemeClr val="tx1"/>
                          </a:solidFill>
                          <a:effectLst/>
                          <a:latin typeface="Gotham Book"/>
                          <a:ea typeface="+mn-ea"/>
                          <a:cs typeface="+mn-cs"/>
                        </a:rPr>
                        <a:t>direct oversight ensures that all transport activities comply with regulations, reducing the risk of legal issues, ensuring smooth operations and protecting customer interests</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0953471"/>
                  </a:ext>
                </a:extLst>
              </a:tr>
              <a:tr h="499860">
                <a:tc>
                  <a:txBody>
                    <a:bodyPr/>
                    <a:lstStyle/>
                    <a:p>
                      <a:pPr algn="ctr"/>
                      <a:r>
                        <a:rPr lang="en-US" sz="1600" b="1" dirty="0">
                          <a:solidFill>
                            <a:schemeClr val="tx1"/>
                          </a:solidFill>
                          <a:latin typeface="Gotham Book"/>
                        </a:rPr>
                        <a:t>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lvl="0"/>
                      <a:r>
                        <a:rPr lang="en-US" sz="1600" b="0" kern="1200" dirty="0">
                          <a:solidFill>
                            <a:schemeClr val="tx1"/>
                          </a:solidFill>
                          <a:effectLst/>
                          <a:latin typeface="Gotham Book"/>
                          <a:ea typeface="+mn-ea"/>
                          <a:cs typeface="+mn-cs"/>
                        </a:rPr>
                        <a:t>Get </a:t>
                      </a:r>
                      <a:r>
                        <a:rPr lang="en-US" sz="1600" b="1" kern="1200" dirty="0">
                          <a:solidFill>
                            <a:schemeClr val="tx1"/>
                          </a:solidFill>
                          <a:effectLst/>
                          <a:latin typeface="Gotham Book"/>
                          <a:ea typeface="+mn-ea"/>
                          <a:cs typeface="+mn-cs"/>
                        </a:rPr>
                        <a:t>unfiltered first-hand information </a:t>
                      </a:r>
                      <a:r>
                        <a:rPr lang="en-US" sz="1600" b="0" kern="1200" dirty="0">
                          <a:solidFill>
                            <a:schemeClr val="tx1"/>
                          </a:solidFill>
                          <a:effectLst/>
                          <a:latin typeface="Gotham Book"/>
                          <a:ea typeface="+mn-ea"/>
                          <a:cs typeface="+mn-cs"/>
                        </a:rPr>
                        <a:t>in order to make quick and qualified decisions (in case of delays in production, on the job-site etc.). Greater </a:t>
                      </a:r>
                      <a:r>
                        <a:rPr lang="en-US" sz="1600" b="1" kern="1200" dirty="0">
                          <a:solidFill>
                            <a:schemeClr val="tx1"/>
                          </a:solidFill>
                          <a:effectLst/>
                          <a:latin typeface="Gotham Book"/>
                          <a:ea typeface="+mn-ea"/>
                          <a:cs typeface="+mn-cs"/>
                        </a:rPr>
                        <a:t>visibility</a:t>
                      </a:r>
                      <a:r>
                        <a:rPr lang="en-US" sz="1600" b="0" kern="1200" dirty="0">
                          <a:solidFill>
                            <a:schemeClr val="tx1"/>
                          </a:solidFill>
                          <a:effectLst/>
                          <a:latin typeface="Gotham Book"/>
                          <a:ea typeface="+mn-ea"/>
                          <a:cs typeface="+mn-cs"/>
                        </a:rPr>
                        <a:t> into supply chain.</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2030912"/>
                  </a:ext>
                </a:extLst>
              </a:tr>
              <a:tr h="499860">
                <a:tc>
                  <a:txBody>
                    <a:bodyPr/>
                    <a:lstStyle/>
                    <a:p>
                      <a:pPr algn="ctr"/>
                      <a:r>
                        <a:rPr lang="en-US" sz="1600" b="1" dirty="0">
                          <a:solidFill>
                            <a:schemeClr val="tx1"/>
                          </a:solidFill>
                          <a:latin typeface="Gotham Book"/>
                        </a:rPr>
                        <a:t>4</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Gotham Book"/>
                          <a:ea typeface="+mn-ea"/>
                          <a:cs typeface="+mn-cs"/>
                        </a:rPr>
                        <a:t>Provide </a:t>
                      </a:r>
                      <a:r>
                        <a:rPr lang="en-US" sz="1600" b="1" kern="1200" dirty="0">
                          <a:solidFill>
                            <a:schemeClr val="tx1"/>
                          </a:solidFill>
                          <a:effectLst/>
                          <a:latin typeface="Gotham Book"/>
                          <a:ea typeface="+mn-ea"/>
                          <a:cs typeface="+mn-cs"/>
                        </a:rPr>
                        <a:t>technical input </a:t>
                      </a:r>
                      <a:r>
                        <a:rPr lang="en-US" sz="1600" b="0" kern="1200" dirty="0">
                          <a:solidFill>
                            <a:schemeClr val="tx1"/>
                          </a:solidFill>
                          <a:effectLst/>
                          <a:latin typeface="Gotham Book"/>
                          <a:ea typeface="+mn-ea"/>
                          <a:cs typeface="+mn-cs"/>
                        </a:rPr>
                        <a:t>and </a:t>
                      </a:r>
                      <a:r>
                        <a:rPr lang="en-US" sz="1600" b="1" kern="1200" dirty="0">
                          <a:solidFill>
                            <a:schemeClr val="tx1"/>
                          </a:solidFill>
                          <a:effectLst/>
                          <a:latin typeface="Gotham Book"/>
                          <a:ea typeface="+mn-ea"/>
                          <a:cs typeface="+mn-cs"/>
                        </a:rPr>
                        <a:t>increased usage of inhouse engineer </a:t>
                      </a:r>
                      <a:r>
                        <a:rPr lang="en-US" sz="1600" b="0" kern="1200" dirty="0">
                          <a:solidFill>
                            <a:schemeClr val="tx1"/>
                          </a:solidFill>
                          <a:effectLst/>
                          <a:latin typeface="Gotham Book"/>
                          <a:ea typeface="+mn-ea"/>
                          <a:cs typeface="+mn-cs"/>
                        </a:rPr>
                        <a:t>to add value. Transport plan will be tailor-made to </a:t>
                      </a:r>
                      <a:r>
                        <a:rPr lang="en-US" sz="1600" b="0" kern="1200">
                          <a:solidFill>
                            <a:schemeClr val="tx1"/>
                          </a:solidFill>
                          <a:effectLst/>
                          <a:latin typeface="Gotham Book"/>
                          <a:ea typeface="+mn-ea"/>
                          <a:cs typeface="+mn-cs"/>
                        </a:rPr>
                        <a:t>your needs.</a:t>
                      </a:r>
                      <a:endParaRPr lang="en-US" sz="1600" b="0" kern="1200" dirty="0">
                        <a:solidFill>
                          <a:schemeClr val="tx1"/>
                        </a:solidFill>
                        <a:effectLst/>
                        <a:latin typeface="Gotham Book"/>
                        <a:ea typeface="+mn-ea"/>
                        <a:cs typeface="+mn-cs"/>
                      </a:endParaRP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41981424"/>
                  </a:ext>
                </a:extLst>
              </a:tr>
            </a:tbl>
          </a:graphicData>
        </a:graphic>
      </p:graphicFrame>
      <p:sp>
        <p:nvSpPr>
          <p:cNvPr id="2" name="Google Shape;393;p2">
            <a:extLst>
              <a:ext uri="{FF2B5EF4-FFF2-40B4-BE49-F238E27FC236}">
                <a16:creationId xmlns:a16="http://schemas.microsoft.com/office/drawing/2014/main" id="{05C012FB-CFB6-BDD6-2866-ABECB2B54E3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1149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53D4-084C-09A6-FA0C-A6F748DF6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931D5-A136-66A9-2451-254D4B43F0C5}"/>
              </a:ext>
            </a:extLst>
          </p:cNvPr>
          <p:cNvSpPr>
            <a:spLocks noGrp="1"/>
          </p:cNvSpPr>
          <p:nvPr>
            <p:ph type="ctrTitle"/>
          </p:nvPr>
        </p:nvSpPr>
        <p:spPr>
          <a:xfrm>
            <a:off x="864243" y="2948869"/>
            <a:ext cx="8630830" cy="480131"/>
          </a:xfrm>
        </p:spPr>
        <p:txBody>
          <a:bodyPr/>
          <a:lstStyle/>
          <a:p>
            <a:r>
              <a:rPr lang="en-US" dirty="0"/>
              <a:t>Industrial Project References</a:t>
            </a:r>
            <a:endParaRPr lang="en-VN" dirty="0"/>
          </a:p>
        </p:txBody>
      </p:sp>
    </p:spTree>
    <p:extLst>
      <p:ext uri="{BB962C8B-B14F-4D97-AF65-F5344CB8AC3E}">
        <p14:creationId xmlns:p14="http://schemas.microsoft.com/office/powerpoint/2010/main" val="1646448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AB023-3534-386D-7991-902B71658CFC}"/>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8D8A62FD-8C15-3E85-A0BF-F88C2700D1B3}"/>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DCBC224B-A9C3-5006-76D9-B1C0F34B772E}"/>
              </a:ext>
            </a:extLst>
          </p:cNvPr>
          <p:cNvSpPr txBox="1">
            <a:spLocks/>
          </p:cNvSpPr>
          <p:nvPr/>
        </p:nvSpPr>
        <p:spPr>
          <a:xfrm>
            <a:off x="661337" y="1179261"/>
            <a:ext cx="5187371" cy="56682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210 Containers + 9,500 </a:t>
            </a:r>
            <a:r>
              <a:rPr lang="en-US" sz="1200" kern="0" dirty="0" err="1">
                <a:solidFill>
                  <a:srgbClr val="1D1D1B"/>
                </a:solidFill>
                <a:latin typeface="Gotham" pitchFamily="2" charset="0"/>
                <a:cs typeface="Gotham" pitchFamily="2" charset="0"/>
              </a:rPr>
              <a:t>cbm</a:t>
            </a:r>
            <a:r>
              <a:rPr lang="en-US" sz="1200" kern="0" dirty="0">
                <a:solidFill>
                  <a:srgbClr val="1D1D1B"/>
                </a:solidFill>
                <a:latin typeface="Gotham" pitchFamily="2" charset="0"/>
                <a:cs typeface="Gotham" pitchFamily="2" charset="0"/>
              </a:rPr>
              <a:t>, Breakbulk cargo</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Belgium, Sweden, Germany, Malaysia, China</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Ho Chi Minh City, Vietnam</a:t>
            </a:r>
          </a:p>
        </p:txBody>
      </p:sp>
      <p:sp>
        <p:nvSpPr>
          <p:cNvPr id="21" name="object 6">
            <a:extLst>
              <a:ext uri="{FF2B5EF4-FFF2-40B4-BE49-F238E27FC236}">
                <a16:creationId xmlns:a16="http://schemas.microsoft.com/office/drawing/2014/main" id="{51387780-54FE-FDCF-2C55-D5CC42291AF7}"/>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AABC57DF-C76C-4078-E655-CCB9FC429192}"/>
              </a:ext>
            </a:extLst>
          </p:cNvPr>
          <p:cNvSpPr txBox="1">
            <a:spLocks noGrp="1" noRot="1" noMove="1" noResize="1" noEditPoints="1" noAdjustHandles="1" noChangeArrowheads="1" noChangeShapeType="1"/>
          </p:cNvSpPr>
          <p:nvPr/>
        </p:nvSpPr>
        <p:spPr>
          <a:xfrm>
            <a:off x="1250829" y="2402703"/>
            <a:ext cx="3997827" cy="3067506"/>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Handling and booking of the ocean freight for break bulk and containers ex all origins worldwide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Supporting the project owner to apply for tax exemption / Custom clearance for the whole project, clearing the cargo under Import quota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Co-ordination and supervision of discharging break bulk cargo from the heavy lift vessel to the storage yard at the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Organizing of the trucking from HCMC port to the jobsite in Binh Phuoc for 9,500 </a:t>
            </a:r>
            <a:r>
              <a:rPr lang="en-US" sz="1200" kern="0" dirty="0" err="1">
                <a:solidFill>
                  <a:srgbClr val="1D1D1B"/>
                </a:solidFill>
                <a:latin typeface="Gotham" pitchFamily="2" charset="0"/>
                <a:cs typeface="Gotham" pitchFamily="2" charset="0"/>
              </a:rPr>
              <a:t>cbm</a:t>
            </a:r>
            <a:r>
              <a:rPr lang="en-US" sz="1200" kern="0" dirty="0">
                <a:solidFill>
                  <a:srgbClr val="1D1D1B"/>
                </a:solidFill>
                <a:latin typeface="Gotham" pitchFamily="2" charset="0"/>
                <a:cs typeface="Gotham" pitchFamily="2" charset="0"/>
              </a:rPr>
              <a:t> of break bulk and 210 containers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Unloading / unstuffing at the jobsite in accordance to the storage laydown plan of the supplier </a:t>
            </a:r>
          </a:p>
        </p:txBody>
      </p:sp>
      <p:sp>
        <p:nvSpPr>
          <p:cNvPr id="27" name="Title 8">
            <a:extLst>
              <a:ext uri="{FF2B5EF4-FFF2-40B4-BE49-F238E27FC236}">
                <a16:creationId xmlns:a16="http://schemas.microsoft.com/office/drawing/2014/main" id="{79318D38-13C6-8701-1F39-8EF71CBA61B0}"/>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6FC4246E-8D2E-260D-EB1E-62B73E9C8D93}"/>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MDF Plant Project in Binh Phuoc</a:t>
            </a:r>
          </a:p>
        </p:txBody>
      </p:sp>
      <p:pic>
        <p:nvPicPr>
          <p:cNvPr id="3" name="Picture 2">
            <a:extLst>
              <a:ext uri="{FF2B5EF4-FFF2-40B4-BE49-F238E27FC236}">
                <a16:creationId xmlns:a16="http://schemas.microsoft.com/office/drawing/2014/main" id="{76D4DA55-314D-AC4F-B371-1D60FA49EBB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28140"/>
          <a:stretch/>
        </p:blipFill>
        <p:spPr>
          <a:xfrm>
            <a:off x="5331743" y="1838759"/>
            <a:ext cx="3232259" cy="1819741"/>
          </a:xfrm>
          <a:prstGeom prst="rect">
            <a:avLst/>
          </a:prstGeom>
          <a:ln w="19050">
            <a:solidFill>
              <a:sysClr val="window" lastClr="FFFFFF"/>
            </a:solidFill>
          </a:ln>
        </p:spPr>
      </p:pic>
      <p:pic>
        <p:nvPicPr>
          <p:cNvPr id="8" name="Picture 7">
            <a:extLst>
              <a:ext uri="{FF2B5EF4-FFF2-40B4-BE49-F238E27FC236}">
                <a16:creationId xmlns:a16="http://schemas.microsoft.com/office/drawing/2014/main" id="{FBD86D01-CFEF-3DBC-1D19-B0FF8A630C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1569" b="17385"/>
          <a:stretch/>
        </p:blipFill>
        <p:spPr>
          <a:xfrm>
            <a:off x="8648693" y="1838759"/>
            <a:ext cx="3239688" cy="1816768"/>
          </a:xfrm>
          <a:prstGeom prst="rect">
            <a:avLst/>
          </a:prstGeom>
          <a:ln w="19050">
            <a:solidFill>
              <a:sysClr val="window" lastClr="FFFFFF"/>
            </a:solidFill>
          </a:ln>
        </p:spPr>
      </p:pic>
      <p:pic>
        <p:nvPicPr>
          <p:cNvPr id="9" name="Picture 8">
            <a:extLst>
              <a:ext uri="{FF2B5EF4-FFF2-40B4-BE49-F238E27FC236}">
                <a16:creationId xmlns:a16="http://schemas.microsoft.com/office/drawing/2014/main" id="{773797BF-DB2D-F397-4CF6-D5467E285E4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4731" t="15852" b="9210"/>
          <a:stretch/>
        </p:blipFill>
        <p:spPr>
          <a:xfrm>
            <a:off x="5331743" y="3756861"/>
            <a:ext cx="3232259" cy="1816768"/>
          </a:xfrm>
          <a:prstGeom prst="rect">
            <a:avLst/>
          </a:prstGeom>
          <a:ln w="19050">
            <a:solidFill>
              <a:sysClr val="window" lastClr="FFFFFF"/>
            </a:solidFill>
          </a:ln>
        </p:spPr>
      </p:pic>
      <p:pic>
        <p:nvPicPr>
          <p:cNvPr id="11" name="Picture 10">
            <a:extLst>
              <a:ext uri="{FF2B5EF4-FFF2-40B4-BE49-F238E27FC236}">
                <a16:creationId xmlns:a16="http://schemas.microsoft.com/office/drawing/2014/main" id="{35124FED-070D-89BF-5442-1D8BCDC7A0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774" b="23089"/>
          <a:stretch/>
        </p:blipFill>
        <p:spPr>
          <a:xfrm>
            <a:off x="8656122" y="3756861"/>
            <a:ext cx="3232259" cy="1814778"/>
          </a:xfrm>
          <a:prstGeom prst="rect">
            <a:avLst/>
          </a:prstGeom>
          <a:ln w="19050">
            <a:solidFill>
              <a:sysClr val="window" lastClr="FFFFFF"/>
            </a:solidFill>
          </a:ln>
        </p:spPr>
      </p:pic>
      <p:sp>
        <p:nvSpPr>
          <p:cNvPr id="12" name="Slide Number Placeholder 1">
            <a:extLst>
              <a:ext uri="{FF2B5EF4-FFF2-40B4-BE49-F238E27FC236}">
                <a16:creationId xmlns:a16="http://schemas.microsoft.com/office/drawing/2014/main" id="{9865A8A3-026C-A407-A3EF-C8F45906502D}"/>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278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fontScale="90000"/>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190" name="object 3">
            <a:extLst>
              <a:ext uri="{FF2B5EF4-FFF2-40B4-BE49-F238E27FC236}">
                <a16:creationId xmlns:a16="http://schemas.microsoft.com/office/drawing/2014/main" id="{4E247C52-D29C-007B-AA57-EB40E243E603}"/>
              </a:ext>
            </a:extLst>
          </p:cNvPr>
          <p:cNvSpPr txBox="1"/>
          <p:nvPr/>
        </p:nvSpPr>
        <p:spPr>
          <a:xfrm>
            <a:off x="644506" y="788386"/>
            <a:ext cx="8118058" cy="320601"/>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lnSpc>
                <a:spcPct val="100000"/>
              </a:lnSpc>
              <a:spcBef>
                <a:spcPts val="100"/>
              </a:spcBef>
            </a:pPr>
            <a:r>
              <a:rPr sz="2000" dirty="0">
                <a:solidFill>
                  <a:srgbClr val="41B866"/>
                </a:solidFill>
                <a:latin typeface="Gotham Medium" pitchFamily="2" charset="0"/>
                <a:cs typeface="Gotham Medium" pitchFamily="2" charset="0"/>
              </a:rPr>
              <a:t>CASE STUDY – MEKONG WOOD MDF PROJECT</a:t>
            </a:r>
            <a:r>
              <a:rPr lang="en-US" sz="2000" dirty="0">
                <a:solidFill>
                  <a:srgbClr val="41B866"/>
                </a:solidFill>
                <a:latin typeface="Gotham Medium" pitchFamily="2" charset="0"/>
                <a:cs typeface="Gotham Medium" pitchFamily="2" charset="0"/>
              </a:rPr>
              <a:t> #3</a:t>
            </a:r>
            <a:endParaRPr sz="2000" dirty="0">
              <a:latin typeface="Gotham Medium" pitchFamily="2" charset="0"/>
              <a:cs typeface="Gotham Medium" pitchFamily="2" charset="0"/>
            </a:endParaRPr>
          </a:p>
        </p:txBody>
      </p:sp>
      <p:sp>
        <p:nvSpPr>
          <p:cNvPr id="191" name="object 4">
            <a:extLst>
              <a:ext uri="{FF2B5EF4-FFF2-40B4-BE49-F238E27FC236}">
                <a16:creationId xmlns:a16="http://schemas.microsoft.com/office/drawing/2014/main" id="{778D56AB-3F7E-FBCE-C6D2-7510677F5350}"/>
              </a:ext>
            </a:extLst>
          </p:cNvPr>
          <p:cNvSpPr txBox="1"/>
          <p:nvPr/>
        </p:nvSpPr>
        <p:spPr>
          <a:xfrm>
            <a:off x="644506" y="1257579"/>
            <a:ext cx="1160149" cy="752129"/>
          </a:xfrm>
          <a:prstGeom prst="rect">
            <a:avLst/>
          </a:prstGeom>
        </p:spPr>
        <p:style>
          <a:lnRef idx="0">
            <a:scrgbClr r="0" g="0" b="0"/>
          </a:lnRef>
          <a:fillRef idx="0">
            <a:scrgbClr r="0" g="0" b="0"/>
          </a:fillRef>
          <a:effectRef idx="0">
            <a:scrgbClr r="0" g="0" b="0"/>
          </a:effectRef>
          <a:fontRef idx="major"/>
        </p:style>
        <p:txBody>
          <a:bodyPr vert="horz" wrap="square" lIns="0" tIns="13335"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spcBef>
                <a:spcPts val="105"/>
              </a:spcBef>
            </a:pPr>
            <a:r>
              <a:rPr sz="1200" dirty="0">
                <a:solidFill>
                  <a:srgbClr val="005FAA"/>
                </a:solidFill>
                <a:latin typeface="Gotham Medium" pitchFamily="2" charset="0"/>
                <a:cs typeface="Gotham Medium" pitchFamily="2" charset="0"/>
              </a:rPr>
              <a:t>Project Name: Volume: Origin: Destination:</a:t>
            </a:r>
            <a:endParaRPr sz="1200" dirty="0">
              <a:latin typeface="Gotham Medium" pitchFamily="2" charset="0"/>
              <a:cs typeface="Gotham Medium" pitchFamily="2" charset="0"/>
            </a:endParaRPr>
          </a:p>
        </p:txBody>
      </p:sp>
      <p:sp>
        <p:nvSpPr>
          <p:cNvPr id="192" name="object 5">
            <a:extLst>
              <a:ext uri="{FF2B5EF4-FFF2-40B4-BE49-F238E27FC236}">
                <a16:creationId xmlns:a16="http://schemas.microsoft.com/office/drawing/2014/main" id="{E8A398A0-097B-94D8-0BCB-70B7F2D4E145}"/>
              </a:ext>
            </a:extLst>
          </p:cNvPr>
          <p:cNvSpPr txBox="1"/>
          <p:nvPr/>
        </p:nvSpPr>
        <p:spPr>
          <a:xfrm>
            <a:off x="1993279" y="1272073"/>
            <a:ext cx="3627754" cy="778510"/>
          </a:xfrm>
          <a:prstGeom prst="rect">
            <a:avLst/>
          </a:prstGeom>
        </p:spPr>
        <p:style>
          <a:lnRef idx="0">
            <a:scrgbClr r="0" g="0" b="0"/>
          </a:lnRef>
          <a:fillRef idx="0">
            <a:scrgbClr r="0" g="0" b="0"/>
          </a:fillRef>
          <a:effectRef idx="0">
            <a:scrgbClr r="0" g="0" b="0"/>
          </a:effectRef>
          <a:fontRef idx="major"/>
        </p:style>
        <p:txBody>
          <a:bodyPr vert="horz" wrap="square" lIns="0" tIns="2159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spcBef>
                <a:spcPts val="170"/>
              </a:spcBef>
            </a:pPr>
            <a:r>
              <a:rPr sz="1200" dirty="0">
                <a:solidFill>
                  <a:srgbClr val="1D1D1B"/>
                </a:solidFill>
                <a:latin typeface="Gotham" pitchFamily="2" charset="0"/>
                <a:cs typeface="Gotham" pitchFamily="2" charset="0"/>
              </a:rPr>
              <a:t>MEKONG WOOD MDF PROJECT</a:t>
            </a:r>
            <a:endParaRPr sz="1200" dirty="0">
              <a:latin typeface="Gotham" pitchFamily="2" charset="0"/>
              <a:cs typeface="Gotham" pitchFamily="2" charset="0"/>
            </a:endParaRPr>
          </a:p>
          <a:p>
            <a:pPr marL="12700" marR="5080">
              <a:spcBef>
                <a:spcPts val="60"/>
              </a:spcBef>
            </a:pPr>
            <a:r>
              <a:rPr sz="1200" dirty="0">
                <a:solidFill>
                  <a:srgbClr val="1D1D1B"/>
                </a:solidFill>
                <a:latin typeface="Gotham" pitchFamily="2" charset="0"/>
                <a:cs typeface="Gotham" pitchFamily="2" charset="0"/>
              </a:rPr>
              <a:t>338 containers / Break Bulk + RoRo: 1,301.7cbm Germany, Turkey, Italy, Sweden, New Zealand Haiphong, Vietnam</a:t>
            </a:r>
            <a:endParaRPr sz="1200" dirty="0">
              <a:latin typeface="Gotham" pitchFamily="2" charset="0"/>
              <a:cs typeface="Gotham" pitchFamily="2" charset="0"/>
            </a:endParaRPr>
          </a:p>
        </p:txBody>
      </p:sp>
      <p:sp>
        <p:nvSpPr>
          <p:cNvPr id="193" name="object 6">
            <a:extLst>
              <a:ext uri="{FF2B5EF4-FFF2-40B4-BE49-F238E27FC236}">
                <a16:creationId xmlns:a16="http://schemas.microsoft.com/office/drawing/2014/main" id="{9E469E8F-9DC2-0589-86E2-CDA78CF4B472}"/>
              </a:ext>
            </a:extLst>
          </p:cNvPr>
          <p:cNvSpPr txBox="1"/>
          <p:nvPr/>
        </p:nvSpPr>
        <p:spPr>
          <a:xfrm>
            <a:off x="644506" y="2110435"/>
            <a:ext cx="4924425" cy="197490"/>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spcBef>
                <a:spcPts val="100"/>
              </a:spcBef>
            </a:pPr>
            <a:r>
              <a:rPr sz="1200" dirty="0">
                <a:solidFill>
                  <a:srgbClr val="005FAA"/>
                </a:solidFill>
                <a:latin typeface="Gotham Medium" pitchFamily="2" charset="0"/>
                <a:cs typeface="Gotham Medium" pitchFamily="2" charset="0"/>
              </a:rPr>
              <a:t>Scope:</a:t>
            </a:r>
            <a:endParaRPr sz="1200" dirty="0">
              <a:latin typeface="Gotham Medium" pitchFamily="2" charset="0"/>
              <a:cs typeface="Gotham Medium" pitchFamily="2" charset="0"/>
            </a:endParaRPr>
          </a:p>
        </p:txBody>
      </p:sp>
      <p:pic>
        <p:nvPicPr>
          <p:cNvPr id="194" name="object 7">
            <a:extLst>
              <a:ext uri="{FF2B5EF4-FFF2-40B4-BE49-F238E27FC236}">
                <a16:creationId xmlns:a16="http://schemas.microsoft.com/office/drawing/2014/main" id="{623CF9FD-8090-06F4-3EB9-BF9272A2DF37}"/>
              </a:ext>
            </a:extLst>
          </p:cNvPr>
          <p:cNvPicPr/>
          <p:nvPr/>
        </p:nvPicPr>
        <p:blipFill>
          <a:blip r:embed="rId2" cstate="print"/>
          <a:stretch>
            <a:fillRect/>
          </a:stretch>
        </p:blipFill>
        <p:spPr>
          <a:xfrm>
            <a:off x="6548617" y="1565369"/>
            <a:ext cx="2431675" cy="1913769"/>
          </a:xfrm>
          <a:prstGeom prst="rect">
            <a:avLst/>
          </a:prstGeom>
        </p:spPr>
      </p:pic>
      <p:pic>
        <p:nvPicPr>
          <p:cNvPr id="195" name="object 8">
            <a:extLst>
              <a:ext uri="{FF2B5EF4-FFF2-40B4-BE49-F238E27FC236}">
                <a16:creationId xmlns:a16="http://schemas.microsoft.com/office/drawing/2014/main" id="{DAC291FF-C575-2521-FE01-A9E41F76FB75}"/>
              </a:ext>
            </a:extLst>
          </p:cNvPr>
          <p:cNvPicPr/>
          <p:nvPr/>
        </p:nvPicPr>
        <p:blipFill>
          <a:blip r:embed="rId3" cstate="print"/>
          <a:stretch>
            <a:fillRect/>
          </a:stretch>
        </p:blipFill>
        <p:spPr>
          <a:xfrm>
            <a:off x="9068794" y="1559082"/>
            <a:ext cx="1213345" cy="1913769"/>
          </a:xfrm>
          <a:prstGeom prst="rect">
            <a:avLst/>
          </a:prstGeom>
        </p:spPr>
      </p:pic>
      <p:pic>
        <p:nvPicPr>
          <p:cNvPr id="196" name="object 9">
            <a:extLst>
              <a:ext uri="{FF2B5EF4-FFF2-40B4-BE49-F238E27FC236}">
                <a16:creationId xmlns:a16="http://schemas.microsoft.com/office/drawing/2014/main" id="{78FCA40E-241A-1C04-2348-CE59F9ECD105}"/>
              </a:ext>
            </a:extLst>
          </p:cNvPr>
          <p:cNvPicPr/>
          <p:nvPr/>
        </p:nvPicPr>
        <p:blipFill>
          <a:blip r:embed="rId4" cstate="print"/>
          <a:stretch>
            <a:fillRect/>
          </a:stretch>
        </p:blipFill>
        <p:spPr>
          <a:xfrm>
            <a:off x="10356869" y="1559082"/>
            <a:ext cx="1143768" cy="1913769"/>
          </a:xfrm>
          <a:prstGeom prst="rect">
            <a:avLst/>
          </a:prstGeom>
        </p:spPr>
      </p:pic>
      <p:pic>
        <p:nvPicPr>
          <p:cNvPr id="197" name="object 10">
            <a:extLst>
              <a:ext uri="{FF2B5EF4-FFF2-40B4-BE49-F238E27FC236}">
                <a16:creationId xmlns:a16="http://schemas.microsoft.com/office/drawing/2014/main" id="{0B8F56C0-2856-4298-6381-25F4C230539D}"/>
              </a:ext>
            </a:extLst>
          </p:cNvPr>
          <p:cNvPicPr/>
          <p:nvPr/>
        </p:nvPicPr>
        <p:blipFill>
          <a:blip r:embed="rId5" cstate="print"/>
          <a:stretch>
            <a:fillRect/>
          </a:stretch>
        </p:blipFill>
        <p:spPr>
          <a:xfrm>
            <a:off x="9308510" y="3550401"/>
            <a:ext cx="2192127" cy="2497836"/>
          </a:xfrm>
          <a:prstGeom prst="rect">
            <a:avLst/>
          </a:prstGeom>
        </p:spPr>
      </p:pic>
      <p:pic>
        <p:nvPicPr>
          <p:cNvPr id="198" name="object 11">
            <a:extLst>
              <a:ext uri="{FF2B5EF4-FFF2-40B4-BE49-F238E27FC236}">
                <a16:creationId xmlns:a16="http://schemas.microsoft.com/office/drawing/2014/main" id="{E02446A9-9A04-4F95-16B4-BE1A4CF03B81}"/>
              </a:ext>
            </a:extLst>
          </p:cNvPr>
          <p:cNvPicPr/>
          <p:nvPr/>
        </p:nvPicPr>
        <p:blipFill>
          <a:blip r:embed="rId6" cstate="print"/>
          <a:stretch>
            <a:fillRect/>
          </a:stretch>
        </p:blipFill>
        <p:spPr>
          <a:xfrm>
            <a:off x="3553026" y="4184338"/>
            <a:ext cx="2910838" cy="1863899"/>
          </a:xfrm>
          <a:prstGeom prst="rect">
            <a:avLst/>
          </a:prstGeom>
        </p:spPr>
      </p:pic>
      <p:pic>
        <p:nvPicPr>
          <p:cNvPr id="199" name="object 12">
            <a:extLst>
              <a:ext uri="{FF2B5EF4-FFF2-40B4-BE49-F238E27FC236}">
                <a16:creationId xmlns:a16="http://schemas.microsoft.com/office/drawing/2014/main" id="{3DFEE2F3-D184-3AFE-0D8E-491E9711BAC7}"/>
              </a:ext>
            </a:extLst>
          </p:cNvPr>
          <p:cNvPicPr/>
          <p:nvPr/>
        </p:nvPicPr>
        <p:blipFill>
          <a:blip r:embed="rId7" cstate="print"/>
          <a:stretch>
            <a:fillRect/>
          </a:stretch>
        </p:blipFill>
        <p:spPr>
          <a:xfrm>
            <a:off x="6548617" y="3559809"/>
            <a:ext cx="2675139" cy="2497836"/>
          </a:xfrm>
          <a:prstGeom prst="rect">
            <a:avLst/>
          </a:prstGeom>
        </p:spPr>
      </p:pic>
      <p:sp>
        <p:nvSpPr>
          <p:cNvPr id="200" name="TextBox 199">
            <a:extLst>
              <a:ext uri="{FF2B5EF4-FFF2-40B4-BE49-F238E27FC236}">
                <a16:creationId xmlns:a16="http://schemas.microsoft.com/office/drawing/2014/main" id="{520885B0-7A3F-26B2-585C-01D3DBB9E48E}"/>
              </a:ext>
            </a:extLst>
          </p:cNvPr>
          <p:cNvSpPr txBox="1"/>
          <p:nvPr/>
        </p:nvSpPr>
        <p:spPr>
          <a:xfrm>
            <a:off x="1938237" y="2116006"/>
            <a:ext cx="4299278" cy="2074927"/>
          </a:xfrm>
          <a:prstGeom prst="rect">
            <a:avLst/>
          </a:prstGeom>
          <a:noFill/>
        </p:spPr>
        <p:txBody>
          <a:bodyPr wrap="square" rtlCol="0">
            <a:spAutoFit/>
          </a:bodyPr>
          <a:lstStyle/>
          <a:p>
            <a:pPr marL="247015" indent="-227965" algn="just">
              <a:spcBef>
                <a:spcPts val="1175"/>
              </a:spcBef>
              <a:buClr>
                <a:srgbClr val="0B68B1"/>
              </a:buClr>
              <a:buSzPct val="108333"/>
              <a:buFont typeface="Arial MT"/>
              <a:buChar char="•"/>
              <a:tabLst>
                <a:tab pos="247015" algn="l"/>
              </a:tabLst>
            </a:pPr>
            <a:r>
              <a:rPr lang="en-GB" sz="1200" dirty="0">
                <a:solidFill>
                  <a:srgbClr val="1D1D1B"/>
                </a:solidFill>
                <a:latin typeface="Gotham" pitchFamily="2" charset="0"/>
                <a:cs typeface="Gotham" pitchFamily="2" charset="0"/>
              </a:rPr>
              <a:t>Delivery of in total 23 shipments ex different origin</a:t>
            </a:r>
            <a:endParaRPr lang="en-GB" sz="1200" dirty="0">
              <a:latin typeface="Gotham" pitchFamily="2" charset="0"/>
              <a:cs typeface="Gotham" pitchFamily="2" charset="0"/>
            </a:endParaRPr>
          </a:p>
          <a:p>
            <a:pPr marL="247015" indent="-227965" algn="just">
              <a:spcBef>
                <a:spcPts val="455"/>
              </a:spcBef>
              <a:buClr>
                <a:srgbClr val="0B68B1"/>
              </a:buClr>
              <a:buSzPct val="108333"/>
              <a:buFont typeface="Arial MT"/>
              <a:buChar char="•"/>
              <a:tabLst>
                <a:tab pos="247015" algn="l"/>
              </a:tabLst>
            </a:pPr>
            <a:r>
              <a:rPr lang="en-GB" sz="1200" dirty="0">
                <a:solidFill>
                  <a:srgbClr val="1D1D1B"/>
                </a:solidFill>
                <a:latin typeface="Gotham" pitchFamily="2" charset="0"/>
                <a:cs typeface="Gotham" pitchFamily="2" charset="0"/>
              </a:rPr>
              <a:t>locations around to the world up to Haiphong port</a:t>
            </a:r>
            <a:endParaRPr lang="en-GB" sz="1200" dirty="0">
              <a:latin typeface="Gotham" pitchFamily="2" charset="0"/>
              <a:cs typeface="Gotham" pitchFamily="2" charset="0"/>
            </a:endParaRPr>
          </a:p>
          <a:p>
            <a:pPr marL="247015" marR="5080" indent="-228600" algn="just">
              <a:spcBef>
                <a:spcPts val="409"/>
              </a:spcBef>
              <a:buClr>
                <a:srgbClr val="0B68B1"/>
              </a:buClr>
              <a:buSzPct val="108333"/>
              <a:buFont typeface="Arial MT"/>
              <a:buChar char="•"/>
              <a:tabLst>
                <a:tab pos="247015" algn="l"/>
              </a:tabLst>
            </a:pPr>
            <a:r>
              <a:rPr lang="en-GB" sz="1200" dirty="0">
                <a:solidFill>
                  <a:srgbClr val="1D1D1B"/>
                </a:solidFill>
                <a:latin typeface="Gotham" pitchFamily="2" charset="0"/>
                <a:cs typeface="Gotham" pitchFamily="2" charset="0"/>
              </a:rPr>
              <a:t>Chartering of suitable break bulk and </a:t>
            </a:r>
            <a:r>
              <a:rPr lang="en-GB" sz="1200" dirty="0" err="1">
                <a:solidFill>
                  <a:srgbClr val="1D1D1B"/>
                </a:solidFill>
                <a:latin typeface="Gotham" pitchFamily="2" charset="0"/>
                <a:cs typeface="Gotham" pitchFamily="2" charset="0"/>
              </a:rPr>
              <a:t>RoRo</a:t>
            </a:r>
            <a:r>
              <a:rPr lang="en-GB" sz="1200" dirty="0">
                <a:solidFill>
                  <a:srgbClr val="1D1D1B"/>
                </a:solidFill>
                <a:latin typeface="Gotham" pitchFamily="2" charset="0"/>
                <a:cs typeface="Gotham" pitchFamily="2" charset="0"/>
              </a:rPr>
              <a:t> vessels within the given deadline</a:t>
            </a:r>
            <a:endParaRPr lang="en-GB" sz="1200" dirty="0">
              <a:latin typeface="Gotham" pitchFamily="2" charset="0"/>
              <a:cs typeface="Gotham" pitchFamily="2" charset="0"/>
            </a:endParaRPr>
          </a:p>
          <a:p>
            <a:pPr marL="247015" indent="-227965" algn="just">
              <a:spcBef>
                <a:spcPts val="480"/>
              </a:spcBef>
              <a:buClr>
                <a:srgbClr val="0B68B1"/>
              </a:buClr>
              <a:buSzPct val="108333"/>
              <a:buFont typeface="Arial MT"/>
              <a:buChar char="•"/>
              <a:tabLst>
                <a:tab pos="247015" algn="l"/>
              </a:tabLst>
            </a:pPr>
            <a:r>
              <a:rPr lang="en-GB" sz="1200" dirty="0">
                <a:solidFill>
                  <a:srgbClr val="1D1D1B"/>
                </a:solidFill>
                <a:latin typeface="Gotham" pitchFamily="2" charset="0"/>
                <a:cs typeface="Gotham" pitchFamily="2" charset="0"/>
              </a:rPr>
              <a:t>Supervision both ends</a:t>
            </a:r>
            <a:endParaRPr lang="en-GB" sz="1200" dirty="0">
              <a:latin typeface="Gotham" pitchFamily="2" charset="0"/>
              <a:cs typeface="Gotham" pitchFamily="2" charset="0"/>
            </a:endParaRPr>
          </a:p>
          <a:p>
            <a:pPr marL="247015" indent="-227965" algn="just">
              <a:spcBef>
                <a:spcPts val="550"/>
              </a:spcBef>
              <a:buClr>
                <a:srgbClr val="0B68B1"/>
              </a:buClr>
              <a:buSzPct val="108333"/>
              <a:buFont typeface="Arial MT"/>
              <a:buChar char="•"/>
              <a:tabLst>
                <a:tab pos="247015" algn="l"/>
              </a:tabLst>
            </a:pPr>
            <a:r>
              <a:rPr lang="en-GB" sz="1200" dirty="0">
                <a:solidFill>
                  <a:srgbClr val="1D1D1B"/>
                </a:solidFill>
                <a:latin typeface="Gotham" pitchFamily="2" charset="0"/>
                <a:cs typeface="Gotham" pitchFamily="2" charset="0"/>
              </a:rPr>
              <a:t>Implementation of FLS tracking/project management system</a:t>
            </a:r>
            <a:endParaRPr lang="en-GB" sz="1200" dirty="0">
              <a:latin typeface="Gotham" pitchFamily="2" charset="0"/>
              <a:cs typeface="Gotham" pitchFamily="2" charset="0"/>
            </a:endParaRPr>
          </a:p>
          <a:p>
            <a:pPr marL="247015" indent="-227965" algn="just">
              <a:spcBef>
                <a:spcPts val="455"/>
              </a:spcBef>
              <a:buClr>
                <a:srgbClr val="0B68B1"/>
              </a:buClr>
              <a:buSzPct val="108333"/>
              <a:buFont typeface="Arial MT"/>
              <a:buChar char="•"/>
              <a:tabLst>
                <a:tab pos="247015" algn="l"/>
              </a:tabLst>
            </a:pPr>
            <a:r>
              <a:rPr lang="en-GB" sz="1200" dirty="0">
                <a:solidFill>
                  <a:srgbClr val="1D1D1B"/>
                </a:solidFill>
                <a:latin typeface="Gotham" pitchFamily="2" charset="0"/>
                <a:cs typeface="Gotham" pitchFamily="2" charset="0"/>
              </a:rPr>
              <a:t>Daily updates to the customer / jobsite</a:t>
            </a:r>
            <a:endParaRPr lang="en-GB" sz="1200" dirty="0">
              <a:latin typeface="Gotham" pitchFamily="2" charset="0"/>
              <a:cs typeface="Gotham" pitchFamily="2" charset="0"/>
            </a:endParaRPr>
          </a:p>
          <a:p>
            <a:pPr marL="171450" indent="-171450" algn="just">
              <a:buClr>
                <a:srgbClr val="0B68B1"/>
              </a:buClr>
              <a:buFont typeface="Arial" panose="020B0604020202020204" pitchFamily="34" charset="0"/>
              <a:buChar char="•"/>
            </a:pPr>
            <a:endParaRPr lang="en-VN" sz="1200" dirty="0"/>
          </a:p>
        </p:txBody>
      </p:sp>
    </p:spTree>
    <p:extLst>
      <p:ext uri="{BB962C8B-B14F-4D97-AF65-F5344CB8AC3E}">
        <p14:creationId xmlns:p14="http://schemas.microsoft.com/office/powerpoint/2010/main" val="428315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fontScale="90000"/>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grpSp>
        <p:nvGrpSpPr>
          <p:cNvPr id="138" name="object 2">
            <a:extLst>
              <a:ext uri="{FF2B5EF4-FFF2-40B4-BE49-F238E27FC236}">
                <a16:creationId xmlns:a16="http://schemas.microsoft.com/office/drawing/2014/main" id="{80028C10-6005-26CC-CA67-3CC250C02262}"/>
              </a:ext>
            </a:extLst>
          </p:cNvPr>
          <p:cNvGrpSpPr/>
          <p:nvPr/>
        </p:nvGrpSpPr>
        <p:grpSpPr>
          <a:xfrm>
            <a:off x="1179361" y="1302292"/>
            <a:ext cx="10207967" cy="4701953"/>
            <a:chOff x="526750" y="1392626"/>
            <a:chExt cx="11572286" cy="4883838"/>
          </a:xfrm>
        </p:grpSpPr>
        <p:pic>
          <p:nvPicPr>
            <p:cNvPr id="139" name="object 3">
              <a:extLst>
                <a:ext uri="{FF2B5EF4-FFF2-40B4-BE49-F238E27FC236}">
                  <a16:creationId xmlns:a16="http://schemas.microsoft.com/office/drawing/2014/main" id="{A2DE0BE1-ABC6-83F0-767A-EE24E9ED356A}"/>
                </a:ext>
              </a:extLst>
            </p:cNvPr>
            <p:cNvPicPr/>
            <p:nvPr/>
          </p:nvPicPr>
          <p:blipFill>
            <a:blip r:embed="rId2" cstate="print"/>
            <a:stretch>
              <a:fillRect/>
            </a:stretch>
          </p:blipFill>
          <p:spPr>
            <a:xfrm>
              <a:off x="5399582" y="1429153"/>
              <a:ext cx="3665220" cy="2244852"/>
            </a:xfrm>
            <a:prstGeom prst="rect">
              <a:avLst/>
            </a:prstGeom>
          </p:spPr>
        </p:pic>
        <p:pic>
          <p:nvPicPr>
            <p:cNvPr id="140" name="object 4">
              <a:extLst>
                <a:ext uri="{FF2B5EF4-FFF2-40B4-BE49-F238E27FC236}">
                  <a16:creationId xmlns:a16="http://schemas.microsoft.com/office/drawing/2014/main" id="{D365B246-53AB-0687-5D0F-3165EF67ED34}"/>
                </a:ext>
              </a:extLst>
            </p:cNvPr>
            <p:cNvPicPr/>
            <p:nvPr/>
          </p:nvPicPr>
          <p:blipFill>
            <a:blip r:embed="rId3" cstate="print"/>
            <a:stretch>
              <a:fillRect/>
            </a:stretch>
          </p:blipFill>
          <p:spPr>
            <a:xfrm>
              <a:off x="3804437" y="3789296"/>
              <a:ext cx="4101084" cy="2487168"/>
            </a:xfrm>
            <a:prstGeom prst="rect">
              <a:avLst/>
            </a:prstGeom>
          </p:spPr>
        </p:pic>
        <p:pic>
          <p:nvPicPr>
            <p:cNvPr id="141" name="object 5">
              <a:extLst>
                <a:ext uri="{FF2B5EF4-FFF2-40B4-BE49-F238E27FC236}">
                  <a16:creationId xmlns:a16="http://schemas.microsoft.com/office/drawing/2014/main" id="{A3B4A5EB-0A3E-9609-9DED-8E849EF1D541}"/>
                </a:ext>
              </a:extLst>
            </p:cNvPr>
            <p:cNvPicPr/>
            <p:nvPr/>
          </p:nvPicPr>
          <p:blipFill>
            <a:blip r:embed="rId4" cstate="print"/>
            <a:stretch>
              <a:fillRect/>
            </a:stretch>
          </p:blipFill>
          <p:spPr>
            <a:xfrm>
              <a:off x="9121140" y="1392626"/>
              <a:ext cx="2977896" cy="2295143"/>
            </a:xfrm>
            <a:prstGeom prst="rect">
              <a:avLst/>
            </a:prstGeom>
          </p:spPr>
        </p:pic>
        <p:pic>
          <p:nvPicPr>
            <p:cNvPr id="142" name="object 6">
              <a:extLst>
                <a:ext uri="{FF2B5EF4-FFF2-40B4-BE49-F238E27FC236}">
                  <a16:creationId xmlns:a16="http://schemas.microsoft.com/office/drawing/2014/main" id="{F27E4CE8-2E60-4072-9A25-5AFCE7DF1EF8}"/>
                </a:ext>
              </a:extLst>
            </p:cNvPr>
            <p:cNvPicPr/>
            <p:nvPr/>
          </p:nvPicPr>
          <p:blipFill>
            <a:blip r:embed="rId5" cstate="print"/>
            <a:stretch>
              <a:fillRect/>
            </a:stretch>
          </p:blipFill>
          <p:spPr>
            <a:xfrm>
              <a:off x="7997953" y="3816979"/>
              <a:ext cx="4101083" cy="2453640"/>
            </a:xfrm>
            <a:prstGeom prst="rect">
              <a:avLst/>
            </a:prstGeom>
          </p:spPr>
        </p:pic>
        <p:pic>
          <p:nvPicPr>
            <p:cNvPr id="143" name="object 7">
              <a:extLst>
                <a:ext uri="{FF2B5EF4-FFF2-40B4-BE49-F238E27FC236}">
                  <a16:creationId xmlns:a16="http://schemas.microsoft.com/office/drawing/2014/main" id="{0C344DB1-54AC-186E-EF25-91C00DF58924}"/>
                </a:ext>
              </a:extLst>
            </p:cNvPr>
            <p:cNvPicPr/>
            <p:nvPr/>
          </p:nvPicPr>
          <p:blipFill>
            <a:blip r:embed="rId6" cstate="print"/>
            <a:stretch>
              <a:fillRect/>
            </a:stretch>
          </p:blipFill>
          <p:spPr>
            <a:xfrm>
              <a:off x="526750" y="3829171"/>
              <a:ext cx="3174492" cy="2441448"/>
            </a:xfrm>
            <a:prstGeom prst="rect">
              <a:avLst/>
            </a:prstGeom>
          </p:spPr>
        </p:pic>
      </p:grpSp>
      <p:sp>
        <p:nvSpPr>
          <p:cNvPr id="144" name="object 8">
            <a:extLst>
              <a:ext uri="{FF2B5EF4-FFF2-40B4-BE49-F238E27FC236}">
                <a16:creationId xmlns:a16="http://schemas.microsoft.com/office/drawing/2014/main" id="{EC2DDE06-8A6B-B901-AFF7-DACE364BD9BF}"/>
              </a:ext>
            </a:extLst>
          </p:cNvPr>
          <p:cNvSpPr txBox="1"/>
          <p:nvPr/>
        </p:nvSpPr>
        <p:spPr>
          <a:xfrm>
            <a:off x="653784" y="1411980"/>
            <a:ext cx="960573" cy="577209"/>
          </a:xfrm>
          <a:prstGeom prst="rect">
            <a:avLst/>
          </a:prstGeom>
        </p:spPr>
        <p:style>
          <a:lnRef idx="0">
            <a:scrgbClr r="0" g="0" b="0"/>
          </a:lnRef>
          <a:fillRef idx="0">
            <a:scrgbClr r="0" g="0" b="0"/>
          </a:fillRef>
          <a:effectRef idx="0">
            <a:scrgbClr r="0" g="0" b="0"/>
          </a:effectRef>
          <a:fontRef idx="major"/>
        </p:style>
        <p:txBody>
          <a:bodyPr vert="horz" wrap="square" lIns="0" tIns="1905"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lvl="0" indent="0" defTabSz="914400" eaLnBrk="1" fontAlgn="auto" latinLnBrk="0" hangingPunct="1">
              <a:spcBef>
                <a:spcPts val="15"/>
              </a:spcBef>
              <a:spcAft>
                <a:spcPts val="0"/>
              </a:spcAft>
              <a:buClrTx/>
              <a:buSzTx/>
              <a:buFontTx/>
              <a:buNone/>
              <a:tabLst/>
              <a:defRPr/>
            </a:pPr>
            <a:r>
              <a:rPr kumimoji="0" sz="1200" u="none" strike="noStrike" kern="0" cap="none" normalizeH="0" baseline="0" noProof="0" dirty="0" err="1">
                <a:ln>
                  <a:noFill/>
                </a:ln>
                <a:solidFill>
                  <a:srgbClr val="005FAA"/>
                </a:solidFill>
                <a:effectLst/>
                <a:uLnTx/>
                <a:uFillTx/>
                <a:latin typeface="Gotham Medium" pitchFamily="2" charset="0"/>
                <a:cs typeface="Gotham Medium" pitchFamily="2" charset="0"/>
              </a:rPr>
              <a:t>Orig</a:t>
            </a:r>
            <a:r>
              <a:rPr kumimoji="0" lang="vi-VN" sz="1200" u="none" strike="noStrike" kern="0" cap="none" normalizeH="0" baseline="0" noProof="0" dirty="0">
                <a:ln>
                  <a:noFill/>
                </a:ln>
                <a:solidFill>
                  <a:srgbClr val="005FAA"/>
                </a:solidFill>
                <a:effectLst/>
                <a:uLnTx/>
                <a:uFillTx/>
                <a:latin typeface="Gotham Medium" pitchFamily="2" charset="0"/>
                <a:cs typeface="Gotham Medium" pitchFamily="2" charset="0"/>
              </a:rPr>
              <a:t>in:</a:t>
            </a: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 Destination</a:t>
            </a:r>
            <a:r>
              <a:rPr kumimoji="0" lang="vi-VN" sz="1200" u="none" strike="noStrike" kern="0" cap="none" normalizeH="0" baseline="0" noProof="0" dirty="0">
                <a:ln>
                  <a:noFill/>
                </a:ln>
                <a:solidFill>
                  <a:srgbClr val="005FAA"/>
                </a:solidFill>
                <a:effectLst/>
                <a:uLnTx/>
                <a:uFillTx/>
                <a:latin typeface="Gotham" pitchFamily="2" charset="0"/>
                <a:cs typeface="Gotham Medium" pitchFamily="2" charset="0"/>
              </a:rPr>
              <a:t>:</a:t>
            </a: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 Volume: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145" name="object 9">
            <a:extLst>
              <a:ext uri="{FF2B5EF4-FFF2-40B4-BE49-F238E27FC236}">
                <a16:creationId xmlns:a16="http://schemas.microsoft.com/office/drawing/2014/main" id="{D60207B4-62C1-E248-4970-C2993164645B}"/>
              </a:ext>
            </a:extLst>
          </p:cNvPr>
          <p:cNvSpPr txBox="1"/>
          <p:nvPr/>
        </p:nvSpPr>
        <p:spPr>
          <a:xfrm>
            <a:off x="1670407" y="1396719"/>
            <a:ext cx="2896101" cy="592470"/>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lvl="0" indent="0" algn="just"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Hoang Dieu Port</a:t>
            </a:r>
            <a:r>
              <a:rPr kumimoji="0" lang="vi-VN" sz="1200" u="none" strike="noStrike" kern="0" cap="none" normalizeH="0" baseline="0" noProof="0" dirty="0">
                <a:ln>
                  <a:noFill/>
                </a:ln>
                <a:solidFill>
                  <a:srgbClr val="1D1D1B"/>
                </a:solidFill>
                <a:effectLst/>
                <a:uLnTx/>
                <a:uFillTx/>
                <a:latin typeface="Gotham" pitchFamily="2" charset="0"/>
                <a:cs typeface="Gotham" pitchFamily="2" charset="0"/>
              </a:rPr>
              <a:t>,</a:t>
            </a:r>
            <a:r>
              <a:rPr kumimoji="0" sz="1200" u="none" strike="noStrike" kern="0" cap="none" normalizeH="0" baseline="0" noProof="0" dirty="0">
                <a:ln>
                  <a:noFill/>
                </a:ln>
                <a:solidFill>
                  <a:srgbClr val="1D1D1B"/>
                </a:solidFill>
                <a:effectLst/>
                <a:uLnTx/>
                <a:uFillTx/>
                <a:latin typeface="Gotham" pitchFamily="2" charset="0"/>
                <a:cs typeface="Gotham" pitchFamily="2" charset="0"/>
              </a:rPr>
              <a:t> Hai Phong Vietnam Gamagori Port, Japan</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7145" marR="0" lvl="0" indent="0" algn="just" defTabSz="914400" eaLnBrk="1" fontAlgn="auto" latinLnBrk="0" hangingPunct="1">
              <a:spcBef>
                <a:spcPts val="165"/>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8,293 cbm / 638.2 MT</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146" name="object 10">
            <a:extLst>
              <a:ext uri="{FF2B5EF4-FFF2-40B4-BE49-F238E27FC236}">
                <a16:creationId xmlns:a16="http://schemas.microsoft.com/office/drawing/2014/main" id="{2C6A1CB0-4594-4EB4-811E-90E43B9D5CAD}"/>
              </a:ext>
            </a:extLst>
          </p:cNvPr>
          <p:cNvSpPr txBox="1"/>
          <p:nvPr/>
        </p:nvSpPr>
        <p:spPr>
          <a:xfrm>
            <a:off x="679659" y="2002173"/>
            <a:ext cx="4686300" cy="259686"/>
          </a:xfrm>
          <a:prstGeom prst="rect">
            <a:avLst/>
          </a:prstGeom>
        </p:spPr>
        <p:style>
          <a:lnRef idx="0">
            <a:scrgbClr r="0" g="0" b="0"/>
          </a:lnRef>
          <a:fillRef idx="0">
            <a:scrgbClr r="0" g="0" b="0"/>
          </a:fillRef>
          <a:effectRef idx="0">
            <a:scrgbClr r="0" g="0" b="0"/>
          </a:effectRef>
          <a:fontRef idx="major"/>
        </p:style>
        <p:txBody>
          <a:bodyPr vert="horz" wrap="square" lIns="0" tIns="74295"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0" lvl="0" indent="0" defTabSz="914400" eaLnBrk="1" fontAlgn="auto" latinLnBrk="0" hangingPunct="1">
              <a:spcBef>
                <a:spcPts val="585"/>
              </a:spcBef>
              <a:spcAft>
                <a:spcPts val="0"/>
              </a:spcAft>
              <a:buClrTx/>
              <a:buSzTx/>
              <a:buFontTx/>
              <a:buNone/>
              <a:tabLst/>
              <a:defRPr/>
            </a:pPr>
            <a:r>
              <a:rPr sz="1200" kern="0" dirty="0">
                <a:solidFill>
                  <a:srgbClr val="005FAA"/>
                </a:solidFill>
                <a:latin typeface="Gotham Medium" pitchFamily="2" charset="0"/>
                <a:cs typeface="Gotham Medium" pitchFamily="2" charset="0"/>
              </a:rPr>
              <a:t>Scope</a:t>
            </a:r>
            <a:r>
              <a:rPr kumimoji="0" sz="1200" b="1" u="none" strike="noStrike" kern="0" cap="none" normalizeH="0" baseline="0" noProof="0" dirty="0">
                <a:ln>
                  <a:noFill/>
                </a:ln>
                <a:solidFill>
                  <a:srgbClr val="005FAA"/>
                </a:solidFill>
                <a:effectLst/>
                <a:uLnTx/>
                <a:uFillTx/>
                <a:latin typeface="Gotham" pitchFamily="2" charset="0"/>
                <a:cs typeface="Gotham" pitchFamily="2" charset="0"/>
              </a:rPr>
              <a:t>:</a:t>
            </a:r>
            <a:endParaRPr kumimoji="0" sz="1200" b="1"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147" name="TextBox 12">
            <a:extLst>
              <a:ext uri="{FF2B5EF4-FFF2-40B4-BE49-F238E27FC236}">
                <a16:creationId xmlns:a16="http://schemas.microsoft.com/office/drawing/2014/main" id="{A1B5A42B-473B-B242-BD22-953A38F57A6F}"/>
              </a:ext>
            </a:extLst>
          </p:cNvPr>
          <p:cNvSpPr txBox="1"/>
          <p:nvPr/>
        </p:nvSpPr>
        <p:spPr>
          <a:xfrm>
            <a:off x="558082" y="809747"/>
            <a:ext cx="10589032" cy="4001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VN" sz="2000" dirty="0">
                <a:solidFill>
                  <a:srgbClr val="46B868"/>
                </a:solidFill>
                <a:latin typeface="Gotham Medium" pitchFamily="2" charset="0"/>
                <a:cs typeface="Gotham Medium" pitchFamily="2" charset="0"/>
              </a:rPr>
              <a:t>CASE STUDY – TAKRAF/TENOVA THERMAL PROJECT</a:t>
            </a:r>
          </a:p>
        </p:txBody>
      </p:sp>
      <p:sp>
        <p:nvSpPr>
          <p:cNvPr id="148" name="TextBox 14">
            <a:extLst>
              <a:ext uri="{FF2B5EF4-FFF2-40B4-BE49-F238E27FC236}">
                <a16:creationId xmlns:a16="http://schemas.microsoft.com/office/drawing/2014/main" id="{E9BEA761-B217-3658-F5B9-0DA1BEE2C1D8}"/>
              </a:ext>
            </a:extLst>
          </p:cNvPr>
          <p:cNvSpPr txBox="1"/>
          <p:nvPr/>
        </p:nvSpPr>
        <p:spPr>
          <a:xfrm>
            <a:off x="929063" y="2047639"/>
            <a:ext cx="3766958" cy="107978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926465" marR="0" lvl="0" indent="-227965" algn="just" defTabSz="914400" eaLnBrk="1" fontAlgn="auto" latinLnBrk="0" hangingPunct="1">
              <a:spcBef>
                <a:spcPts val="495"/>
              </a:spcBef>
              <a:spcAft>
                <a:spcPts val="0"/>
              </a:spcAft>
              <a:buClr>
                <a:schemeClr val="accent1"/>
              </a:buClr>
              <a:buSzTx/>
              <a:buFont typeface="Arial MT"/>
              <a:buChar char="•"/>
              <a:tabLst>
                <a:tab pos="92646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Chartering of a suitable geared multi-purpose heavy lift</a:t>
            </a:r>
            <a:r>
              <a:rPr lang="en-GB" sz="1200" kern="0" dirty="0">
                <a:solidFill>
                  <a:sysClr val="windowText" lastClr="000000"/>
                </a:solidFill>
                <a:latin typeface="Gotham" pitchFamily="2" charset="0"/>
                <a:cs typeface="Gotham" pitchFamily="2" charset="0"/>
              </a:rPr>
              <a:t> </a:t>
            </a: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vessel</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927100" marR="5080" lvl="0" indent="-228600" algn="just" defTabSz="914400" eaLnBrk="1" fontAlgn="auto" latinLnBrk="0" hangingPunct="1">
              <a:spcBef>
                <a:spcPts val="505"/>
              </a:spcBef>
              <a:spcAft>
                <a:spcPts val="0"/>
              </a:spcAft>
              <a:buClr>
                <a:schemeClr val="accent1"/>
              </a:buClr>
              <a:buSzTx/>
              <a:buFont typeface="Arial MT"/>
              <a:buChar char="•"/>
              <a:tabLst>
                <a:tab pos="927100"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Co-ordination of the FAS delivery, loading and stowage of the cargo on the vessel</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Tree>
    <p:extLst>
      <p:ext uri="{BB962C8B-B14F-4D97-AF65-F5344CB8AC3E}">
        <p14:creationId xmlns:p14="http://schemas.microsoft.com/office/powerpoint/2010/main" val="3340195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3084-B07B-69A3-4A01-F03BA47855C7}"/>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9A0F59E-63F0-918E-224A-EB5B2EDD1B7B}"/>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22</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E6A004E7-92B1-D73C-BEC8-667298F96CE9}"/>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1" name="object 6">
            <a:extLst>
              <a:ext uri="{FF2B5EF4-FFF2-40B4-BE49-F238E27FC236}">
                <a16:creationId xmlns:a16="http://schemas.microsoft.com/office/drawing/2014/main" id="{074C1A9A-65DD-C67D-A05F-BE06CFD12E51}"/>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003A317B-C7F9-21BB-3678-BE5444B6EDB0}"/>
              </a:ext>
            </a:extLst>
          </p:cNvPr>
          <p:cNvSpPr txBox="1">
            <a:spLocks noGrp="1" noRot="1" noMove="1" noResize="1" noEditPoints="1" noAdjustHandles="1" noChangeArrowheads="1" noChangeShapeType="1"/>
          </p:cNvSpPr>
          <p:nvPr/>
        </p:nvSpPr>
        <p:spPr>
          <a:xfrm>
            <a:off x="1250828" y="2690637"/>
            <a:ext cx="4070980" cy="164147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Delivery from Vietnam to Belgium ,Dec 2021</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suitable heavy lift vessel within tight schedule and in budget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Hooking on including arrangement of operation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Supervision both ends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Lashing and securing on the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Experienced marine surveyor perform Control</a:t>
            </a:r>
          </a:p>
        </p:txBody>
      </p:sp>
      <p:sp>
        <p:nvSpPr>
          <p:cNvPr id="27" name="Title 8">
            <a:extLst>
              <a:ext uri="{FF2B5EF4-FFF2-40B4-BE49-F238E27FC236}">
                <a16:creationId xmlns:a16="http://schemas.microsoft.com/office/drawing/2014/main" id="{5E5365F4-220D-66E5-F8A8-45FC1B402CA3}"/>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0F239F4F-C8CB-0A4C-8757-ACD96CE4A9C4}"/>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TENOVA S.P.A GENOA ITALIA</a:t>
            </a:r>
          </a:p>
        </p:txBody>
      </p:sp>
      <p:sp>
        <p:nvSpPr>
          <p:cNvPr id="12" name="object 5">
            <a:extLst>
              <a:ext uri="{FF2B5EF4-FFF2-40B4-BE49-F238E27FC236}">
                <a16:creationId xmlns:a16="http://schemas.microsoft.com/office/drawing/2014/main" id="{AEEA2A31-109F-C8ED-EC1C-73D8574C2A7B}"/>
              </a:ext>
            </a:extLst>
          </p:cNvPr>
          <p:cNvSpPr txBox="1">
            <a:spLocks noGrp="1" noRot="1" noMove="1" noResize="1" noEditPoints="1" noAdjustHandles="1" noChangeArrowheads="1" noChangeShapeType="1"/>
          </p:cNvSpPr>
          <p:nvPr/>
        </p:nvSpPr>
        <p:spPr>
          <a:xfrm>
            <a:off x="661338" y="1179261"/>
            <a:ext cx="5913198"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err="1">
                <a:latin typeface="Gotham" pitchFamily="50" charset="0"/>
                <a:cs typeface="Gotham" pitchFamily="50" charset="0"/>
              </a:rPr>
              <a:t>Tenova</a:t>
            </a:r>
            <a:r>
              <a:rPr lang="en-GB" sz="1200">
                <a:latin typeface="Gotham" pitchFamily="50" charset="0"/>
                <a:cs typeface="Gotham" pitchFamily="50" charset="0"/>
              </a:rPr>
              <a:t> DS0036</a:t>
            </a:r>
          </a:p>
          <a:p>
            <a:pPr marL="12700" lvl="0">
              <a:spcBef>
                <a:spcPts val="100"/>
              </a:spcBef>
              <a:defRPr/>
            </a:pPr>
            <a:r>
              <a:rPr lang="en-GB" sz="1200">
                <a:solidFill>
                  <a:srgbClr val="0070C0"/>
                </a:solidFill>
                <a:latin typeface="Gotham Medium" pitchFamily="2" charset="0"/>
                <a:cs typeface="Gotham Medium" pitchFamily="2" charset="0"/>
              </a:rPr>
              <a:t>Dimensions:	</a:t>
            </a:r>
            <a:r>
              <a:rPr lang="nn-NO" sz="1200">
                <a:latin typeface="Gotham" pitchFamily="50" charset="0"/>
                <a:cs typeface="Gotham" pitchFamily="50" charset="0"/>
              </a:rPr>
              <a:t>2,826 CBM / 350.99MT / 45 PKGS</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Commodity:	</a:t>
            </a:r>
            <a:r>
              <a:rPr lang="en-GB" sz="1200">
                <a:latin typeface="Gotham" pitchFamily="50" charset="0"/>
                <a:cs typeface="Gotham" pitchFamily="50" charset="0"/>
              </a:rPr>
              <a:t>Duct and Panel</a:t>
            </a:r>
          </a:p>
          <a:p>
            <a:pPr marL="12700" lvl="0">
              <a:spcBef>
                <a:spcPts val="100"/>
              </a:spcBef>
              <a:defRPr/>
            </a:pPr>
            <a:r>
              <a:rPr lang="en-GB" sz="1200">
                <a:solidFill>
                  <a:srgbClr val="0070C0"/>
                </a:solidFill>
                <a:latin typeface="Gotham Medium" pitchFamily="2" charset="0"/>
                <a:cs typeface="Gotham Medium" pitchFamily="2" charset="0"/>
              </a:rPr>
              <a:t>Origin:		</a:t>
            </a:r>
            <a:r>
              <a:rPr lang="fr-FR" sz="1200">
                <a:latin typeface="Gotham" pitchFamily="50" charset="0"/>
                <a:cs typeface="Gotham" pitchFamily="50" charset="0"/>
              </a:rPr>
              <a:t>Hoang Dieu Haiphong, Vietnam Port </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Antwerp, Belgium</a:t>
            </a:r>
          </a:p>
        </p:txBody>
      </p:sp>
      <p:pic>
        <p:nvPicPr>
          <p:cNvPr id="2" name="object 8">
            <a:extLst>
              <a:ext uri="{FF2B5EF4-FFF2-40B4-BE49-F238E27FC236}">
                <a16:creationId xmlns:a16="http://schemas.microsoft.com/office/drawing/2014/main" id="{33C2A63B-F0C3-A6AE-5693-1ACA687C3F21}"/>
              </a:ext>
            </a:extLst>
          </p:cNvPr>
          <p:cNvPicPr>
            <a:picLocks noGrp="1" noRot="1" noMove="1" noResize="1" noEditPoints="1" noAdjustHandles="1" noChangeArrowheads="1" noChangeShapeType="1" noCrop="1"/>
          </p:cNvPicPr>
          <p:nvPr/>
        </p:nvPicPr>
        <p:blipFill>
          <a:blip r:embed="rId2" cstate="print"/>
          <a:stretch>
            <a:fillRect/>
          </a:stretch>
        </p:blipFill>
        <p:spPr>
          <a:xfrm>
            <a:off x="6663150" y="1174572"/>
            <a:ext cx="2692315" cy="2235997"/>
          </a:xfrm>
          <a:prstGeom prst="rect">
            <a:avLst/>
          </a:prstGeom>
        </p:spPr>
      </p:pic>
      <p:pic>
        <p:nvPicPr>
          <p:cNvPr id="3" name="object 9">
            <a:extLst>
              <a:ext uri="{FF2B5EF4-FFF2-40B4-BE49-F238E27FC236}">
                <a16:creationId xmlns:a16="http://schemas.microsoft.com/office/drawing/2014/main" id="{BA145D67-E8BE-25DA-D8D1-5468250553FA}"/>
              </a:ext>
            </a:extLst>
          </p:cNvPr>
          <p:cNvPicPr>
            <a:picLocks noGrp="1" noRot="1" noMove="1" noResize="1" noEditPoints="1" noAdjustHandles="1" noChangeArrowheads="1" noChangeShapeType="1" noCrop="1"/>
          </p:cNvPicPr>
          <p:nvPr/>
        </p:nvPicPr>
        <p:blipFill>
          <a:blip r:embed="rId3" cstate="print"/>
          <a:stretch>
            <a:fillRect/>
          </a:stretch>
        </p:blipFill>
        <p:spPr>
          <a:xfrm>
            <a:off x="9390159" y="1164394"/>
            <a:ext cx="2692315" cy="2264606"/>
          </a:xfrm>
          <a:prstGeom prst="rect">
            <a:avLst/>
          </a:prstGeom>
        </p:spPr>
      </p:pic>
      <p:pic>
        <p:nvPicPr>
          <p:cNvPr id="5" name="object 10">
            <a:extLst>
              <a:ext uri="{FF2B5EF4-FFF2-40B4-BE49-F238E27FC236}">
                <a16:creationId xmlns:a16="http://schemas.microsoft.com/office/drawing/2014/main" id="{CAB53514-177E-53D1-B351-2E5C2026AD7D}"/>
              </a:ext>
            </a:extLst>
          </p:cNvPr>
          <p:cNvPicPr>
            <a:picLocks noGrp="1" noRot="1" noMove="1" noResize="1" noEditPoints="1" noAdjustHandles="1" noChangeArrowheads="1" noChangeShapeType="1" noCrop="1"/>
          </p:cNvPicPr>
          <p:nvPr/>
        </p:nvPicPr>
        <p:blipFill>
          <a:blip r:embed="rId4" cstate="print"/>
          <a:stretch>
            <a:fillRect/>
          </a:stretch>
        </p:blipFill>
        <p:spPr>
          <a:xfrm>
            <a:off x="6663150" y="3477036"/>
            <a:ext cx="2692311" cy="2038701"/>
          </a:xfrm>
          <a:prstGeom prst="rect">
            <a:avLst/>
          </a:prstGeom>
        </p:spPr>
      </p:pic>
      <p:pic>
        <p:nvPicPr>
          <p:cNvPr id="6" name="object 11">
            <a:extLst>
              <a:ext uri="{FF2B5EF4-FFF2-40B4-BE49-F238E27FC236}">
                <a16:creationId xmlns:a16="http://schemas.microsoft.com/office/drawing/2014/main" id="{408E2B2C-DB78-A4F1-0541-40D82BF1A14B}"/>
              </a:ext>
            </a:extLst>
          </p:cNvPr>
          <p:cNvPicPr>
            <a:picLocks noGrp="1" noRot="1" noMove="1" noResize="1" noEditPoints="1" noAdjustHandles="1" noChangeArrowheads="1" noChangeShapeType="1" noCrop="1"/>
          </p:cNvPicPr>
          <p:nvPr/>
        </p:nvPicPr>
        <p:blipFill>
          <a:blip r:embed="rId5" cstate="print"/>
          <a:stretch>
            <a:fillRect/>
          </a:stretch>
        </p:blipFill>
        <p:spPr>
          <a:xfrm>
            <a:off x="9390159" y="3485289"/>
            <a:ext cx="2692314" cy="2038699"/>
          </a:xfrm>
          <a:prstGeom prst="rect">
            <a:avLst/>
          </a:prstGeom>
        </p:spPr>
      </p:pic>
    </p:spTree>
    <p:extLst>
      <p:ext uri="{BB962C8B-B14F-4D97-AF65-F5344CB8AC3E}">
        <p14:creationId xmlns:p14="http://schemas.microsoft.com/office/powerpoint/2010/main" val="52282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fontScale="90000"/>
          </a:bodyPr>
          <a:lstStyle/>
          <a:p>
            <a:r>
              <a:rPr lang="en-US" dirty="0"/>
              <a:t>PROJECT REFERENCES</a:t>
            </a:r>
            <a:endParaRPr lang="en-GB" dirty="0"/>
          </a:p>
        </p:txBody>
      </p:sp>
      <p:sp>
        <p:nvSpPr>
          <p:cNvPr id="12" name="Slide Number Placeholder 3">
            <a:extLst>
              <a:ext uri="{FF2B5EF4-FFF2-40B4-BE49-F238E27FC236}">
                <a16:creationId xmlns:a16="http://schemas.microsoft.com/office/drawing/2014/main" id="{AFB483AC-7646-64D4-423B-CAD3D84D29EC}"/>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29" name="object 3">
            <a:extLst>
              <a:ext uri="{FF2B5EF4-FFF2-40B4-BE49-F238E27FC236}">
                <a16:creationId xmlns:a16="http://schemas.microsoft.com/office/drawing/2014/main" id="{7F6E47B4-5497-6EE7-BF5D-10BA644CB09F}"/>
              </a:ext>
            </a:extLst>
          </p:cNvPr>
          <p:cNvSpPr txBox="1"/>
          <p:nvPr/>
        </p:nvSpPr>
        <p:spPr>
          <a:xfrm>
            <a:off x="673108" y="833862"/>
            <a:ext cx="6313009" cy="32060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u="none" strike="noStrike" kern="0" cap="none" normalizeH="0" baseline="0" noProof="0" dirty="0">
                <a:ln>
                  <a:noFill/>
                </a:ln>
                <a:solidFill>
                  <a:srgbClr val="41B866"/>
                </a:solidFill>
                <a:effectLst/>
                <a:uLnTx/>
                <a:uFillTx/>
                <a:latin typeface="Gotham Medium" pitchFamily="2" charset="0"/>
                <a:cs typeface="Gotham Medium" pitchFamily="2" charset="0"/>
              </a:rPr>
              <a:t>CASE STUDY – </a:t>
            </a:r>
            <a:r>
              <a:rPr kumimoji="0" sz="2925" u="none" strike="noStrike" kern="0" cap="none" normalizeH="0" baseline="1424" noProof="0" dirty="0">
                <a:ln>
                  <a:noFill/>
                </a:ln>
                <a:solidFill>
                  <a:srgbClr val="41B866"/>
                </a:solidFill>
                <a:effectLst/>
                <a:uLnTx/>
                <a:uFillTx/>
                <a:latin typeface="Gotham Medium" pitchFamily="2" charset="0"/>
                <a:cs typeface="Gotham Medium" pitchFamily="2" charset="0"/>
              </a:rPr>
              <a:t>MGH PROJECT USA</a:t>
            </a:r>
            <a:endParaRPr kumimoji="0" sz="2925"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30" name="object 4">
            <a:extLst>
              <a:ext uri="{FF2B5EF4-FFF2-40B4-BE49-F238E27FC236}">
                <a16:creationId xmlns:a16="http://schemas.microsoft.com/office/drawing/2014/main" id="{E33164C3-EAD1-6C2F-EF68-B28D483E6E09}"/>
              </a:ext>
            </a:extLst>
          </p:cNvPr>
          <p:cNvSpPr txBox="1"/>
          <p:nvPr/>
        </p:nvSpPr>
        <p:spPr>
          <a:xfrm>
            <a:off x="673100" y="1441927"/>
            <a:ext cx="1452880" cy="982980"/>
          </a:xfrm>
          <a:prstGeom prst="rect">
            <a:avLst/>
          </a:prstGeom>
        </p:spPr>
        <p:txBody>
          <a:bodyPr vert="horz" wrap="square" lIns="0" tIns="1905" rIns="0" bIns="0" rtlCol="0">
            <a:spAutoFit/>
          </a:bodyPr>
          <a:lstStyle/>
          <a:p>
            <a:pPr marL="12700" marR="5080" lvl="0" indent="0" defTabSz="914400" eaLnBrk="1" fontAlgn="auto" latinLnBrk="0" hangingPunct="1">
              <a:lnSpc>
                <a:spcPct val="105800"/>
              </a:lnSpc>
              <a:spcBef>
                <a:spcPts val="15"/>
              </a:spcBef>
              <a:spcAft>
                <a:spcPts val="0"/>
              </a:spcAft>
              <a:buClrTx/>
              <a:buSzTx/>
              <a:buFontTx/>
              <a:buNone/>
              <a:tabLst/>
              <a:defRPr/>
            </a:pPr>
            <a:r>
              <a:rPr sz="1200" kern="0" spc="-10" dirty="0">
                <a:solidFill>
                  <a:srgbClr val="005FAA"/>
                </a:solidFill>
                <a:latin typeface="Gotham Medium" pitchFamily="2" charset="0"/>
                <a:cs typeface="Gotham Medium" pitchFamily="2" charset="0"/>
              </a:rPr>
              <a:t>Project Name: Volume: Commodity: Origin (POL): Destination (POD):</a:t>
            </a:r>
          </a:p>
        </p:txBody>
      </p:sp>
      <p:sp>
        <p:nvSpPr>
          <p:cNvPr id="31" name="object 5">
            <a:extLst>
              <a:ext uri="{FF2B5EF4-FFF2-40B4-BE49-F238E27FC236}">
                <a16:creationId xmlns:a16="http://schemas.microsoft.com/office/drawing/2014/main" id="{4FE49EB4-8F9C-E2CA-1AC8-A6F4AD3BF669}"/>
              </a:ext>
            </a:extLst>
          </p:cNvPr>
          <p:cNvSpPr txBox="1"/>
          <p:nvPr/>
        </p:nvSpPr>
        <p:spPr>
          <a:xfrm>
            <a:off x="2263344" y="1439841"/>
            <a:ext cx="3581430" cy="98298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MGH Project Boston , USA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5080" lvl="0" indent="0" defTabSz="914400" eaLnBrk="1" fontAlgn="auto" latinLnBrk="0" hangingPunct="1">
              <a:spcBef>
                <a:spcPts val="25"/>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Containers : 128 (40’HC and 45’HC) 3000 MT Steel Structures</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1358900" lvl="0" indent="0" defTabSz="914400" eaLnBrk="1" fontAlgn="auto" latinLnBrk="0" hangingPunct="1">
              <a:spcBef>
                <a:spcPts val="12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Vung Tau , Vietnam </a:t>
            </a:r>
            <a:endParaRPr kumimoji="0" lang="vi-VN" sz="1200" u="none" strike="noStrike" kern="0" cap="none" normalizeH="0" baseline="0" noProof="0" dirty="0">
              <a:ln>
                <a:noFill/>
              </a:ln>
              <a:solidFill>
                <a:srgbClr val="1D1D1B"/>
              </a:solidFill>
              <a:effectLst/>
              <a:uLnTx/>
              <a:uFillTx/>
              <a:latin typeface="Gotham" pitchFamily="2" charset="0"/>
              <a:cs typeface="Gotham" pitchFamily="2" charset="0"/>
            </a:endParaRPr>
          </a:p>
          <a:p>
            <a:pPr marL="12700" marR="1358900" lvl="0" indent="0" defTabSz="914400" eaLnBrk="1" fontAlgn="auto" latinLnBrk="0" hangingPunct="1">
              <a:spcBef>
                <a:spcPts val="120"/>
              </a:spcBef>
              <a:spcAft>
                <a:spcPts val="0"/>
              </a:spcAft>
              <a:buClrTx/>
              <a:buSzTx/>
              <a:buFontTx/>
              <a:buNone/>
              <a:tabLst/>
              <a:defRPr/>
            </a:pPr>
            <a:r>
              <a:rPr kumimoji="0" sz="1200" u="none" strike="noStrike" kern="0" cap="none" normalizeH="0" baseline="0" noProof="0" dirty="0">
                <a:ln>
                  <a:noFill/>
                </a:ln>
                <a:solidFill>
                  <a:srgbClr val="1D1D1B"/>
                </a:solidFill>
                <a:effectLst/>
                <a:uLnTx/>
                <a:uFillTx/>
                <a:latin typeface="Gotham" pitchFamily="2" charset="0"/>
                <a:cs typeface="Gotham" pitchFamily="2" charset="0"/>
              </a:rPr>
              <a:t>Boston – Yard Boston, USA</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32" name="object 6">
            <a:extLst>
              <a:ext uri="{FF2B5EF4-FFF2-40B4-BE49-F238E27FC236}">
                <a16:creationId xmlns:a16="http://schemas.microsoft.com/office/drawing/2014/main" id="{977F5976-B401-DC52-7C39-C3428BA4EB68}"/>
              </a:ext>
            </a:extLst>
          </p:cNvPr>
          <p:cNvSpPr txBox="1"/>
          <p:nvPr/>
        </p:nvSpPr>
        <p:spPr>
          <a:xfrm>
            <a:off x="677748" y="2533207"/>
            <a:ext cx="4584700"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u="none" strike="noStrike" kern="0" cap="none" spc="-10"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spc="0" normalizeH="0" baseline="0" noProof="0" dirty="0">
              <a:ln>
                <a:noFill/>
              </a:ln>
              <a:solidFill>
                <a:sysClr val="windowText" lastClr="000000"/>
              </a:solidFill>
              <a:effectLst/>
              <a:uLnTx/>
              <a:uFillTx/>
              <a:latin typeface="Gotham Medium" pitchFamily="2" charset="0"/>
              <a:cs typeface="Gotham Medium" pitchFamily="2" charset="0"/>
            </a:endParaRPr>
          </a:p>
        </p:txBody>
      </p:sp>
      <p:grpSp>
        <p:nvGrpSpPr>
          <p:cNvPr id="38" name="Group 37">
            <a:extLst>
              <a:ext uri="{FF2B5EF4-FFF2-40B4-BE49-F238E27FC236}">
                <a16:creationId xmlns:a16="http://schemas.microsoft.com/office/drawing/2014/main" id="{5A939F84-922D-A538-32E6-3B3CDB84D8D0}"/>
              </a:ext>
            </a:extLst>
          </p:cNvPr>
          <p:cNvGrpSpPr/>
          <p:nvPr/>
        </p:nvGrpSpPr>
        <p:grpSpPr>
          <a:xfrm>
            <a:off x="6271027" y="910062"/>
            <a:ext cx="5167025" cy="4512838"/>
            <a:chOff x="6297885" y="1154463"/>
            <a:chExt cx="5649239" cy="4933999"/>
          </a:xfrm>
        </p:grpSpPr>
        <p:pic>
          <p:nvPicPr>
            <p:cNvPr id="33" name="object 8">
              <a:extLst>
                <a:ext uri="{FF2B5EF4-FFF2-40B4-BE49-F238E27FC236}">
                  <a16:creationId xmlns:a16="http://schemas.microsoft.com/office/drawing/2014/main" id="{B1DEA4B5-396D-417B-8CE6-E582FEC97B18}"/>
                </a:ext>
              </a:extLst>
            </p:cNvPr>
            <p:cNvPicPr/>
            <p:nvPr/>
          </p:nvPicPr>
          <p:blipFill>
            <a:blip r:embed="rId3" cstate="print"/>
            <a:stretch>
              <a:fillRect/>
            </a:stretch>
          </p:blipFill>
          <p:spPr>
            <a:xfrm>
              <a:off x="6297885" y="1156034"/>
              <a:ext cx="2955532" cy="2773610"/>
            </a:xfrm>
            <a:prstGeom prst="rect">
              <a:avLst/>
            </a:prstGeom>
          </p:spPr>
        </p:pic>
        <p:pic>
          <p:nvPicPr>
            <p:cNvPr id="34" name="object 9">
              <a:extLst>
                <a:ext uri="{FF2B5EF4-FFF2-40B4-BE49-F238E27FC236}">
                  <a16:creationId xmlns:a16="http://schemas.microsoft.com/office/drawing/2014/main" id="{92C4C0BD-3314-225B-A665-2BAED5E56308}"/>
                </a:ext>
              </a:extLst>
            </p:cNvPr>
            <p:cNvPicPr/>
            <p:nvPr/>
          </p:nvPicPr>
          <p:blipFill>
            <a:blip r:embed="rId4" cstate="print"/>
            <a:stretch>
              <a:fillRect/>
            </a:stretch>
          </p:blipFill>
          <p:spPr>
            <a:xfrm>
              <a:off x="9390781" y="1154463"/>
              <a:ext cx="2556343" cy="2775180"/>
            </a:xfrm>
            <a:prstGeom prst="rect">
              <a:avLst/>
            </a:prstGeom>
          </p:spPr>
        </p:pic>
        <p:pic>
          <p:nvPicPr>
            <p:cNvPr id="35" name="object 10">
              <a:extLst>
                <a:ext uri="{FF2B5EF4-FFF2-40B4-BE49-F238E27FC236}">
                  <a16:creationId xmlns:a16="http://schemas.microsoft.com/office/drawing/2014/main" id="{467948A2-D048-9E9B-ED52-66F48A57B571}"/>
                </a:ext>
              </a:extLst>
            </p:cNvPr>
            <p:cNvPicPr/>
            <p:nvPr/>
          </p:nvPicPr>
          <p:blipFill>
            <a:blip r:embed="rId5" cstate="print"/>
            <a:stretch>
              <a:fillRect/>
            </a:stretch>
          </p:blipFill>
          <p:spPr>
            <a:xfrm>
              <a:off x="6297885" y="4047971"/>
              <a:ext cx="5649239" cy="2040491"/>
            </a:xfrm>
            <a:prstGeom prst="rect">
              <a:avLst/>
            </a:prstGeom>
          </p:spPr>
        </p:pic>
      </p:grpSp>
      <p:sp>
        <p:nvSpPr>
          <p:cNvPr id="36" name="TextBox 35">
            <a:extLst>
              <a:ext uri="{FF2B5EF4-FFF2-40B4-BE49-F238E27FC236}">
                <a16:creationId xmlns:a16="http://schemas.microsoft.com/office/drawing/2014/main" id="{92F1B9DB-939D-B713-BC51-3241CDC5C002}"/>
              </a:ext>
            </a:extLst>
          </p:cNvPr>
          <p:cNvSpPr txBox="1"/>
          <p:nvPr/>
        </p:nvSpPr>
        <p:spPr>
          <a:xfrm>
            <a:off x="2185923" y="2527079"/>
            <a:ext cx="3658852" cy="1672253"/>
          </a:xfrm>
          <a:prstGeom prst="rect">
            <a:avLst/>
          </a:prstGeom>
          <a:noFill/>
        </p:spPr>
        <p:txBody>
          <a:bodyPr wrap="square" rtlCol="0">
            <a:spAutoFit/>
          </a:bodyPr>
          <a:lstStyle/>
          <a:p>
            <a:pPr marL="247015" marR="43815" lvl="0" indent="-228600" algn="just" defTabSz="914400" eaLnBrk="1" fontAlgn="auto" latinLnBrk="0" hangingPunct="1">
              <a:spcBef>
                <a:spcPts val="1265"/>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Handling and booking the transport from FOB </a:t>
            </a:r>
            <a:r>
              <a:rPr kumimoji="0" lang="en-GB" sz="1200" u="none" strike="noStrike" kern="0" cap="none" normalizeH="0" baseline="0" noProof="0" dirty="0" err="1">
                <a:ln>
                  <a:noFill/>
                </a:ln>
                <a:solidFill>
                  <a:srgbClr val="1D1D1B"/>
                </a:solidFill>
                <a:effectLst/>
                <a:uLnTx/>
                <a:uFillTx/>
                <a:latin typeface="Gotham" pitchFamily="2" charset="0"/>
                <a:cs typeface="Gotham" pitchFamily="2" charset="0"/>
              </a:rPr>
              <a:t>Vung</a:t>
            </a: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 Tau up to DDP Boston</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215900" lvl="0" indent="-228600" algn="just" defTabSz="914400" eaLnBrk="1" fontAlgn="auto" latinLnBrk="0" hangingPunct="1">
              <a:spcBef>
                <a:spcPts val="395"/>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Supporting the project owner with supervision/ know how from A-Z</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5080" lvl="0" indent="-228600" algn="just" defTabSz="914400" eaLnBrk="1" fontAlgn="auto" latinLnBrk="0" hangingPunct="1">
              <a:spcBef>
                <a:spcPts val="384"/>
              </a:spcBef>
              <a:spcAft>
                <a:spcPts val="0"/>
              </a:spcAft>
              <a:buClr>
                <a:srgbClr val="0B68B2"/>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Supporting our client with a special tracking system tool, to keep control for every container</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algn="just"/>
            <a:endParaRPr lang="en-VN" sz="1200" dirty="0"/>
          </a:p>
        </p:txBody>
      </p:sp>
    </p:spTree>
    <p:extLst>
      <p:ext uri="{BB962C8B-B14F-4D97-AF65-F5344CB8AC3E}">
        <p14:creationId xmlns:p14="http://schemas.microsoft.com/office/powerpoint/2010/main" val="41660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fontScale="90000"/>
          </a:bodyPr>
          <a:lstStyle/>
          <a:p>
            <a:r>
              <a:rPr lang="en-US" dirty="0"/>
              <a:t>PROJECT REFERENCES</a:t>
            </a:r>
            <a:endParaRPr lang="en-GB" dirty="0"/>
          </a:p>
        </p:txBody>
      </p:sp>
      <p:sp>
        <p:nvSpPr>
          <p:cNvPr id="6" name="Subtitle 5">
            <a:extLst>
              <a:ext uri="{FF2B5EF4-FFF2-40B4-BE49-F238E27FC236}">
                <a16:creationId xmlns:a16="http://schemas.microsoft.com/office/drawing/2014/main" id="{9E9DAACE-406F-7618-207B-3115564024EB}"/>
              </a:ext>
            </a:extLst>
          </p:cNvPr>
          <p:cNvSpPr>
            <a:spLocks noGrp="1"/>
          </p:cNvSpPr>
          <p:nvPr>
            <p:ph type="subTitle" idx="22"/>
          </p:nvPr>
        </p:nvSpPr>
        <p:spPr>
          <a:xfrm>
            <a:off x="559883" y="850311"/>
            <a:ext cx="10972800" cy="805349"/>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cap="all" dirty="0">
                <a:latin typeface="Gotham Medium" pitchFamily="2" charset="0"/>
                <a:cs typeface="Gotham Medium" pitchFamily="2" charset="0"/>
              </a:rPr>
              <a:t>CASE STUDY –  Tangguh Expansion Project(2/2)</a:t>
            </a:r>
          </a:p>
          <a:p>
            <a:endParaRPr lang="en-US" sz="2000" cap="all" dirty="0"/>
          </a:p>
        </p:txBody>
      </p:sp>
      <p:sp>
        <p:nvSpPr>
          <p:cNvPr id="13" name="Rectangle 12">
            <a:extLst>
              <a:ext uri="{FF2B5EF4-FFF2-40B4-BE49-F238E27FC236}">
                <a16:creationId xmlns:a16="http://schemas.microsoft.com/office/drawing/2014/main" id="{F796DB19-DE54-5549-D7AF-8EFF851F69EA}"/>
              </a:ext>
            </a:extLst>
          </p:cNvPr>
          <p:cNvSpPr/>
          <p:nvPr/>
        </p:nvSpPr>
        <p:spPr>
          <a:xfrm>
            <a:off x="9322771" y="1343522"/>
            <a:ext cx="2380890" cy="3046988"/>
          </a:xfrm>
          <a:prstGeom prst="rect">
            <a:avLst/>
          </a:prstGeom>
          <a:solidFill>
            <a:schemeClr val="bg1"/>
          </a:solidFill>
        </p:spPr>
        <p:txBody>
          <a:bodyPr wrap="square">
            <a:spAutoFit/>
          </a:bodyPr>
          <a:lstStyle/>
          <a:p>
            <a:pPr marR="0" lvl="0" algn="l" defTabSz="914400" rtl="0" eaLnBrk="1" fontAlgn="auto" latinLnBrk="0" hangingPunct="1">
              <a:spcBef>
                <a:spcPts val="0"/>
              </a:spcBef>
              <a:spcAft>
                <a:spcPts val="0"/>
              </a:spcAft>
              <a:buClr>
                <a:srgbClr val="0B68B1"/>
              </a:buClr>
              <a:buSzTx/>
              <a:tabLst/>
              <a:defRPr/>
            </a:pPr>
            <a:r>
              <a:rPr lang="en-GB" sz="1200" dirty="0">
                <a:ln w="50800"/>
                <a:solidFill>
                  <a:srgbClr val="1467B1"/>
                </a:solidFill>
                <a:latin typeface="Gotham Medium" pitchFamily="2" charset="0"/>
                <a:cs typeface="Gotham Medium" pitchFamily="2" charset="0"/>
              </a:rPr>
              <a:t>Project Overview</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Existing LNG Plant with 2 operating trains</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USD 2.2bn EPC contract to build train #3</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EPC Joint Venture: Chiyoda, Saipem, </a:t>
            </a:r>
            <a:r>
              <a:rPr kumimoji="0" lang="en-US" sz="1200" u="none" strike="noStrike" kern="1200" cap="none" spc="0" normalizeH="0" baseline="0" noProof="0" dirty="0" err="1">
                <a:ln>
                  <a:noFill/>
                </a:ln>
                <a:solidFill>
                  <a:srgbClr val="000000"/>
                </a:solidFill>
                <a:effectLst/>
                <a:uLnTx/>
                <a:uFillTx/>
                <a:latin typeface="Gotham" pitchFamily="2" charset="0"/>
                <a:cs typeface="Gotham" pitchFamily="2" charset="0"/>
              </a:rPr>
              <a:t>Tripatra</a:t>
            </a: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 SAE</a:t>
            </a:r>
            <a:endPar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endParaRP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FLS has been awarded the scope of </a:t>
            </a:r>
            <a:r>
              <a:rPr kumimoji="0" lang="en-US" sz="1200" u="none" strike="noStrike" kern="1200" cap="none" spc="0" normalizeH="0" baseline="0" noProof="0" dirty="0" err="1">
                <a:ln>
                  <a:noFill/>
                </a:ln>
                <a:solidFill>
                  <a:srgbClr val="000000"/>
                </a:solidFill>
                <a:effectLst/>
                <a:uLnTx/>
                <a:uFillTx/>
                <a:latin typeface="Gotham" pitchFamily="2" charset="0"/>
                <a:cs typeface="Gotham" pitchFamily="2" charset="0"/>
              </a:rPr>
              <a:t>Cilegon</a:t>
            </a: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 Marshalling Yard in West Java</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1,000,000+ FRT to be handled</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4 years duration</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endPar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endParaRPr>
          </a:p>
        </p:txBody>
      </p:sp>
      <p:sp>
        <p:nvSpPr>
          <p:cNvPr id="14" name="Rectangle 13">
            <a:extLst>
              <a:ext uri="{FF2B5EF4-FFF2-40B4-BE49-F238E27FC236}">
                <a16:creationId xmlns:a16="http://schemas.microsoft.com/office/drawing/2014/main" id="{BDFBED81-FEBE-D847-F8C8-006578AF63C6}"/>
              </a:ext>
            </a:extLst>
          </p:cNvPr>
          <p:cNvSpPr/>
          <p:nvPr/>
        </p:nvSpPr>
        <p:spPr>
          <a:xfrm>
            <a:off x="4434410" y="1325358"/>
            <a:ext cx="2678450" cy="3231654"/>
          </a:xfrm>
          <a:prstGeom prst="rect">
            <a:avLst/>
          </a:prstGeom>
          <a:solidFill>
            <a:schemeClr val="bg1"/>
          </a:solidFill>
        </p:spPr>
        <p:txBody>
          <a:bodyPr wrap="square">
            <a:spAutoFit/>
          </a:bodyPr>
          <a:lstStyle/>
          <a:p>
            <a:pPr marR="0" lvl="0" algn="l" defTabSz="914400" rtl="0" eaLnBrk="1" fontAlgn="auto" latinLnBrk="0" hangingPunct="1">
              <a:spcBef>
                <a:spcPts val="0"/>
              </a:spcBef>
              <a:spcAft>
                <a:spcPts val="0"/>
              </a:spcAft>
              <a:buClr>
                <a:srgbClr val="0B68B1"/>
              </a:buClr>
              <a:buSzTx/>
              <a:tabLst/>
              <a:defRPr/>
            </a:pPr>
            <a:r>
              <a:rPr kumimoji="0" lang="en-GB" sz="1200" u="none" strike="noStrike" kern="1200" cap="none" spc="0" normalizeH="0" baseline="0" noProof="0" dirty="0">
                <a:ln w="50800"/>
                <a:solidFill>
                  <a:srgbClr val="1467B1"/>
                </a:solidFill>
                <a:effectLst/>
                <a:uLnTx/>
                <a:uFillTx/>
                <a:latin typeface="Gotham Medium" pitchFamily="2" charset="0"/>
                <a:cs typeface="Gotham Medium" pitchFamily="2" charset="0"/>
              </a:rPr>
              <a:t>Dedicated FLS Project Team</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Project Manager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Site Manager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Lifting Engineer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Quality Supervisor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HSSE Supervisor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Shipping Coordinator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Operations Crew</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endPar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endParaRPr>
          </a:p>
          <a:p>
            <a:pPr>
              <a:buClr>
                <a:srgbClr val="0B68B1"/>
              </a:buClr>
              <a:defRPr/>
            </a:pPr>
            <a:r>
              <a:rPr lang="en-GB" sz="1200" dirty="0">
                <a:ln w="50800"/>
                <a:solidFill>
                  <a:srgbClr val="1467B1"/>
                </a:solidFill>
                <a:latin typeface="Gotham Medium" pitchFamily="2" charset="0"/>
                <a:cs typeface="Gotham Medium" pitchFamily="2" charset="0"/>
              </a:rPr>
              <a:t>New-built Facility</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10,000sqm open storage</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1,200sqm indoor storage</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400sqm hazardous shelter</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200sqm cold storage</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All built within 1 month</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Security measures</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Gotham" pitchFamily="2" charset="0"/>
                <a:cs typeface="Gotham" pitchFamily="2" charset="0"/>
              </a:rPr>
              <a:t>Onsite Clinic</a:t>
            </a:r>
            <a:endPar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endParaRPr>
          </a:p>
        </p:txBody>
      </p:sp>
      <p:sp>
        <p:nvSpPr>
          <p:cNvPr id="15" name="Rectangle 14">
            <a:extLst>
              <a:ext uri="{FF2B5EF4-FFF2-40B4-BE49-F238E27FC236}">
                <a16:creationId xmlns:a16="http://schemas.microsoft.com/office/drawing/2014/main" id="{E0607141-DBBC-7264-69E3-A9E3AC247847}"/>
              </a:ext>
            </a:extLst>
          </p:cNvPr>
          <p:cNvSpPr/>
          <p:nvPr/>
        </p:nvSpPr>
        <p:spPr>
          <a:xfrm>
            <a:off x="6895070" y="1325358"/>
            <a:ext cx="2427701" cy="3231654"/>
          </a:xfrm>
          <a:prstGeom prst="rect">
            <a:avLst/>
          </a:prstGeom>
          <a:solidFill>
            <a:schemeClr val="bg1"/>
          </a:solidFill>
        </p:spPr>
        <p:txBody>
          <a:bodyPr wrap="square">
            <a:spAutoFit/>
          </a:bodyPr>
          <a:lstStyle/>
          <a:p>
            <a:pPr marL="0" marR="0" lvl="1" fontAlgn="auto">
              <a:spcBef>
                <a:spcPts val="0"/>
              </a:spcBef>
              <a:spcAft>
                <a:spcPts val="0"/>
              </a:spcAft>
              <a:buClr>
                <a:srgbClr val="0B68B1"/>
              </a:buClr>
              <a:buSzTx/>
              <a:tabLst/>
              <a:defRPr/>
            </a:pPr>
            <a:r>
              <a:rPr lang="en-GB" sz="1200" dirty="0">
                <a:ln w="50800"/>
                <a:solidFill>
                  <a:srgbClr val="1467B1"/>
                </a:solidFill>
                <a:latin typeface="Gotham Medium" pitchFamily="2" charset="0"/>
                <a:cs typeface="Gotham Medium" pitchFamily="2" charset="0"/>
              </a:rPr>
              <a:t>Highest HSSE Standards</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Detailed Documentation developed in cooperation with Client</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Processes and Procedures meeting BP requirements</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Permanent Supervision by Client</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Extensive Planning and Assessment of Risks for each Activity</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Regular Meetings to share experiences and lessons learnt with all other subcontractors</a:t>
            </a:r>
          </a:p>
          <a:p>
            <a:pPr marL="228600" marR="0" lvl="1" indent="-228600" algn="l" defTabSz="914400" rtl="0" eaLnBrk="1" fontAlgn="auto" latinLnBrk="0" hangingPunct="1">
              <a:spcBef>
                <a:spcPts val="0"/>
              </a:spcBef>
              <a:spcAft>
                <a:spcPts val="0"/>
              </a:spcAft>
              <a:buClr>
                <a:srgbClr val="0B68B1"/>
              </a:buClr>
              <a:buSzTx/>
              <a:buFont typeface="Arial" panose="020B0604020202020204" pitchFamily="34" charset="0"/>
              <a:buChar char="•"/>
              <a:tabLst/>
              <a:defRPr/>
            </a:pPr>
            <a:r>
              <a:rPr kumimoji="0" lang="en-GB" sz="1200" u="none" strike="noStrike" kern="1200" cap="none" spc="0" normalizeH="0" baseline="0" noProof="0" dirty="0">
                <a:ln>
                  <a:noFill/>
                </a:ln>
                <a:solidFill>
                  <a:srgbClr val="000000"/>
                </a:solidFill>
                <a:effectLst/>
                <a:uLnTx/>
                <a:uFillTx/>
                <a:latin typeface="Gotham" pitchFamily="2" charset="0"/>
                <a:cs typeface="Gotham" pitchFamily="2" charset="0"/>
              </a:rPr>
              <a:t>Regular Audits and Workshops</a:t>
            </a:r>
          </a:p>
        </p:txBody>
      </p:sp>
      <p:grpSp>
        <p:nvGrpSpPr>
          <p:cNvPr id="2" name="Group 1">
            <a:extLst>
              <a:ext uri="{FF2B5EF4-FFF2-40B4-BE49-F238E27FC236}">
                <a16:creationId xmlns:a16="http://schemas.microsoft.com/office/drawing/2014/main" id="{19461A87-0764-FE35-424D-540F284C080B}"/>
              </a:ext>
            </a:extLst>
          </p:cNvPr>
          <p:cNvGrpSpPr/>
          <p:nvPr/>
        </p:nvGrpSpPr>
        <p:grpSpPr>
          <a:xfrm>
            <a:off x="728235" y="1488685"/>
            <a:ext cx="3625925" cy="4639503"/>
            <a:chOff x="659317" y="1474398"/>
            <a:chExt cx="3694844" cy="4727687"/>
          </a:xfrm>
        </p:grpSpPr>
        <p:pic>
          <p:nvPicPr>
            <p:cNvPr id="17" name="Picture 16">
              <a:extLst>
                <a:ext uri="{FF2B5EF4-FFF2-40B4-BE49-F238E27FC236}">
                  <a16:creationId xmlns:a16="http://schemas.microsoft.com/office/drawing/2014/main" id="{69BDC181-9732-C03E-46DB-B13FA6B49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17" y="1474398"/>
              <a:ext cx="3694844" cy="2308913"/>
            </a:xfrm>
            <a:prstGeom prst="rect">
              <a:avLst/>
            </a:prstGeom>
          </p:spPr>
        </p:pic>
        <p:pic>
          <p:nvPicPr>
            <p:cNvPr id="18" name="Picture 17">
              <a:extLst>
                <a:ext uri="{FF2B5EF4-FFF2-40B4-BE49-F238E27FC236}">
                  <a16:creationId xmlns:a16="http://schemas.microsoft.com/office/drawing/2014/main" id="{7AA32621-464E-E854-D788-DE7F06866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17" y="3893172"/>
              <a:ext cx="3694844" cy="2308913"/>
            </a:xfrm>
            <a:prstGeom prst="rect">
              <a:avLst/>
            </a:prstGeom>
          </p:spPr>
        </p:pic>
      </p:grpSp>
      <p:pic>
        <p:nvPicPr>
          <p:cNvPr id="19" name="Picture 18">
            <a:extLst>
              <a:ext uri="{FF2B5EF4-FFF2-40B4-BE49-F238E27FC236}">
                <a16:creationId xmlns:a16="http://schemas.microsoft.com/office/drawing/2014/main" id="{D627A9A7-B028-4F85-1AB2-0E28C4CCAFC8}"/>
              </a:ext>
            </a:extLst>
          </p:cNvPr>
          <p:cNvPicPr>
            <a:picLocks noChangeAspect="1"/>
          </p:cNvPicPr>
          <p:nvPr/>
        </p:nvPicPr>
        <p:blipFill rotWithShape="1">
          <a:blip r:embed="rId5">
            <a:extLst>
              <a:ext uri="{28A0092B-C50C-407E-A947-70E740481C1C}">
                <a14:useLocalDpi xmlns:a14="http://schemas.microsoft.com/office/drawing/2010/main" val="0"/>
              </a:ext>
            </a:extLst>
          </a:blip>
          <a:srcRect l="23184" r="15208" b="12895"/>
          <a:stretch/>
        </p:blipFill>
        <p:spPr>
          <a:xfrm>
            <a:off x="4438302" y="4575176"/>
            <a:ext cx="7094381" cy="1532692"/>
          </a:xfrm>
          <a:prstGeom prst="rect">
            <a:avLst/>
          </a:prstGeom>
        </p:spPr>
      </p:pic>
      <p:sp>
        <p:nvSpPr>
          <p:cNvPr id="3" name="Slide Number Placeholder 3">
            <a:extLst>
              <a:ext uri="{FF2B5EF4-FFF2-40B4-BE49-F238E27FC236}">
                <a16:creationId xmlns:a16="http://schemas.microsoft.com/office/drawing/2014/main" id="{0E7DD817-8654-67F4-A147-31CC43F89523}"/>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Tree>
    <p:extLst>
      <p:ext uri="{BB962C8B-B14F-4D97-AF65-F5344CB8AC3E}">
        <p14:creationId xmlns:p14="http://schemas.microsoft.com/office/powerpoint/2010/main" val="3435802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CC6F6-E4D3-E0E7-5F5F-D2A92A775DED}"/>
              </a:ext>
            </a:extLst>
          </p:cNvPr>
          <p:cNvSpPr>
            <a:spLocks noGrp="1"/>
          </p:cNvSpPr>
          <p:nvPr>
            <p:ph type="body" sz="half" idx="2"/>
          </p:nvPr>
        </p:nvSpPr>
        <p:spPr>
          <a:xfrm>
            <a:off x="611556" y="1379171"/>
            <a:ext cx="5674944" cy="1938992"/>
          </a:xfrm>
        </p:spPr>
        <p:txBody>
          <a:bodyPr/>
          <a:lstStyle/>
          <a:p>
            <a:pPr>
              <a:lnSpc>
                <a:spcPct val="100000"/>
              </a:lnSpc>
              <a:spcBef>
                <a:spcPct val="0"/>
              </a:spcBef>
              <a:tabLst>
                <a:tab pos="1371600" algn="l"/>
              </a:tabLst>
            </a:pPr>
            <a:r>
              <a:rPr lang="en-US" altLang="de-DE" sz="1200" dirty="0">
                <a:solidFill>
                  <a:schemeClr val="accent1"/>
                </a:solidFill>
                <a:latin typeface="Gotham Medium" pitchFamily="2" charset="0"/>
                <a:ea typeface="+mj-ea"/>
                <a:cs typeface="Gotham Medium" pitchFamily="2" charset="0"/>
              </a:rPr>
              <a:t>Project Name:</a:t>
            </a:r>
            <a:r>
              <a:rPr lang="en-US" altLang="de-DE" sz="1200" dirty="0">
                <a:latin typeface="Gotham" pitchFamily="2" charset="0"/>
                <a:cs typeface="Gotham" pitchFamily="2" charset="0"/>
              </a:rPr>
              <a:t>	Tangguh Expansion Project</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Client:</a:t>
            </a:r>
            <a:r>
              <a:rPr lang="en-US" sz="1200" dirty="0">
                <a:latin typeface="Gotham" pitchFamily="2" charset="0"/>
                <a:cs typeface="Gotham" pitchFamily="2" charset="0"/>
              </a:rPr>
              <a:t>	Chiyoda, Saipem, Tripatra, SAE</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Project Owner:</a:t>
            </a:r>
            <a:r>
              <a:rPr lang="en-US" sz="1200" dirty="0">
                <a:latin typeface="Gotham" pitchFamily="2" charset="0"/>
                <a:cs typeface="Gotham" pitchFamily="2" charset="0"/>
              </a:rPr>
              <a:t>	British Petroleum (BP Plc)</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Volume:</a:t>
            </a:r>
            <a:r>
              <a:rPr lang="en-US" sz="1200" dirty="0">
                <a:latin typeface="Gotham" pitchFamily="2" charset="0"/>
                <a:cs typeface="Gotham" pitchFamily="2" charset="0"/>
              </a:rPr>
              <a:t>	Appr. 100,000+ FRT</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Commodity:</a:t>
            </a:r>
            <a:r>
              <a:rPr lang="en-US" sz="1200" dirty="0">
                <a:solidFill>
                  <a:schemeClr val="accent1"/>
                </a:solidFill>
                <a:latin typeface="Gotham" pitchFamily="2" charset="0"/>
                <a:ea typeface="+mj-ea"/>
                <a:cs typeface="Gotham" pitchFamily="2" charset="0"/>
              </a:rPr>
              <a:t>	</a:t>
            </a:r>
            <a:r>
              <a:rPr lang="en-US" sz="1200" dirty="0">
                <a:latin typeface="Gotham" pitchFamily="2" charset="0"/>
                <a:cs typeface="Gotham" pitchFamily="2" charset="0"/>
              </a:rPr>
              <a:t>General cargo, Container</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Origin:</a:t>
            </a:r>
            <a:r>
              <a:rPr lang="en-US" sz="1200" dirty="0">
                <a:latin typeface="Gotham" pitchFamily="2" charset="0"/>
                <a:cs typeface="Gotham" pitchFamily="2" charset="0"/>
              </a:rPr>
              <a:t>	International, Domestic cargo</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Destination:</a:t>
            </a:r>
            <a:r>
              <a:rPr lang="en-US" sz="1200" dirty="0">
                <a:solidFill>
                  <a:schemeClr val="accent1"/>
                </a:solidFill>
                <a:latin typeface="Gotham" pitchFamily="2" charset="0"/>
                <a:ea typeface="+mj-ea"/>
                <a:cs typeface="Gotham" pitchFamily="2" charset="0"/>
              </a:rPr>
              <a:t>	</a:t>
            </a:r>
            <a:r>
              <a:rPr lang="en-US" sz="1200" dirty="0">
                <a:latin typeface="Gotham" pitchFamily="2" charset="0"/>
                <a:cs typeface="Gotham" pitchFamily="2" charset="0"/>
              </a:rPr>
              <a:t>Tangguh Project Site, West Java</a:t>
            </a: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Project duration:</a:t>
            </a:r>
            <a:r>
              <a:rPr lang="en-US" sz="1200" dirty="0">
                <a:latin typeface="Gotham" pitchFamily="2" charset="0"/>
                <a:cs typeface="Gotham" pitchFamily="2" charset="0"/>
              </a:rPr>
              <a:t>	2017 – 2021 (4 Years)</a:t>
            </a:r>
            <a:endParaRPr lang="en-US" sz="1200" dirty="0">
              <a:solidFill>
                <a:schemeClr val="accent1"/>
              </a:solidFill>
              <a:latin typeface="Gotham" pitchFamily="2" charset="0"/>
              <a:ea typeface="+mj-ea"/>
              <a:cs typeface="Gotham" pitchFamily="2" charset="0"/>
            </a:endParaRPr>
          </a:p>
          <a:p>
            <a:pPr>
              <a:lnSpc>
                <a:spcPct val="100000"/>
              </a:lnSpc>
              <a:spcBef>
                <a:spcPct val="0"/>
              </a:spcBef>
              <a:tabLst>
                <a:tab pos="1371600" algn="l"/>
              </a:tabLst>
            </a:pPr>
            <a:endParaRPr lang="en-US" sz="1200" dirty="0">
              <a:solidFill>
                <a:schemeClr val="accent1"/>
              </a:solidFill>
              <a:latin typeface="Gotham" pitchFamily="2" charset="0"/>
              <a:ea typeface="+mj-ea"/>
              <a:cs typeface="Gotham" pitchFamily="2" charset="0"/>
            </a:endParaRPr>
          </a:p>
          <a:p>
            <a:pPr>
              <a:lnSpc>
                <a:spcPct val="100000"/>
              </a:lnSpc>
              <a:spcBef>
                <a:spcPct val="0"/>
              </a:spcBef>
              <a:tabLst>
                <a:tab pos="1371600" algn="l"/>
              </a:tabLst>
            </a:pPr>
            <a:r>
              <a:rPr lang="en-US" sz="1200" dirty="0">
                <a:solidFill>
                  <a:schemeClr val="accent1"/>
                </a:solidFill>
                <a:latin typeface="Gotham Medium" pitchFamily="2" charset="0"/>
                <a:ea typeface="+mj-ea"/>
                <a:cs typeface="Gotham Medium" pitchFamily="2" charset="0"/>
              </a:rPr>
              <a:t>Scope:</a:t>
            </a:r>
            <a:endParaRPr lang="en-US" sz="1200" dirty="0">
              <a:solidFill>
                <a:srgbClr val="000000"/>
              </a:solidFill>
              <a:latin typeface="Gotham Medium" pitchFamily="2" charset="0"/>
              <a:ea typeface="+mj-ea"/>
              <a:cs typeface="Gotham Medium" pitchFamily="2" charset="0"/>
            </a:endParaRPr>
          </a:p>
        </p:txBody>
      </p:sp>
      <p:sp>
        <p:nvSpPr>
          <p:cNvPr id="9" name="Title 8">
            <a:extLst>
              <a:ext uri="{FF2B5EF4-FFF2-40B4-BE49-F238E27FC236}">
                <a16:creationId xmlns:a16="http://schemas.microsoft.com/office/drawing/2014/main" id="{25D91691-9D1E-984F-A785-1A88C84A3C9F}"/>
              </a:ext>
            </a:extLst>
          </p:cNvPr>
          <p:cNvSpPr>
            <a:spLocks noGrp="1"/>
          </p:cNvSpPr>
          <p:nvPr>
            <p:ph type="title"/>
          </p:nvPr>
        </p:nvSpPr>
        <p:spPr>
          <a:xfrm>
            <a:off x="609600" y="204190"/>
            <a:ext cx="10972800" cy="550527"/>
          </a:xfrm>
        </p:spPr>
        <p:txBody>
          <a:bodyPr>
            <a:normAutofit fontScale="90000"/>
          </a:bodyPr>
          <a:lstStyle/>
          <a:p>
            <a:r>
              <a:rPr lang="en-US" dirty="0"/>
              <a:t>PROJECT REFERENCES</a:t>
            </a:r>
            <a:endParaRPr lang="en-GB" dirty="0"/>
          </a:p>
        </p:txBody>
      </p:sp>
      <p:sp>
        <p:nvSpPr>
          <p:cNvPr id="6" name="Subtitle 5">
            <a:extLst>
              <a:ext uri="{FF2B5EF4-FFF2-40B4-BE49-F238E27FC236}">
                <a16:creationId xmlns:a16="http://schemas.microsoft.com/office/drawing/2014/main" id="{9E9DAACE-406F-7618-207B-3115564024EB}"/>
              </a:ext>
            </a:extLst>
          </p:cNvPr>
          <p:cNvSpPr>
            <a:spLocks noGrp="1"/>
          </p:cNvSpPr>
          <p:nvPr>
            <p:ph type="subTitle" idx="22"/>
          </p:nvPr>
        </p:nvSpPr>
        <p:spPr>
          <a:xfrm>
            <a:off x="611556" y="822858"/>
            <a:ext cx="10972800" cy="385377"/>
          </a:xfrm>
        </p:spPr>
        <p:txBody>
          <a:bodyPr/>
          <a:lstStyle/>
          <a:p>
            <a:pPr>
              <a:lnSpc>
                <a:spcPct val="90000"/>
              </a:lnSpc>
              <a:buClrTx/>
              <a:defRPr/>
            </a:pPr>
            <a:r>
              <a:rPr lang="en-US" b="0" cap="all" dirty="0">
                <a:latin typeface="Gotham Medium" pitchFamily="2" charset="0"/>
                <a:cs typeface="Gotham Medium" pitchFamily="2" charset="0"/>
              </a:rPr>
              <a:t>CASE STUDY –  Tangguh Expansion Project</a:t>
            </a:r>
            <a:r>
              <a:rPr lang="en-VN" dirty="0">
                <a:effectLst/>
                <a:latin typeface="Helvetica Neue" panose="02000503000000020004" pitchFamily="2" charset="0"/>
              </a:rPr>
              <a:t> </a:t>
            </a:r>
            <a:r>
              <a:rPr lang="en-US" b="0" cap="all" dirty="0">
                <a:latin typeface="Gotham Medium" pitchFamily="2" charset="0"/>
                <a:cs typeface="Gotham Medium" pitchFamily="2" charset="0"/>
              </a:rPr>
              <a:t>(1/2)</a:t>
            </a:r>
          </a:p>
          <a:p>
            <a:endParaRPr lang="en-US" sz="2000" cap="all" dirty="0"/>
          </a:p>
        </p:txBody>
      </p:sp>
      <p:pic>
        <p:nvPicPr>
          <p:cNvPr id="3" name="Picture 2">
            <a:extLst>
              <a:ext uri="{FF2B5EF4-FFF2-40B4-BE49-F238E27FC236}">
                <a16:creationId xmlns:a16="http://schemas.microsoft.com/office/drawing/2014/main" id="{44A83320-7064-B76E-82EF-161162ABA6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69" b="-1"/>
          <a:stretch/>
        </p:blipFill>
        <p:spPr>
          <a:xfrm>
            <a:off x="6780228" y="1556994"/>
            <a:ext cx="1577117" cy="733634"/>
          </a:xfrm>
          <a:prstGeom prst="rect">
            <a:avLst/>
          </a:prstGeom>
        </p:spPr>
      </p:pic>
      <p:pic>
        <p:nvPicPr>
          <p:cNvPr id="4" name="Picture 2" descr="Image result for tangguh logo">
            <a:extLst>
              <a:ext uri="{FF2B5EF4-FFF2-40B4-BE49-F238E27FC236}">
                <a16:creationId xmlns:a16="http://schemas.microsoft.com/office/drawing/2014/main" id="{E593A333-5ABF-A596-11F7-C6CB0DA246A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61361" y="1557397"/>
            <a:ext cx="1220746" cy="76615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B36E5F5-6B36-F68F-FB63-F402368C1B89}"/>
              </a:ext>
            </a:extLst>
          </p:cNvPr>
          <p:cNvGrpSpPr/>
          <p:nvPr/>
        </p:nvGrpSpPr>
        <p:grpSpPr>
          <a:xfrm>
            <a:off x="8503488" y="468805"/>
            <a:ext cx="2903183" cy="5605101"/>
            <a:chOff x="8677261" y="-812380"/>
            <a:chExt cx="3369396" cy="6505206"/>
          </a:xfrm>
        </p:grpSpPr>
        <p:pic>
          <p:nvPicPr>
            <p:cNvPr id="5" name="Picture 4">
              <a:extLst>
                <a:ext uri="{FF2B5EF4-FFF2-40B4-BE49-F238E27FC236}">
                  <a16:creationId xmlns:a16="http://schemas.microsoft.com/office/drawing/2014/main" id="{5F374526-011D-E107-C69C-B0155831E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261" y="1379171"/>
              <a:ext cx="3368396" cy="2105248"/>
            </a:xfrm>
            <a:prstGeom prst="rect">
              <a:avLst/>
            </a:prstGeom>
            <a:ln w="19050">
              <a:solidFill>
                <a:schemeClr val="bg1"/>
              </a:solidFill>
            </a:ln>
          </p:spPr>
        </p:pic>
        <p:pic>
          <p:nvPicPr>
            <p:cNvPr id="7" name="Picture 6">
              <a:extLst>
                <a:ext uri="{FF2B5EF4-FFF2-40B4-BE49-F238E27FC236}">
                  <a16:creationId xmlns:a16="http://schemas.microsoft.com/office/drawing/2014/main" id="{78C01C7E-59AC-55CE-0C2F-01A29F53DF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7261" y="3586742"/>
              <a:ext cx="3369396" cy="2106084"/>
            </a:xfrm>
            <a:prstGeom prst="rect">
              <a:avLst/>
            </a:prstGeom>
            <a:ln w="19050">
              <a:solidFill>
                <a:schemeClr val="bg1"/>
              </a:solidFill>
            </a:ln>
          </p:spPr>
        </p:pic>
        <p:pic>
          <p:nvPicPr>
            <p:cNvPr id="8" name="Picture 7">
              <a:extLst>
                <a:ext uri="{FF2B5EF4-FFF2-40B4-BE49-F238E27FC236}">
                  <a16:creationId xmlns:a16="http://schemas.microsoft.com/office/drawing/2014/main" id="{95C96D26-ABE3-6C79-5CEB-F6380D2982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7261" y="-812380"/>
              <a:ext cx="3368396" cy="2106083"/>
            </a:xfrm>
            <a:prstGeom prst="rect">
              <a:avLst/>
            </a:prstGeom>
            <a:ln w="19050">
              <a:solidFill>
                <a:schemeClr val="bg1"/>
              </a:solidFill>
            </a:ln>
          </p:spPr>
        </p:pic>
      </p:grpSp>
      <p:sp>
        <p:nvSpPr>
          <p:cNvPr id="10" name="TextBox 9">
            <a:extLst>
              <a:ext uri="{FF2B5EF4-FFF2-40B4-BE49-F238E27FC236}">
                <a16:creationId xmlns:a16="http://schemas.microsoft.com/office/drawing/2014/main" id="{10C34AF8-8C90-F174-5D32-A4C52B9018E4}"/>
              </a:ext>
            </a:extLst>
          </p:cNvPr>
          <p:cNvSpPr txBox="1"/>
          <p:nvPr/>
        </p:nvSpPr>
        <p:spPr>
          <a:xfrm>
            <a:off x="2008147" y="3021906"/>
            <a:ext cx="5392778" cy="3339376"/>
          </a:xfrm>
          <a:prstGeom prst="rect">
            <a:avLst/>
          </a:prstGeom>
        </p:spPr>
        <p:txBody>
          <a:bodyPr wrap="square" rtlCol="0" anchor="t">
            <a:spAutoFit/>
          </a:bodyPr>
          <a:lstStyle/>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Receiving international cargo from vessel (incl. stevedoring) or at container yard</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Receiving domestic cargo at EXW factory or FOT truck at yard</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Transportation to yard and offloading to safe storage location</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Building and maintaining Marshalling Yard</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Inventory Management &amp; Reporting</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Repacking and container stuffing</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Cargo preservation</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Stowage planning and Lashing calculations</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Coordination with port for berthing permits</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Transportation from yard to port</a:t>
            </a:r>
          </a:p>
          <a:p>
            <a:pPr marL="171450" indent="-171450" algn="just">
              <a:spcBef>
                <a:spcPct val="0"/>
              </a:spcBef>
              <a:spcAft>
                <a:spcPts val="600"/>
              </a:spcAft>
              <a:buClr>
                <a:srgbClr val="0B68B2"/>
              </a:buClr>
              <a:buFont typeface="Arial" panose="020B0604020202020204" pitchFamily="34" charset="0"/>
              <a:buChar char="•"/>
              <a:tabLst>
                <a:tab pos="1371600" algn="l"/>
              </a:tabLst>
            </a:pPr>
            <a:r>
              <a:rPr lang="en-US" sz="1200" dirty="0">
                <a:latin typeface="Gotham" pitchFamily="2" charset="0"/>
                <a:cs typeface="Gotham" pitchFamily="2" charset="0"/>
              </a:rPr>
              <a:t>Loading to barge, LCT and multi purpose vessel incl. stevedoring</a:t>
            </a:r>
          </a:p>
          <a:p>
            <a:pPr marL="171450" indent="-171450" algn="just">
              <a:spcAft>
                <a:spcPts val="600"/>
              </a:spcAft>
              <a:buClr>
                <a:srgbClr val="0B68B2"/>
              </a:buClr>
              <a:buFont typeface="Arial" panose="020B0604020202020204" pitchFamily="34" charset="0"/>
              <a:buChar char="•"/>
            </a:pPr>
            <a:endParaRPr lang="en-VN" sz="1200" b="1" dirty="0">
              <a:latin typeface="Gotham" pitchFamily="50" charset="0"/>
              <a:cs typeface="Gotham" pitchFamily="50" charset="0"/>
            </a:endParaRPr>
          </a:p>
        </p:txBody>
      </p:sp>
      <p:sp>
        <p:nvSpPr>
          <p:cNvPr id="13" name="Slide Number Placeholder 3">
            <a:extLst>
              <a:ext uri="{FF2B5EF4-FFF2-40B4-BE49-F238E27FC236}">
                <a16:creationId xmlns:a16="http://schemas.microsoft.com/office/drawing/2014/main" id="{1942560C-E6CA-5841-4B45-BCA8F02BC06C}"/>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Tree>
    <p:extLst>
      <p:ext uri="{BB962C8B-B14F-4D97-AF65-F5344CB8AC3E}">
        <p14:creationId xmlns:p14="http://schemas.microsoft.com/office/powerpoint/2010/main" val="3071826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CDB06-8F00-B05A-B603-C1B33EB8189F}"/>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CA5A02D3-6955-B4A4-382F-38D20952E6AA}"/>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E7404685-9D78-4D22-3EDD-DC548C1772F5}"/>
              </a:ext>
            </a:extLst>
          </p:cNvPr>
          <p:cNvSpPr txBox="1">
            <a:spLocks/>
          </p:cNvSpPr>
          <p:nvPr/>
        </p:nvSpPr>
        <p:spPr>
          <a:xfrm>
            <a:off x="661337" y="1179261"/>
            <a:ext cx="5187371" cy="56682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338 containers / Break Bulk + </a:t>
            </a:r>
            <a:r>
              <a:rPr lang="en-US" sz="1200" kern="0" dirty="0" err="1">
                <a:solidFill>
                  <a:srgbClr val="1D1D1B"/>
                </a:solidFill>
                <a:latin typeface="Gotham" pitchFamily="2" charset="0"/>
                <a:cs typeface="Gotham" pitchFamily="2" charset="0"/>
              </a:rPr>
              <a:t>RoRo</a:t>
            </a:r>
            <a:endParaRPr lang="en-US" sz="1200" kern="0" dirty="0">
              <a:solidFill>
                <a:srgbClr val="1D1D1B"/>
              </a:solidFill>
              <a:latin typeface="Gotham" pitchFamily="2" charset="0"/>
              <a:cs typeface="Gotham" pitchFamily="2" charset="0"/>
            </a:endParaRP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Worldwide</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Haiphong, Vietnam</a:t>
            </a:r>
          </a:p>
        </p:txBody>
      </p:sp>
      <p:sp>
        <p:nvSpPr>
          <p:cNvPr id="21" name="object 6">
            <a:extLst>
              <a:ext uri="{FF2B5EF4-FFF2-40B4-BE49-F238E27FC236}">
                <a16:creationId xmlns:a16="http://schemas.microsoft.com/office/drawing/2014/main" id="{08F646EF-EC68-ACBC-0DA9-0B13010F96B9}"/>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44938C5-E22C-8718-AF9B-D9D999F63E0E}"/>
              </a:ext>
            </a:extLst>
          </p:cNvPr>
          <p:cNvSpPr txBox="1">
            <a:spLocks/>
          </p:cNvSpPr>
          <p:nvPr/>
        </p:nvSpPr>
        <p:spPr>
          <a:xfrm>
            <a:off x="1250830" y="2402703"/>
            <a:ext cx="3649024" cy="195951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Delivery of in total 23 shipments ex different origin locations around to the world up to Haiphong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suitable break bulk and </a:t>
            </a:r>
            <a:r>
              <a:rPr lang="en-US" sz="1200" kern="0" dirty="0" err="1">
                <a:solidFill>
                  <a:srgbClr val="1D1D1B"/>
                </a:solidFill>
                <a:latin typeface="Gotham" pitchFamily="2" charset="0"/>
                <a:cs typeface="Gotham" pitchFamily="2" charset="0"/>
              </a:rPr>
              <a:t>RoRo</a:t>
            </a:r>
            <a:r>
              <a:rPr lang="en-US" sz="1200" kern="0" dirty="0">
                <a:solidFill>
                  <a:srgbClr val="1D1D1B"/>
                </a:solidFill>
                <a:latin typeface="Gotham" pitchFamily="2" charset="0"/>
                <a:cs typeface="Gotham" pitchFamily="2" charset="0"/>
              </a:rPr>
              <a:t> vessels within the given deadline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Supervision both ends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Implementation of FLS tracking/project management system</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Daily updates to the customer / jobsite</a:t>
            </a:r>
          </a:p>
        </p:txBody>
      </p:sp>
      <p:sp>
        <p:nvSpPr>
          <p:cNvPr id="27" name="Title 8">
            <a:extLst>
              <a:ext uri="{FF2B5EF4-FFF2-40B4-BE49-F238E27FC236}">
                <a16:creationId xmlns:a16="http://schemas.microsoft.com/office/drawing/2014/main" id="{885D5D3C-7F14-426F-2E5C-CD8ABC72A225}"/>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991D26D6-F6AA-83EE-437A-D3C1BEF9ABD7}"/>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MDF plant project</a:t>
            </a:r>
          </a:p>
        </p:txBody>
      </p:sp>
      <p:pic>
        <p:nvPicPr>
          <p:cNvPr id="2" name="Picture 1">
            <a:extLst>
              <a:ext uri="{FF2B5EF4-FFF2-40B4-BE49-F238E27FC236}">
                <a16:creationId xmlns:a16="http://schemas.microsoft.com/office/drawing/2014/main" id="{30B53046-6B45-2659-BACE-0CF65E0DB3BC}"/>
              </a:ext>
            </a:extLst>
          </p:cNvPr>
          <p:cNvPicPr>
            <a:picLocks noChangeAspect="1"/>
          </p:cNvPicPr>
          <p:nvPr/>
        </p:nvPicPr>
        <p:blipFill>
          <a:blip r:embed="rId2"/>
          <a:stretch>
            <a:fillRect/>
          </a:stretch>
        </p:blipFill>
        <p:spPr>
          <a:xfrm>
            <a:off x="5061214" y="1109546"/>
            <a:ext cx="2333484" cy="1740055"/>
          </a:xfrm>
          <a:prstGeom prst="rect">
            <a:avLst/>
          </a:prstGeom>
        </p:spPr>
      </p:pic>
      <p:pic>
        <p:nvPicPr>
          <p:cNvPr id="5" name="Picture 4">
            <a:extLst>
              <a:ext uri="{FF2B5EF4-FFF2-40B4-BE49-F238E27FC236}">
                <a16:creationId xmlns:a16="http://schemas.microsoft.com/office/drawing/2014/main" id="{8118DF55-F054-87F9-DE35-FA563F9B44BC}"/>
              </a:ext>
            </a:extLst>
          </p:cNvPr>
          <p:cNvPicPr>
            <a:picLocks noChangeAspect="1"/>
          </p:cNvPicPr>
          <p:nvPr/>
        </p:nvPicPr>
        <p:blipFill>
          <a:blip r:embed="rId3"/>
          <a:stretch>
            <a:fillRect/>
          </a:stretch>
        </p:blipFill>
        <p:spPr>
          <a:xfrm>
            <a:off x="7394698" y="1098395"/>
            <a:ext cx="2764063" cy="1740055"/>
          </a:xfrm>
          <a:prstGeom prst="rect">
            <a:avLst/>
          </a:prstGeom>
        </p:spPr>
      </p:pic>
      <p:pic>
        <p:nvPicPr>
          <p:cNvPr id="6" name="Picture 5">
            <a:extLst>
              <a:ext uri="{FF2B5EF4-FFF2-40B4-BE49-F238E27FC236}">
                <a16:creationId xmlns:a16="http://schemas.microsoft.com/office/drawing/2014/main" id="{989FE580-EA2F-9AD7-0691-C95777C6A2F6}"/>
              </a:ext>
            </a:extLst>
          </p:cNvPr>
          <p:cNvPicPr>
            <a:picLocks noChangeAspect="1"/>
          </p:cNvPicPr>
          <p:nvPr/>
        </p:nvPicPr>
        <p:blipFill>
          <a:blip r:embed="rId4"/>
          <a:stretch>
            <a:fillRect/>
          </a:stretch>
        </p:blipFill>
        <p:spPr>
          <a:xfrm>
            <a:off x="10158762" y="1098395"/>
            <a:ext cx="1940312" cy="1740055"/>
          </a:xfrm>
          <a:prstGeom prst="rect">
            <a:avLst/>
          </a:prstGeom>
        </p:spPr>
      </p:pic>
      <p:pic>
        <p:nvPicPr>
          <p:cNvPr id="7" name="Picture 6">
            <a:extLst>
              <a:ext uri="{FF2B5EF4-FFF2-40B4-BE49-F238E27FC236}">
                <a16:creationId xmlns:a16="http://schemas.microsoft.com/office/drawing/2014/main" id="{3B901C10-C970-9B90-2153-ED96097DF956}"/>
              </a:ext>
            </a:extLst>
          </p:cNvPr>
          <p:cNvPicPr>
            <a:picLocks noChangeAspect="1"/>
          </p:cNvPicPr>
          <p:nvPr/>
        </p:nvPicPr>
        <p:blipFill>
          <a:blip r:embed="rId5"/>
          <a:stretch>
            <a:fillRect/>
          </a:stretch>
        </p:blipFill>
        <p:spPr>
          <a:xfrm>
            <a:off x="5047065" y="2862192"/>
            <a:ext cx="2347633" cy="1736597"/>
          </a:xfrm>
          <a:prstGeom prst="rect">
            <a:avLst/>
          </a:prstGeom>
        </p:spPr>
      </p:pic>
      <p:pic>
        <p:nvPicPr>
          <p:cNvPr id="12" name="Picture 11">
            <a:extLst>
              <a:ext uri="{FF2B5EF4-FFF2-40B4-BE49-F238E27FC236}">
                <a16:creationId xmlns:a16="http://schemas.microsoft.com/office/drawing/2014/main" id="{786D9A3E-8CA4-6287-3521-82EBB93B6152}"/>
              </a:ext>
            </a:extLst>
          </p:cNvPr>
          <p:cNvPicPr>
            <a:picLocks noChangeAspect="1"/>
          </p:cNvPicPr>
          <p:nvPr/>
        </p:nvPicPr>
        <p:blipFill>
          <a:blip r:embed="rId6"/>
          <a:stretch>
            <a:fillRect/>
          </a:stretch>
        </p:blipFill>
        <p:spPr>
          <a:xfrm>
            <a:off x="7394698" y="2855192"/>
            <a:ext cx="2211514" cy="1736597"/>
          </a:xfrm>
          <a:prstGeom prst="rect">
            <a:avLst/>
          </a:prstGeom>
        </p:spPr>
      </p:pic>
      <p:pic>
        <p:nvPicPr>
          <p:cNvPr id="13" name="Picture 12">
            <a:extLst>
              <a:ext uri="{FF2B5EF4-FFF2-40B4-BE49-F238E27FC236}">
                <a16:creationId xmlns:a16="http://schemas.microsoft.com/office/drawing/2014/main" id="{CA9FCEA9-D236-C367-F07F-8D4ACF0F0888}"/>
              </a:ext>
            </a:extLst>
          </p:cNvPr>
          <p:cNvPicPr>
            <a:picLocks noChangeAspect="1"/>
          </p:cNvPicPr>
          <p:nvPr/>
        </p:nvPicPr>
        <p:blipFill>
          <a:blip r:embed="rId7"/>
          <a:stretch>
            <a:fillRect/>
          </a:stretch>
        </p:blipFill>
        <p:spPr>
          <a:xfrm>
            <a:off x="9606212" y="2862192"/>
            <a:ext cx="2494845" cy="1722651"/>
          </a:xfrm>
          <a:prstGeom prst="rect">
            <a:avLst/>
          </a:prstGeom>
        </p:spPr>
      </p:pic>
      <p:pic>
        <p:nvPicPr>
          <p:cNvPr id="14" name="Picture 13">
            <a:extLst>
              <a:ext uri="{FF2B5EF4-FFF2-40B4-BE49-F238E27FC236}">
                <a16:creationId xmlns:a16="http://schemas.microsoft.com/office/drawing/2014/main" id="{CF83AC07-E680-C4D3-5055-BA616B410789}"/>
              </a:ext>
            </a:extLst>
          </p:cNvPr>
          <p:cNvPicPr>
            <a:picLocks noChangeAspect="1"/>
          </p:cNvPicPr>
          <p:nvPr/>
        </p:nvPicPr>
        <p:blipFill>
          <a:blip r:embed="rId8"/>
          <a:stretch>
            <a:fillRect/>
          </a:stretch>
        </p:blipFill>
        <p:spPr>
          <a:xfrm flipH="1">
            <a:off x="10420504" y="4594911"/>
            <a:ext cx="1678570" cy="1677070"/>
          </a:xfrm>
          <a:prstGeom prst="rect">
            <a:avLst/>
          </a:prstGeom>
        </p:spPr>
      </p:pic>
      <p:pic>
        <p:nvPicPr>
          <p:cNvPr id="15" name="Picture 14">
            <a:extLst>
              <a:ext uri="{FF2B5EF4-FFF2-40B4-BE49-F238E27FC236}">
                <a16:creationId xmlns:a16="http://schemas.microsoft.com/office/drawing/2014/main" id="{01E572C1-E9FD-7F3D-85F0-2376837069F3}"/>
              </a:ext>
            </a:extLst>
          </p:cNvPr>
          <p:cNvPicPr>
            <a:picLocks noChangeAspect="1"/>
          </p:cNvPicPr>
          <p:nvPr/>
        </p:nvPicPr>
        <p:blipFill>
          <a:blip r:embed="rId9"/>
          <a:stretch>
            <a:fillRect/>
          </a:stretch>
        </p:blipFill>
        <p:spPr>
          <a:xfrm>
            <a:off x="8763979" y="4608585"/>
            <a:ext cx="1639230" cy="1663396"/>
          </a:xfrm>
          <a:prstGeom prst="rect">
            <a:avLst/>
          </a:prstGeom>
        </p:spPr>
      </p:pic>
      <p:pic>
        <p:nvPicPr>
          <p:cNvPr id="16" name="Picture 15">
            <a:extLst>
              <a:ext uri="{FF2B5EF4-FFF2-40B4-BE49-F238E27FC236}">
                <a16:creationId xmlns:a16="http://schemas.microsoft.com/office/drawing/2014/main" id="{E9DF4AC1-3C64-E157-C092-C272387E5E38}"/>
              </a:ext>
            </a:extLst>
          </p:cNvPr>
          <p:cNvPicPr>
            <a:picLocks noChangeAspect="1"/>
          </p:cNvPicPr>
          <p:nvPr/>
        </p:nvPicPr>
        <p:blipFill>
          <a:blip r:embed="rId10"/>
          <a:stretch>
            <a:fillRect/>
          </a:stretch>
        </p:blipFill>
        <p:spPr>
          <a:xfrm>
            <a:off x="6304574" y="4614176"/>
            <a:ext cx="2446706" cy="1646654"/>
          </a:xfrm>
          <a:prstGeom prst="rect">
            <a:avLst/>
          </a:prstGeom>
        </p:spPr>
      </p:pic>
      <p:pic>
        <p:nvPicPr>
          <p:cNvPr id="17" name="Picture 16">
            <a:extLst>
              <a:ext uri="{FF2B5EF4-FFF2-40B4-BE49-F238E27FC236}">
                <a16:creationId xmlns:a16="http://schemas.microsoft.com/office/drawing/2014/main" id="{57CDC915-33F3-169B-DCAA-F0061444357E}"/>
              </a:ext>
            </a:extLst>
          </p:cNvPr>
          <p:cNvPicPr>
            <a:picLocks noChangeAspect="1"/>
          </p:cNvPicPr>
          <p:nvPr/>
        </p:nvPicPr>
        <p:blipFill>
          <a:blip r:embed="rId11"/>
          <a:stretch>
            <a:fillRect/>
          </a:stretch>
        </p:blipFill>
        <p:spPr>
          <a:xfrm>
            <a:off x="3753288" y="4614176"/>
            <a:ext cx="2533723" cy="1646654"/>
          </a:xfrm>
          <a:prstGeom prst="rect">
            <a:avLst/>
          </a:prstGeom>
        </p:spPr>
      </p:pic>
      <p:sp>
        <p:nvSpPr>
          <p:cNvPr id="18" name="Slide Number Placeholder 1">
            <a:extLst>
              <a:ext uri="{FF2B5EF4-FFF2-40B4-BE49-F238E27FC236}">
                <a16:creationId xmlns:a16="http://schemas.microsoft.com/office/drawing/2014/main" id="{ABE93EF4-4BCF-A59A-276F-105B4B27E743}"/>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360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46D49-354E-EB53-423B-FBEE3507D1E3}"/>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A8B6B0D2-1425-02E9-D15D-5FB210A31082}"/>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6BAC08C9-3FC9-F5E6-6BEE-A800552D43AE}"/>
              </a:ext>
            </a:extLst>
          </p:cNvPr>
          <p:cNvSpPr txBox="1">
            <a:spLocks/>
          </p:cNvSpPr>
          <p:nvPr/>
        </p:nvSpPr>
        <p:spPr>
          <a:xfrm>
            <a:off x="661337" y="1179261"/>
            <a:ext cx="6886776" cy="751488"/>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2,000 CBM Breakbulk Cargo and 350 Containers incl. Out of Gauge</a:t>
            </a:r>
          </a:p>
          <a:p>
            <a:pPr marL="12700" marR="5080">
              <a:spcBef>
                <a:spcPts val="40"/>
              </a:spcBef>
              <a:defRPr/>
            </a:pPr>
            <a:r>
              <a:rPr lang="en-US" sz="1200" dirty="0">
                <a:solidFill>
                  <a:srgbClr val="0070C0"/>
                </a:solidFill>
                <a:latin typeface="Gotham Medium" pitchFamily="2" charset="0"/>
                <a:cs typeface="Gotham Medium" pitchFamily="2" charset="0"/>
              </a:rPr>
              <a:t>Commodity:            </a:t>
            </a:r>
            <a:r>
              <a:rPr lang="en-US" sz="1200" kern="0" dirty="0">
                <a:solidFill>
                  <a:srgbClr val="1D1D1B"/>
                </a:solidFill>
                <a:latin typeface="Gotham" pitchFamily="2" charset="0"/>
                <a:cs typeface="Gotham" pitchFamily="2" charset="0"/>
              </a:rPr>
              <a:t>Machinery Parts</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Netherlands, Brazil, Germany, China, Vietnam</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Haiphong, Vietnam</a:t>
            </a:r>
          </a:p>
        </p:txBody>
      </p:sp>
      <p:sp>
        <p:nvSpPr>
          <p:cNvPr id="21" name="object 6">
            <a:extLst>
              <a:ext uri="{FF2B5EF4-FFF2-40B4-BE49-F238E27FC236}">
                <a16:creationId xmlns:a16="http://schemas.microsoft.com/office/drawing/2014/main" id="{B80AC1B8-2A1B-456B-D227-DB6168A27826}"/>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61C2493B-4738-3712-F95A-65B40A745D2C}"/>
              </a:ext>
            </a:extLst>
          </p:cNvPr>
          <p:cNvSpPr txBox="1">
            <a:spLocks/>
          </p:cNvSpPr>
          <p:nvPr/>
        </p:nvSpPr>
        <p:spPr>
          <a:xfrm>
            <a:off x="1250830" y="2402703"/>
            <a:ext cx="3649024" cy="195951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Single Point of Contact for Handling and Booking Ocean Freight for Break Bulk and Container for Various Origins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Supporting the Project Owner with Customs Clearance Matters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Co-ordination and Supervision of Discharging Break Bulk from the Heavy Lift Vessel to Storage Yard at the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Truck Delivery of all Cargo to the Job Site</a:t>
            </a:r>
          </a:p>
        </p:txBody>
      </p:sp>
      <p:sp>
        <p:nvSpPr>
          <p:cNvPr id="27" name="Title 8">
            <a:extLst>
              <a:ext uri="{FF2B5EF4-FFF2-40B4-BE49-F238E27FC236}">
                <a16:creationId xmlns:a16="http://schemas.microsoft.com/office/drawing/2014/main" id="{7400C210-DFDA-5EB0-808A-44F4E6CB6871}"/>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784821AA-5DA8-24D8-DBF0-C7A69099D251}"/>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a:t>
            </a:r>
            <a:r>
              <a:rPr lang="en-US" sz="2200" cap="all" dirty="0" err="1">
                <a:solidFill>
                  <a:srgbClr val="3DB465"/>
                </a:solidFill>
                <a:latin typeface="Gotham Medium" pitchFamily="50" charset="0"/>
                <a:cs typeface="Gotham Medium" pitchFamily="50" charset="0"/>
              </a:rPr>
              <a:t>Vinfast</a:t>
            </a:r>
            <a:r>
              <a:rPr lang="en-US" sz="2200" cap="all" dirty="0">
                <a:solidFill>
                  <a:srgbClr val="3DB465"/>
                </a:solidFill>
                <a:latin typeface="Gotham Medium" pitchFamily="50" charset="0"/>
                <a:cs typeface="Gotham Medium" pitchFamily="50" charset="0"/>
              </a:rPr>
              <a:t> Car Factory</a:t>
            </a:r>
          </a:p>
        </p:txBody>
      </p:sp>
      <p:pic>
        <p:nvPicPr>
          <p:cNvPr id="3" name="Picture 2">
            <a:extLst>
              <a:ext uri="{FF2B5EF4-FFF2-40B4-BE49-F238E27FC236}">
                <a16:creationId xmlns:a16="http://schemas.microsoft.com/office/drawing/2014/main" id="{D3CBFAED-46CD-1CAB-8092-0390D4BDABE0}"/>
              </a:ext>
            </a:extLst>
          </p:cNvPr>
          <p:cNvPicPr>
            <a:picLocks noChangeAspect="1"/>
          </p:cNvPicPr>
          <p:nvPr/>
        </p:nvPicPr>
        <p:blipFill>
          <a:blip r:embed="rId2"/>
          <a:stretch>
            <a:fillRect/>
          </a:stretch>
        </p:blipFill>
        <p:spPr>
          <a:xfrm>
            <a:off x="7851531" y="4023491"/>
            <a:ext cx="4241188" cy="2168597"/>
          </a:xfrm>
          <a:prstGeom prst="rect">
            <a:avLst/>
          </a:prstGeom>
        </p:spPr>
      </p:pic>
      <p:pic>
        <p:nvPicPr>
          <p:cNvPr id="8" name="Picture 7">
            <a:extLst>
              <a:ext uri="{FF2B5EF4-FFF2-40B4-BE49-F238E27FC236}">
                <a16:creationId xmlns:a16="http://schemas.microsoft.com/office/drawing/2014/main" id="{C3F846CE-206E-50DE-95EB-25931F788165}"/>
              </a:ext>
            </a:extLst>
          </p:cNvPr>
          <p:cNvPicPr>
            <a:picLocks noChangeAspect="1"/>
          </p:cNvPicPr>
          <p:nvPr/>
        </p:nvPicPr>
        <p:blipFill>
          <a:blip r:embed="rId3"/>
          <a:stretch>
            <a:fillRect/>
          </a:stretch>
        </p:blipFill>
        <p:spPr>
          <a:xfrm>
            <a:off x="7911438" y="381375"/>
            <a:ext cx="4054422" cy="2254303"/>
          </a:xfrm>
          <a:prstGeom prst="rect">
            <a:avLst/>
          </a:prstGeom>
        </p:spPr>
      </p:pic>
      <p:pic>
        <p:nvPicPr>
          <p:cNvPr id="9" name="Picture 8">
            <a:extLst>
              <a:ext uri="{FF2B5EF4-FFF2-40B4-BE49-F238E27FC236}">
                <a16:creationId xmlns:a16="http://schemas.microsoft.com/office/drawing/2014/main" id="{37D0405B-CAB9-6658-99B0-9B51FFC71365}"/>
              </a:ext>
            </a:extLst>
          </p:cNvPr>
          <p:cNvPicPr>
            <a:picLocks noChangeAspect="1"/>
          </p:cNvPicPr>
          <p:nvPr/>
        </p:nvPicPr>
        <p:blipFill>
          <a:blip r:embed="rId4"/>
          <a:stretch>
            <a:fillRect/>
          </a:stretch>
        </p:blipFill>
        <p:spPr>
          <a:xfrm>
            <a:off x="5621071" y="2202433"/>
            <a:ext cx="3994515" cy="2168597"/>
          </a:xfrm>
          <a:prstGeom prst="rect">
            <a:avLst/>
          </a:prstGeom>
          <a:solidFill>
            <a:schemeClr val="bg1"/>
          </a:solidFill>
          <a:ln w="38100">
            <a:solidFill>
              <a:srgbClr val="FFFF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Slide Number Placeholder 1">
            <a:extLst>
              <a:ext uri="{FF2B5EF4-FFF2-40B4-BE49-F238E27FC236}">
                <a16:creationId xmlns:a16="http://schemas.microsoft.com/office/drawing/2014/main" id="{FBB41884-A882-9BAC-E8C6-13EF932FD289}"/>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30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5" name="Google Shape;393;p2">
            <a:extLst>
              <a:ext uri="{FF2B5EF4-FFF2-40B4-BE49-F238E27FC236}">
                <a16:creationId xmlns:a16="http://schemas.microsoft.com/office/drawing/2014/main" id="{D0D9DFDB-2DA3-C06A-C18B-B97E4230DB0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28</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79325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a:solidFill>
                  <a:srgbClr val="4AC470"/>
                </a:solidFill>
                <a:latin typeface="CONTHRAX HEAVY" panose="020B0907020201080204" pitchFamily="34" charset="0"/>
              </a:rPr>
              <a:t>OUR VISION:</a:t>
            </a:r>
            <a:endParaRPr lang="en-US" sz="1800" cap="all">
              <a:solidFill>
                <a:srgbClr val="4AC470"/>
              </a:solidFill>
              <a:latin typeface="Gotham Bold" panose="02000504050000020004" pitchFamily="2" charset="0"/>
            </a:endParaRPr>
          </a:p>
          <a:p>
            <a:pPr algn="just">
              <a:lnSpc>
                <a:spcPct val="120000"/>
              </a:lnSpc>
              <a:spcBef>
                <a:spcPts val="1800"/>
              </a:spcBef>
            </a:pPr>
            <a:r>
              <a:rPr lang="en-US" sz="120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7</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8</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98048A-1EA2-417B-9227-4A2484E2F3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TotalTime>
  <Words>2689</Words>
  <Application>Microsoft Office PowerPoint</Application>
  <PresentationFormat>Widescreen</PresentationFormat>
  <Paragraphs>397</Paragraphs>
  <Slides>28</Slides>
  <Notes>11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Aptos</vt:lpstr>
      <vt:lpstr>Arial</vt:lpstr>
      <vt:lpstr>Arial MT</vt:lpstr>
      <vt:lpstr>Calibri</vt:lpstr>
      <vt:lpstr>Calibri Light</vt:lpstr>
      <vt:lpstr>Conthrax Bold</vt:lpstr>
      <vt:lpstr>CONTHRAX HEAVY</vt:lpstr>
      <vt:lpstr>CONTHRAX HEAVY</vt:lpstr>
      <vt:lpstr>Conthrax Sb</vt:lpstr>
      <vt:lpstr>Gotham</vt:lpstr>
      <vt:lpstr>Gotham Bold</vt:lpstr>
      <vt:lpstr>Gotham Book</vt:lpstr>
      <vt:lpstr>Gotham Medium</vt:lpstr>
      <vt:lpstr>GOTHAM-BOOK</vt:lpstr>
      <vt:lpstr>GOTHAM-MEDIUM</vt:lpstr>
      <vt:lpstr>Helvetica Neue</vt:lpstr>
      <vt:lpstr>Office Theme</vt:lpstr>
      <vt:lpstr>2_Office Theme</vt:lpstr>
      <vt:lpstr>INDUSTRIAL PROJECTS PRESENTATION</vt:lpstr>
      <vt:lpstr>PowerPoint Presentation</vt:lpstr>
      <vt:lpstr>WHAT ARE OUR CAPABILITIES</vt:lpstr>
      <vt:lpstr>PowerPoint Presentation</vt:lpstr>
      <vt:lpstr>FLS HISTORY</vt:lpstr>
      <vt:lpstr>PowerPoint Presentation</vt:lpstr>
      <vt:lpstr>OUR COMPETENCIES</vt:lpstr>
      <vt:lpstr>WE ARE A PROUD MEMBER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Industrial 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truc le</cp:lastModifiedBy>
  <cp:revision>8</cp:revision>
  <cp:lastPrinted>2025-04-21T07:20:46Z</cp:lastPrinted>
  <dcterms:created xsi:type="dcterms:W3CDTF">2021-12-01T06:55:06Z</dcterms:created>
  <dcterms:modified xsi:type="dcterms:W3CDTF">2026-04-09T04:37:51Z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