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32"/>
  </p:notesMasterIdLst>
  <p:handoutMasterIdLst>
    <p:handoutMasterId r:id="rId33"/>
  </p:handoutMasterIdLst>
  <p:sldIdLst>
    <p:sldId id="428" r:id="rId5"/>
    <p:sldId id="317" r:id="rId6"/>
    <p:sldId id="1393" r:id="rId7"/>
    <p:sldId id="337" r:id="rId8"/>
    <p:sldId id="378" r:id="rId9"/>
    <p:sldId id="1392" r:id="rId10"/>
    <p:sldId id="483" r:id="rId11"/>
    <p:sldId id="380" r:id="rId12"/>
    <p:sldId id="544" r:id="rId13"/>
    <p:sldId id="545" r:id="rId14"/>
    <p:sldId id="4208" r:id="rId15"/>
    <p:sldId id="546" r:id="rId16"/>
    <p:sldId id="1399" r:id="rId17"/>
    <p:sldId id="1400" r:id="rId18"/>
    <p:sldId id="1402" r:id="rId19"/>
    <p:sldId id="4254" r:id="rId20"/>
    <p:sldId id="4247" r:id="rId21"/>
    <p:sldId id="547" r:id="rId22"/>
    <p:sldId id="4248" r:id="rId23"/>
    <p:sldId id="4252" r:id="rId24"/>
    <p:sldId id="4251" r:id="rId25"/>
    <p:sldId id="4250" r:id="rId26"/>
    <p:sldId id="4249" r:id="rId27"/>
    <p:sldId id="4196" r:id="rId28"/>
    <p:sldId id="4246" r:id="rId29"/>
    <p:sldId id="4253" r:id="rId30"/>
    <p:sldId id="279"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68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4/9/2026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09/04/2026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17</a:t>
            </a:fld>
            <a:endParaRPr lang="en-GB"/>
          </a:p>
        </p:txBody>
      </p:sp>
    </p:spTree>
    <p:extLst>
      <p:ext uri="{BB962C8B-B14F-4D97-AF65-F5344CB8AC3E}">
        <p14:creationId xmlns:p14="http://schemas.microsoft.com/office/powerpoint/2010/main" val="146678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4/9/2026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8704952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 id="2147483764"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8.e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30.xml"/><Relationship Id="rId5" Type="http://schemas.openxmlformats.org/officeDocument/2006/relationships/image" Target="../media/image74.emf"/><Relationship Id="rId4" Type="http://schemas.openxmlformats.org/officeDocument/2006/relationships/image" Target="../media/image73.emf"/></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30.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7.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0.xml"/><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1846398"/>
            <a:ext cx="5388253" cy="1588127"/>
          </a:xfrm>
        </p:spPr>
        <p:txBody>
          <a:bodyPr/>
          <a:lstStyle/>
          <a:p>
            <a:r>
              <a:rPr lang="en-US" sz="3600"/>
              <a:t>MACHINERY PROJECTS </a:t>
            </a:r>
            <a:r>
              <a:rPr lang="en-US" sz="3600" dirty="0"/>
              <a:t>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dirty="0">
                <a:latin typeface="GOTHAM-BOOK"/>
              </a:rPr>
              <a:t>03</a:t>
            </a:r>
            <a:r>
              <a:rPr lang="en-US" baseline="30000" dirty="0">
                <a:latin typeface="GOTHAM-BOOK"/>
              </a:rPr>
              <a:t>th</a:t>
            </a:r>
            <a:r>
              <a:rPr lang="en-US" dirty="0">
                <a:latin typeface="GOTHAM-BOOK"/>
              </a:rPr>
              <a:t> Apr </a:t>
            </a:r>
            <a:r>
              <a:rPr lang="en-US" dirty="0"/>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PROJECT 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35772" y="5322695"/>
            <a:ext cx="1445633" cy="828672"/>
          </a:xfrm>
          <a:prstGeom prst="rect">
            <a:avLst/>
          </a:prstGeom>
        </p:spPr>
        <p:txBody>
          <a:bodyPr vert="horz" wrap="square" lIns="0" tIns="7858" rIns="0" bIns="0" rtlCol="0">
            <a:spAutoFit/>
          </a:bodyPr>
          <a:lstStyle/>
          <a:p>
            <a:pPr marR="30532">
              <a:spcBef>
                <a:spcPts val="95"/>
              </a:spcBef>
            </a:pPr>
            <a:endParaRPr lang="en-US" sz="1000" b="1">
              <a:solidFill>
                <a:schemeClr val="bg1"/>
              </a:solidFill>
              <a:latin typeface="Conthrax Heavy" panose="020B0907020201080204" pitchFamily="34" charset="0"/>
              <a:cs typeface="Calibri"/>
            </a:endParaRPr>
          </a:p>
          <a:p>
            <a:pPr marR="30532">
              <a:spcBef>
                <a:spcPts val="95"/>
              </a:spcBef>
            </a:pPr>
            <a:r>
              <a:rPr lang="en-US" sz="1000" b="1">
                <a:solidFill>
                  <a:schemeClr val="bg1"/>
                </a:solidFill>
                <a:latin typeface="Conthrax Heavy" panose="020B0907020201080204" pitchFamily="34" charset="0"/>
                <a:cs typeface="Calibri"/>
              </a:rPr>
              <a:t>VI</a:t>
            </a:r>
            <a:endParaRPr lang="en-US" sz="1000" b="1" dirty="0">
              <a:solidFill>
                <a:schemeClr val="bg1"/>
              </a:solidFill>
              <a:latin typeface="Conthrax Heavy" panose="020B0907020201080204" pitchFamily="34" charset="0"/>
              <a:cs typeface="Calibri"/>
            </a:endParaRP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endParaRPr sz="1000" b="1" dirty="0">
              <a:solidFill>
                <a:srgbClr val="00B050"/>
              </a:solidFill>
              <a:latin typeface="Gotham" pitchFamily="2" charset="0"/>
            </a:endParaRP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150110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B549B-D241-AD51-F6CE-B3A5C273D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75E68-F39A-252E-E0DF-A2DC117350AE}"/>
              </a:ext>
            </a:extLst>
          </p:cNvPr>
          <p:cNvSpPr>
            <a:spLocks noGrp="1"/>
          </p:cNvSpPr>
          <p:nvPr>
            <p:ph type="ctrTitle"/>
          </p:nvPr>
        </p:nvSpPr>
        <p:spPr>
          <a:xfrm>
            <a:off x="864243" y="2948869"/>
            <a:ext cx="8630830" cy="480131"/>
          </a:xfrm>
        </p:spPr>
        <p:txBody>
          <a:bodyPr/>
          <a:lstStyle/>
          <a:p>
            <a:r>
              <a:rPr lang="en-US" dirty="0"/>
              <a:t>Machinery References</a:t>
            </a:r>
            <a:endParaRPr lang="en-VN" dirty="0"/>
          </a:p>
        </p:txBody>
      </p:sp>
    </p:spTree>
    <p:extLst>
      <p:ext uri="{BB962C8B-B14F-4D97-AF65-F5344CB8AC3E}">
        <p14:creationId xmlns:p14="http://schemas.microsoft.com/office/powerpoint/2010/main" val="342045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A387E-EA23-AAD6-8BE5-69A9605011CB}"/>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61A6E09D-64A5-35DF-C236-03CDD723D85C}"/>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228C4CBA-179C-914C-2FE2-B83ADAC15092}"/>
              </a:ext>
            </a:extLst>
          </p:cNvPr>
          <p:cNvSpPr txBox="1">
            <a:spLocks noGrp="1" noRot="1" noMove="1" noResize="1" noEditPoints="1" noAdjustHandles="1" noChangeArrowheads="1" noChangeShapeType="1"/>
          </p:cNvSpPr>
          <p:nvPr/>
        </p:nvSpPr>
        <p:spPr>
          <a:xfrm>
            <a:off x="661337" y="1179261"/>
            <a:ext cx="5187371" cy="579646"/>
          </a:xfrm>
          <a:prstGeom prst="rect">
            <a:avLst/>
          </a:prstGeom>
        </p:spPr>
        <p:txBody>
          <a:bodyPr vert="horz" wrap="square" lIns="0" tIns="12700" rIns="0" bIns="0" rtlCol="0">
            <a:spAutoFit/>
          </a:bodyPr>
          <a:lstStyle/>
          <a:p>
            <a:pPr marL="12700" lvl="0">
              <a:spcBef>
                <a:spcPts val="100"/>
              </a:spcBef>
              <a:defRPr/>
            </a:pPr>
            <a:r>
              <a:rPr lang="en-US" sz="1200" dirty="0">
                <a:solidFill>
                  <a:srgbClr val="0070C0"/>
                </a:solidFill>
                <a:latin typeface="Gotham Medium" pitchFamily="2" charset="0"/>
                <a:cs typeface="Gotham Medium" pitchFamily="2" charset="0"/>
              </a:rPr>
              <a:t>Commodity:           </a:t>
            </a:r>
            <a:r>
              <a:rPr lang="en-US" sz="1200" kern="0" dirty="0">
                <a:solidFill>
                  <a:srgbClr val="1D1D1B"/>
                </a:solidFill>
                <a:latin typeface="Gotham" pitchFamily="2" charset="0"/>
                <a:cs typeface="Gotham" pitchFamily="2" charset="0"/>
              </a:rPr>
              <a:t>Excavators, soil dozers, mining dump trucks</a:t>
            </a:r>
          </a:p>
          <a:p>
            <a:pPr marL="12700" lvl="0">
              <a:spcBef>
                <a:spcPts val="100"/>
              </a:spcBef>
              <a:defRPr/>
            </a:pPr>
            <a:r>
              <a:rPr lang="en-US" sz="1200" kern="0" dirty="0">
                <a:solidFill>
                  <a:srgbClr val="0070C0"/>
                </a:solidFill>
                <a:latin typeface="Gotham Medium" pitchFamily="2" charset="0"/>
                <a:cs typeface="Gotham Medium" pitchFamily="2" charset="0"/>
              </a:rPr>
              <a:t>Origin:	            </a:t>
            </a:r>
            <a:r>
              <a:rPr lang="en-US" sz="1200" kern="0" dirty="0" err="1">
                <a:solidFill>
                  <a:srgbClr val="1D1D1B"/>
                </a:solidFill>
                <a:latin typeface="Gotham" pitchFamily="2" charset="0"/>
                <a:cs typeface="Gotham" pitchFamily="2" charset="0"/>
              </a:rPr>
              <a:t>Ciwandan</a:t>
            </a:r>
            <a:r>
              <a:rPr lang="en-US" sz="1200" kern="0" dirty="0">
                <a:solidFill>
                  <a:srgbClr val="1D1D1B"/>
                </a:solidFill>
                <a:latin typeface="Gotham" pitchFamily="2" charset="0"/>
                <a:cs typeface="Gotham" pitchFamily="2" charset="0"/>
              </a:rPr>
              <a:t> Port of Banten</a:t>
            </a:r>
            <a:endParaRPr lang="fr-FR" sz="1200" kern="0" dirty="0">
              <a:solidFill>
                <a:srgbClr val="1D1D1B"/>
              </a:solidFill>
              <a:latin typeface="Gotham" pitchFamily="2" charset="0"/>
              <a:cs typeface="Gotham" pitchFamily="2" charset="0"/>
            </a:endParaRPr>
          </a:p>
          <a:p>
            <a:pPr marL="12700" marR="5080" lvl="0">
              <a:spcBef>
                <a:spcPts val="40"/>
              </a:spcBef>
              <a:defRPr/>
            </a:pPr>
            <a:r>
              <a:rPr lang="en-US" sz="1200" kern="0" dirty="0">
                <a:solidFill>
                  <a:srgbClr val="0070C0"/>
                </a:solidFill>
                <a:latin typeface="Gotham Medium" pitchFamily="2" charset="0"/>
                <a:cs typeface="Gotham Medium" pitchFamily="2" charset="0"/>
              </a:rPr>
              <a:t>Destination:           </a:t>
            </a:r>
            <a:r>
              <a:rPr lang="en-US" sz="1200" kern="0" dirty="0">
                <a:solidFill>
                  <a:srgbClr val="1D1D1B"/>
                </a:solidFill>
                <a:latin typeface="Gotham" pitchFamily="2" charset="0"/>
                <a:cs typeface="Gotham" pitchFamily="2" charset="0"/>
              </a:rPr>
              <a:t>Jebel Ali International Port of UAE </a:t>
            </a:r>
            <a:endParaRPr lang="it-IT" sz="1200" kern="0" dirty="0">
              <a:solidFill>
                <a:srgbClr val="1D1D1B"/>
              </a:solidFill>
              <a:latin typeface="Gotham" pitchFamily="2" charset="0"/>
              <a:cs typeface="Gotham" pitchFamily="2" charset="0"/>
            </a:endParaRPr>
          </a:p>
        </p:txBody>
      </p:sp>
      <p:sp>
        <p:nvSpPr>
          <p:cNvPr id="21" name="object 6">
            <a:extLst>
              <a:ext uri="{FF2B5EF4-FFF2-40B4-BE49-F238E27FC236}">
                <a16:creationId xmlns:a16="http://schemas.microsoft.com/office/drawing/2014/main" id="{BC3705F1-C436-C2F9-1ECB-AF52649BC1F6}"/>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F71C418E-F2AF-7D34-3F7A-71304F3DF50A}"/>
              </a:ext>
            </a:extLst>
          </p:cNvPr>
          <p:cNvSpPr txBox="1">
            <a:spLocks noGrp="1" noRot="1" noMove="1" noResize="1" noEditPoints="1" noAdjustHandles="1" noChangeArrowheads="1" noChangeShapeType="1"/>
          </p:cNvSpPr>
          <p:nvPr/>
        </p:nvSpPr>
        <p:spPr>
          <a:xfrm>
            <a:off x="1250829" y="2402703"/>
            <a:ext cx="4739101" cy="206210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Vessel chartering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and terminal handling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Export customs clearance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Stevedoring loading at Port of Shipment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Lashing, securing, and discharging all cargo material inside sea carrier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Sea freight from Port of Shipment up to Port of Discharging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Arrival at Port of Discharging under CFR terms</a:t>
            </a:r>
          </a:p>
        </p:txBody>
      </p:sp>
      <p:sp>
        <p:nvSpPr>
          <p:cNvPr id="27" name="Title 8">
            <a:extLst>
              <a:ext uri="{FF2B5EF4-FFF2-40B4-BE49-F238E27FC236}">
                <a16:creationId xmlns:a16="http://schemas.microsoft.com/office/drawing/2014/main" id="{AFC1CECE-5BB4-9B1F-55FC-E4BA4C7D711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4A7050BB-A18A-7FBE-C27A-EBF99539836F}"/>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CAT</a:t>
            </a:r>
          </a:p>
        </p:txBody>
      </p:sp>
      <p:pic>
        <p:nvPicPr>
          <p:cNvPr id="34" name="Picture 33">
            <a:extLst>
              <a:ext uri="{FF2B5EF4-FFF2-40B4-BE49-F238E27FC236}">
                <a16:creationId xmlns:a16="http://schemas.microsoft.com/office/drawing/2014/main" id="{747E0E9E-3889-16BA-6C3F-FA8A8453373F}"/>
              </a:ext>
            </a:extLst>
          </p:cNvPr>
          <p:cNvPicPr>
            <a:picLocks noGrp="1" noRot="1" noChangeAspect="1" noMove="1" noResize="1" noEditPoints="1" noAdjustHandles="1" noChangeArrowheads="1" noChangeShapeType="1" noCrop="1"/>
          </p:cNvPicPr>
          <p:nvPr/>
        </p:nvPicPr>
        <p:blipFill rotWithShape="1">
          <a:blip r:embed="rId2"/>
          <a:srcRect t="8216"/>
          <a:stretch/>
        </p:blipFill>
        <p:spPr>
          <a:xfrm>
            <a:off x="6196208" y="1334307"/>
            <a:ext cx="2605607" cy="1185364"/>
          </a:xfrm>
          <a:prstGeom prst="rect">
            <a:avLst/>
          </a:prstGeom>
        </p:spPr>
      </p:pic>
      <p:pic>
        <p:nvPicPr>
          <p:cNvPr id="35" name="Picture 34">
            <a:extLst>
              <a:ext uri="{FF2B5EF4-FFF2-40B4-BE49-F238E27FC236}">
                <a16:creationId xmlns:a16="http://schemas.microsoft.com/office/drawing/2014/main" id="{A28F510B-AF73-4074-D42B-B7C655B6C610}"/>
              </a:ext>
            </a:extLst>
          </p:cNvPr>
          <p:cNvPicPr>
            <a:picLocks noGrp="1" noRot="1" noChangeAspect="1" noMove="1" noResize="1" noEditPoints="1" noAdjustHandles="1" noChangeArrowheads="1" noChangeShapeType="1" noCrop="1"/>
          </p:cNvPicPr>
          <p:nvPr/>
        </p:nvPicPr>
        <p:blipFill>
          <a:blip r:embed="rId3"/>
          <a:stretch>
            <a:fillRect/>
          </a:stretch>
        </p:blipFill>
        <p:spPr>
          <a:xfrm>
            <a:off x="6196208" y="2602833"/>
            <a:ext cx="2605607" cy="1293907"/>
          </a:xfrm>
          <a:prstGeom prst="rect">
            <a:avLst/>
          </a:prstGeom>
        </p:spPr>
      </p:pic>
      <p:pic>
        <p:nvPicPr>
          <p:cNvPr id="36" name="Picture 35">
            <a:extLst>
              <a:ext uri="{FF2B5EF4-FFF2-40B4-BE49-F238E27FC236}">
                <a16:creationId xmlns:a16="http://schemas.microsoft.com/office/drawing/2014/main" id="{EC30C769-408D-1D1C-3146-AA49B1467A84}"/>
              </a:ext>
            </a:extLst>
          </p:cNvPr>
          <p:cNvPicPr>
            <a:picLocks noGrp="1" noRot="1" noChangeAspect="1" noMove="1" noResize="1" noEditPoints="1" noAdjustHandles="1" noChangeArrowheads="1" noChangeShapeType="1" noCrop="1"/>
          </p:cNvPicPr>
          <p:nvPr/>
        </p:nvPicPr>
        <p:blipFill>
          <a:blip r:embed="rId4"/>
          <a:stretch>
            <a:fillRect/>
          </a:stretch>
        </p:blipFill>
        <p:spPr>
          <a:xfrm>
            <a:off x="7581453" y="5348979"/>
            <a:ext cx="2614433" cy="1290637"/>
          </a:xfrm>
          <a:prstGeom prst="rect">
            <a:avLst/>
          </a:prstGeom>
        </p:spPr>
      </p:pic>
      <p:pic>
        <p:nvPicPr>
          <p:cNvPr id="37" name="Picture 36">
            <a:extLst>
              <a:ext uri="{FF2B5EF4-FFF2-40B4-BE49-F238E27FC236}">
                <a16:creationId xmlns:a16="http://schemas.microsoft.com/office/drawing/2014/main" id="{BDDCDBC1-143F-1428-E1EA-2B703DCB5A06}"/>
              </a:ext>
            </a:extLst>
          </p:cNvPr>
          <p:cNvPicPr>
            <a:picLocks noGrp="1" noRot="1" noChangeAspect="1" noMove="1" noResize="1" noEditPoints="1" noAdjustHandles="1" noChangeArrowheads="1" noChangeShapeType="1" noCrop="1"/>
          </p:cNvPicPr>
          <p:nvPr/>
        </p:nvPicPr>
        <p:blipFill>
          <a:blip r:embed="rId5"/>
          <a:stretch>
            <a:fillRect/>
          </a:stretch>
        </p:blipFill>
        <p:spPr>
          <a:xfrm>
            <a:off x="6202070" y="3971910"/>
            <a:ext cx="2605607" cy="1293907"/>
          </a:xfrm>
          <a:prstGeom prst="rect">
            <a:avLst/>
          </a:prstGeom>
        </p:spPr>
      </p:pic>
      <p:pic>
        <p:nvPicPr>
          <p:cNvPr id="38" name="Picture 37">
            <a:extLst>
              <a:ext uri="{FF2B5EF4-FFF2-40B4-BE49-F238E27FC236}">
                <a16:creationId xmlns:a16="http://schemas.microsoft.com/office/drawing/2014/main" id="{61046984-2856-5E3E-37CE-04FF9E757C2A}"/>
              </a:ext>
            </a:extLst>
          </p:cNvPr>
          <p:cNvPicPr>
            <a:picLocks noGrp="1" noRot="1" noChangeAspect="1" noMove="1" noResize="1" noEditPoints="1" noAdjustHandles="1" noChangeArrowheads="1" noChangeShapeType="1" noCrop="1"/>
          </p:cNvPicPr>
          <p:nvPr/>
        </p:nvPicPr>
        <p:blipFill>
          <a:blip r:embed="rId6"/>
          <a:stretch>
            <a:fillRect/>
          </a:stretch>
        </p:blipFill>
        <p:spPr>
          <a:xfrm>
            <a:off x="8888670" y="1334307"/>
            <a:ext cx="2425474" cy="1185364"/>
          </a:xfrm>
          <a:prstGeom prst="rect">
            <a:avLst/>
          </a:prstGeom>
        </p:spPr>
      </p:pic>
      <p:pic>
        <p:nvPicPr>
          <p:cNvPr id="39" name="Picture 38">
            <a:extLst>
              <a:ext uri="{FF2B5EF4-FFF2-40B4-BE49-F238E27FC236}">
                <a16:creationId xmlns:a16="http://schemas.microsoft.com/office/drawing/2014/main" id="{6468CC68-EF7D-D301-E7DC-252DA36CE230}"/>
              </a:ext>
            </a:extLst>
          </p:cNvPr>
          <p:cNvPicPr>
            <a:picLocks noGrp="1" noRot="1" noChangeAspect="1" noMove="1" noResize="1" noEditPoints="1" noAdjustHandles="1" noChangeArrowheads="1" noChangeShapeType="1" noCrop="1"/>
          </p:cNvPicPr>
          <p:nvPr/>
        </p:nvPicPr>
        <p:blipFill>
          <a:blip r:embed="rId7"/>
          <a:stretch>
            <a:fillRect/>
          </a:stretch>
        </p:blipFill>
        <p:spPr>
          <a:xfrm>
            <a:off x="8888670" y="2602834"/>
            <a:ext cx="2425474" cy="1293907"/>
          </a:xfrm>
          <a:prstGeom prst="rect">
            <a:avLst/>
          </a:prstGeom>
        </p:spPr>
      </p:pic>
      <p:pic>
        <p:nvPicPr>
          <p:cNvPr id="40" name="Picture 39">
            <a:extLst>
              <a:ext uri="{FF2B5EF4-FFF2-40B4-BE49-F238E27FC236}">
                <a16:creationId xmlns:a16="http://schemas.microsoft.com/office/drawing/2014/main" id="{6EB0D338-1E2E-0AD8-975C-CA05E185EC51}"/>
              </a:ext>
            </a:extLst>
          </p:cNvPr>
          <p:cNvPicPr>
            <a:picLocks noGrp="1" noRot="1" noChangeAspect="1" noMove="1" noResize="1" noEditPoints="1" noAdjustHandles="1" noChangeArrowheads="1" noChangeShapeType="1" noCrop="1"/>
          </p:cNvPicPr>
          <p:nvPr/>
        </p:nvPicPr>
        <p:blipFill>
          <a:blip r:embed="rId8"/>
          <a:stretch>
            <a:fillRect/>
          </a:stretch>
        </p:blipFill>
        <p:spPr>
          <a:xfrm>
            <a:off x="8888670" y="3971910"/>
            <a:ext cx="2408508" cy="1293907"/>
          </a:xfrm>
          <a:prstGeom prst="rect">
            <a:avLst/>
          </a:prstGeom>
        </p:spPr>
      </p:pic>
      <p:sp>
        <p:nvSpPr>
          <p:cNvPr id="41" name="Slide Number Placeholder 1">
            <a:extLst>
              <a:ext uri="{FF2B5EF4-FFF2-40B4-BE49-F238E27FC236}">
                <a16:creationId xmlns:a16="http://schemas.microsoft.com/office/drawing/2014/main" id="{A459B277-6716-8EBD-6EAB-8A6D3128485D}"/>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330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9543-6FE2-6956-43D1-2EB727BF7C0C}"/>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0E205CD5-486E-261D-F16F-7BBCEF9E56B8}"/>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88AA9DCD-21CC-3AA2-7EDF-7C8138AC949A}"/>
              </a:ext>
            </a:extLst>
          </p:cNvPr>
          <p:cNvSpPr txBox="1">
            <a:spLocks noGrp="1" noRot="1" noMove="1" noResize="1" noEditPoints="1" noAdjustHandles="1" noChangeArrowheads="1" noChangeShapeType="1"/>
          </p:cNvSpPr>
          <p:nvPr/>
        </p:nvSpPr>
        <p:spPr>
          <a:xfrm>
            <a:off x="661337" y="1179261"/>
            <a:ext cx="5187371" cy="579646"/>
          </a:xfrm>
          <a:prstGeom prst="rect">
            <a:avLst/>
          </a:prstGeom>
        </p:spPr>
        <p:txBody>
          <a:bodyPr vert="horz" wrap="square" lIns="0" tIns="12700" rIns="0" bIns="0" rtlCol="0">
            <a:spAutoFit/>
          </a:bodyPr>
          <a:lstStyle/>
          <a:p>
            <a:pPr marL="12700" lvl="0">
              <a:spcBef>
                <a:spcPts val="100"/>
              </a:spcBef>
              <a:defRPr/>
            </a:pPr>
            <a:r>
              <a:rPr lang="en-US" sz="1200" dirty="0">
                <a:solidFill>
                  <a:srgbClr val="0070C0"/>
                </a:solidFill>
                <a:latin typeface="Gotham Medium" pitchFamily="2" charset="0"/>
                <a:cs typeface="Gotham Medium" pitchFamily="2" charset="0"/>
              </a:rPr>
              <a:t>Commodity:           </a:t>
            </a:r>
            <a:r>
              <a:rPr lang="en-US" sz="1200" kern="0" dirty="0">
                <a:solidFill>
                  <a:srgbClr val="1D1D1B"/>
                </a:solidFill>
                <a:latin typeface="Gotham" pitchFamily="2" charset="0"/>
                <a:cs typeface="Gotham" pitchFamily="2" charset="0"/>
              </a:rPr>
              <a:t>31 x Mining Dump Truck HD 1500-5 Series </a:t>
            </a:r>
          </a:p>
          <a:p>
            <a:pPr marL="12700" lvl="0">
              <a:spcBef>
                <a:spcPts val="100"/>
              </a:spcBef>
              <a:defRPr/>
            </a:pPr>
            <a:r>
              <a:rPr lang="en-US" sz="1200" kern="0" dirty="0">
                <a:solidFill>
                  <a:srgbClr val="0070C0"/>
                </a:solidFill>
                <a:latin typeface="Gotham Medium" pitchFamily="2" charset="0"/>
                <a:cs typeface="Gotham Medium" pitchFamily="2" charset="0"/>
              </a:rPr>
              <a:t>Origin:	            </a:t>
            </a:r>
            <a:r>
              <a:rPr lang="en-US" sz="1200" kern="0" dirty="0">
                <a:solidFill>
                  <a:srgbClr val="1D1D1B"/>
                </a:solidFill>
                <a:latin typeface="Gotham" pitchFamily="2" charset="0"/>
                <a:cs typeface="Gotham" pitchFamily="2" charset="0"/>
              </a:rPr>
              <a:t>Tanjung </a:t>
            </a:r>
            <a:r>
              <a:rPr lang="en-US" sz="1200" kern="0" dirty="0" err="1">
                <a:solidFill>
                  <a:srgbClr val="1D1D1B"/>
                </a:solidFill>
                <a:latin typeface="Gotham" pitchFamily="2" charset="0"/>
                <a:cs typeface="Gotham" pitchFamily="2" charset="0"/>
              </a:rPr>
              <a:t>Priok</a:t>
            </a:r>
            <a:r>
              <a:rPr lang="en-US" sz="1200" kern="0" dirty="0">
                <a:solidFill>
                  <a:srgbClr val="1D1D1B"/>
                </a:solidFill>
                <a:latin typeface="Gotham" pitchFamily="2" charset="0"/>
                <a:cs typeface="Gotham" pitchFamily="2" charset="0"/>
              </a:rPr>
              <a:t> International Port of Jakarta </a:t>
            </a:r>
            <a:endParaRPr lang="fr-FR" sz="1200" kern="0" dirty="0">
              <a:solidFill>
                <a:srgbClr val="1D1D1B"/>
              </a:solidFill>
              <a:latin typeface="Gotham" pitchFamily="2" charset="0"/>
              <a:cs typeface="Gotham" pitchFamily="2" charset="0"/>
            </a:endParaRPr>
          </a:p>
          <a:p>
            <a:pPr marL="12700" marR="5080" lvl="0">
              <a:spcBef>
                <a:spcPts val="40"/>
              </a:spcBef>
              <a:defRPr/>
            </a:pPr>
            <a:r>
              <a:rPr lang="en-US" sz="1200" kern="0" dirty="0">
                <a:solidFill>
                  <a:srgbClr val="0070C0"/>
                </a:solidFill>
                <a:latin typeface="Gotham Medium" pitchFamily="2" charset="0"/>
                <a:cs typeface="Gotham Medium" pitchFamily="2" charset="0"/>
              </a:rPr>
              <a:t>Destination:           </a:t>
            </a:r>
            <a:r>
              <a:rPr lang="en-US" sz="1200" kern="0" dirty="0">
                <a:solidFill>
                  <a:srgbClr val="1D1D1B"/>
                </a:solidFill>
                <a:latin typeface="Gotham" pitchFamily="2" charset="0"/>
                <a:cs typeface="Gotham" pitchFamily="2" charset="0"/>
              </a:rPr>
              <a:t>Xingang International Port of China </a:t>
            </a:r>
            <a:endParaRPr lang="it-IT" sz="1200" kern="0" dirty="0">
              <a:solidFill>
                <a:srgbClr val="1D1D1B"/>
              </a:solidFill>
              <a:latin typeface="Gotham" pitchFamily="2" charset="0"/>
              <a:cs typeface="Gotham" pitchFamily="2" charset="0"/>
            </a:endParaRPr>
          </a:p>
        </p:txBody>
      </p:sp>
      <p:sp>
        <p:nvSpPr>
          <p:cNvPr id="21" name="object 6">
            <a:extLst>
              <a:ext uri="{FF2B5EF4-FFF2-40B4-BE49-F238E27FC236}">
                <a16:creationId xmlns:a16="http://schemas.microsoft.com/office/drawing/2014/main" id="{4868F310-0A63-E1C3-094B-2164C960BA66}"/>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4765A5AB-4212-9F0C-19DA-EED91ECC3FC1}"/>
              </a:ext>
            </a:extLst>
          </p:cNvPr>
          <p:cNvSpPr txBox="1">
            <a:spLocks/>
          </p:cNvSpPr>
          <p:nvPr/>
        </p:nvSpPr>
        <p:spPr>
          <a:xfrm>
            <a:off x="1250830" y="2402703"/>
            <a:ext cx="3416062" cy="243143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Vessel chartering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and terminal handling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Export customs clearances services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Stevedoring loading at Port of Shipment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Lashing, securing, and discharging all cargo material inside sea carrier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Sea freight from Port of Shipment up to Port of Discharging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Arrival at Port of Discharging under CFR terms</a:t>
            </a:r>
          </a:p>
        </p:txBody>
      </p:sp>
      <p:sp>
        <p:nvSpPr>
          <p:cNvPr id="27" name="Title 8">
            <a:extLst>
              <a:ext uri="{FF2B5EF4-FFF2-40B4-BE49-F238E27FC236}">
                <a16:creationId xmlns:a16="http://schemas.microsoft.com/office/drawing/2014/main" id="{AAA0334F-90C3-EAA6-8110-9928145634E8}"/>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8E5EFFDC-1DCA-BD2E-5E28-A5A636F854E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Equipment for Pipelines FZE Project </a:t>
            </a:r>
          </a:p>
        </p:txBody>
      </p:sp>
      <p:pic>
        <p:nvPicPr>
          <p:cNvPr id="29" name="Picture 28">
            <a:extLst>
              <a:ext uri="{FF2B5EF4-FFF2-40B4-BE49-F238E27FC236}">
                <a16:creationId xmlns:a16="http://schemas.microsoft.com/office/drawing/2014/main" id="{2F713D70-14E6-9CC3-35E3-E435F2C05622}"/>
              </a:ext>
            </a:extLst>
          </p:cNvPr>
          <p:cNvPicPr>
            <a:picLocks noChangeAspect="1"/>
          </p:cNvPicPr>
          <p:nvPr/>
        </p:nvPicPr>
        <p:blipFill>
          <a:blip r:embed="rId2"/>
          <a:stretch>
            <a:fillRect/>
          </a:stretch>
        </p:blipFill>
        <p:spPr>
          <a:xfrm>
            <a:off x="5743853" y="1421779"/>
            <a:ext cx="2962524" cy="1524914"/>
          </a:xfrm>
          <a:prstGeom prst="rect">
            <a:avLst/>
          </a:prstGeom>
        </p:spPr>
      </p:pic>
      <p:pic>
        <p:nvPicPr>
          <p:cNvPr id="30" name="Picture 29">
            <a:extLst>
              <a:ext uri="{FF2B5EF4-FFF2-40B4-BE49-F238E27FC236}">
                <a16:creationId xmlns:a16="http://schemas.microsoft.com/office/drawing/2014/main" id="{58FD7D2D-A387-7719-CE82-C312E83A0D42}"/>
              </a:ext>
            </a:extLst>
          </p:cNvPr>
          <p:cNvPicPr>
            <a:picLocks noChangeAspect="1"/>
          </p:cNvPicPr>
          <p:nvPr/>
        </p:nvPicPr>
        <p:blipFill>
          <a:blip r:embed="rId3"/>
          <a:stretch>
            <a:fillRect/>
          </a:stretch>
        </p:blipFill>
        <p:spPr>
          <a:xfrm>
            <a:off x="8807191" y="1421779"/>
            <a:ext cx="2703328" cy="1524915"/>
          </a:xfrm>
          <a:prstGeom prst="rect">
            <a:avLst/>
          </a:prstGeom>
        </p:spPr>
      </p:pic>
      <p:pic>
        <p:nvPicPr>
          <p:cNvPr id="31" name="Picture 30">
            <a:extLst>
              <a:ext uri="{FF2B5EF4-FFF2-40B4-BE49-F238E27FC236}">
                <a16:creationId xmlns:a16="http://schemas.microsoft.com/office/drawing/2014/main" id="{F37CA272-F483-5E91-3394-5CA9BCC9BAE4}"/>
              </a:ext>
            </a:extLst>
          </p:cNvPr>
          <p:cNvPicPr>
            <a:picLocks noChangeAspect="1"/>
          </p:cNvPicPr>
          <p:nvPr/>
        </p:nvPicPr>
        <p:blipFill>
          <a:blip r:embed="rId4"/>
          <a:stretch>
            <a:fillRect/>
          </a:stretch>
        </p:blipFill>
        <p:spPr>
          <a:xfrm>
            <a:off x="8807190" y="3030444"/>
            <a:ext cx="2703327" cy="1554915"/>
          </a:xfrm>
          <a:prstGeom prst="rect">
            <a:avLst/>
          </a:prstGeom>
        </p:spPr>
      </p:pic>
      <p:pic>
        <p:nvPicPr>
          <p:cNvPr id="32" name="Picture 31">
            <a:extLst>
              <a:ext uri="{FF2B5EF4-FFF2-40B4-BE49-F238E27FC236}">
                <a16:creationId xmlns:a16="http://schemas.microsoft.com/office/drawing/2014/main" id="{8C0A850A-0CCD-DCF3-C64A-6992524EF4A1}"/>
              </a:ext>
            </a:extLst>
          </p:cNvPr>
          <p:cNvPicPr>
            <a:picLocks noChangeAspect="1"/>
          </p:cNvPicPr>
          <p:nvPr/>
        </p:nvPicPr>
        <p:blipFill>
          <a:blip r:embed="rId5"/>
          <a:stretch>
            <a:fillRect/>
          </a:stretch>
        </p:blipFill>
        <p:spPr>
          <a:xfrm>
            <a:off x="7190396" y="4661707"/>
            <a:ext cx="3070459" cy="1568277"/>
          </a:xfrm>
          <a:prstGeom prst="rect">
            <a:avLst/>
          </a:prstGeom>
        </p:spPr>
      </p:pic>
      <p:pic>
        <p:nvPicPr>
          <p:cNvPr id="33" name="Picture 32">
            <a:extLst>
              <a:ext uri="{FF2B5EF4-FFF2-40B4-BE49-F238E27FC236}">
                <a16:creationId xmlns:a16="http://schemas.microsoft.com/office/drawing/2014/main" id="{5D622366-100D-EDF9-DAFF-7923D8234070}"/>
              </a:ext>
            </a:extLst>
          </p:cNvPr>
          <p:cNvPicPr>
            <a:picLocks noChangeAspect="1"/>
          </p:cNvPicPr>
          <p:nvPr/>
        </p:nvPicPr>
        <p:blipFill>
          <a:blip r:embed="rId6"/>
          <a:stretch>
            <a:fillRect/>
          </a:stretch>
        </p:blipFill>
        <p:spPr>
          <a:xfrm>
            <a:off x="5743853" y="3030444"/>
            <a:ext cx="2962523" cy="1546804"/>
          </a:xfrm>
          <a:prstGeom prst="rect">
            <a:avLst/>
          </a:prstGeom>
        </p:spPr>
      </p:pic>
      <p:sp>
        <p:nvSpPr>
          <p:cNvPr id="2" name="Slide Number Placeholder 1">
            <a:extLst>
              <a:ext uri="{FF2B5EF4-FFF2-40B4-BE49-F238E27FC236}">
                <a16:creationId xmlns:a16="http://schemas.microsoft.com/office/drawing/2014/main" id="{72ECC41E-64EF-F441-3A5D-FE9AFDE3E4A1}"/>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72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58C63-8088-5159-5948-6BF4A53BFD9A}"/>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6840665-AB43-7F0D-38DD-5012341284BE}"/>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DF9EA559-9FC0-9B2A-9158-2CE2A63B5202}"/>
              </a:ext>
            </a:extLst>
          </p:cNvPr>
          <p:cNvSpPr txBox="1">
            <a:spLocks noGrp="1" noRot="1" noMove="1" noResize="1" noEditPoints="1" noAdjustHandles="1" noChangeArrowheads="1" noChangeShapeType="1"/>
          </p:cNvSpPr>
          <p:nvPr/>
        </p:nvSpPr>
        <p:spPr>
          <a:xfrm>
            <a:off x="661337" y="1179261"/>
            <a:ext cx="5187371" cy="777136"/>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Approx 5,000 CBM for 2 shipments under deck</a:t>
            </a:r>
          </a:p>
          <a:p>
            <a:pPr marL="12700" lvl="0">
              <a:spcBef>
                <a:spcPts val="100"/>
              </a:spcBef>
              <a:defRPr/>
            </a:pPr>
            <a:r>
              <a:rPr lang="en-US" sz="1200" dirty="0">
                <a:solidFill>
                  <a:srgbClr val="0070C0"/>
                </a:solidFill>
                <a:latin typeface="Gotham Medium" pitchFamily="2" charset="0"/>
                <a:cs typeface="Gotham Medium" pitchFamily="2" charset="0"/>
              </a:rPr>
              <a:t>Commodity:           </a:t>
            </a:r>
            <a:r>
              <a:rPr lang="en-US" sz="1200" kern="0" dirty="0">
                <a:solidFill>
                  <a:srgbClr val="1D1D1B"/>
                </a:solidFill>
                <a:latin typeface="Gotham" pitchFamily="2" charset="0"/>
                <a:cs typeface="Gotham" pitchFamily="2" charset="0"/>
              </a:rPr>
              <a:t>Bulldozers / Excavators</a:t>
            </a:r>
          </a:p>
          <a:p>
            <a:pPr marL="12700" lvl="0">
              <a:spcBef>
                <a:spcPts val="100"/>
              </a:spcBef>
              <a:defRPr/>
            </a:pPr>
            <a:r>
              <a:rPr lang="en-US" sz="1200" kern="0" dirty="0">
                <a:solidFill>
                  <a:srgbClr val="0070C0"/>
                </a:solidFill>
                <a:latin typeface="Gotham Medium" pitchFamily="2" charset="0"/>
                <a:cs typeface="Gotham Medium" pitchFamily="2" charset="0"/>
              </a:rPr>
              <a:t>Origin:	            </a:t>
            </a:r>
            <a:r>
              <a:rPr lang="en-US" sz="1200" kern="0" dirty="0">
                <a:solidFill>
                  <a:srgbClr val="1D1D1B"/>
                </a:solidFill>
                <a:latin typeface="Gotham" pitchFamily="2" charset="0"/>
                <a:cs typeface="Gotham" pitchFamily="2" charset="0"/>
              </a:rPr>
              <a:t>Laem Chabang, Thailand</a:t>
            </a:r>
            <a:endParaRPr lang="fr-FR" sz="1200" kern="0" dirty="0">
              <a:solidFill>
                <a:srgbClr val="1D1D1B"/>
              </a:solidFill>
              <a:latin typeface="Gotham" pitchFamily="2" charset="0"/>
              <a:cs typeface="Gotham" pitchFamily="2" charset="0"/>
            </a:endParaRPr>
          </a:p>
          <a:p>
            <a:pPr marL="12700" marR="5080" lvl="0">
              <a:spcBef>
                <a:spcPts val="40"/>
              </a:spcBef>
              <a:defRPr/>
            </a:pPr>
            <a:r>
              <a:rPr lang="en-US" sz="1200" kern="0" dirty="0">
                <a:solidFill>
                  <a:srgbClr val="0070C0"/>
                </a:solidFill>
                <a:latin typeface="Gotham Medium" pitchFamily="2" charset="0"/>
                <a:cs typeface="Gotham Medium" pitchFamily="2" charset="0"/>
              </a:rPr>
              <a:t>Destination:           </a:t>
            </a:r>
            <a:r>
              <a:rPr lang="it-IT" sz="1200" kern="0" dirty="0">
                <a:solidFill>
                  <a:srgbClr val="1D1D1B"/>
                </a:solidFill>
                <a:latin typeface="Gotham" pitchFamily="2" charset="0"/>
                <a:cs typeface="Gotham" pitchFamily="2" charset="0"/>
              </a:rPr>
              <a:t>Middle East</a:t>
            </a:r>
          </a:p>
        </p:txBody>
      </p:sp>
      <p:sp>
        <p:nvSpPr>
          <p:cNvPr id="21" name="object 6">
            <a:extLst>
              <a:ext uri="{FF2B5EF4-FFF2-40B4-BE49-F238E27FC236}">
                <a16:creationId xmlns:a16="http://schemas.microsoft.com/office/drawing/2014/main" id="{FD809329-023A-9841-53D9-8CE0B78A1855}"/>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994CFE70-385F-A6FE-CF0D-63055F036DD2}"/>
              </a:ext>
            </a:extLst>
          </p:cNvPr>
          <p:cNvSpPr txBox="1">
            <a:spLocks noGrp="1" noRot="1" noMove="1" noResize="1" noEditPoints="1" noAdjustHandles="1" noChangeArrowheads="1" noChangeShapeType="1"/>
          </p:cNvSpPr>
          <p:nvPr/>
        </p:nvSpPr>
        <p:spPr>
          <a:xfrm>
            <a:off x="1250830" y="2402703"/>
            <a:ext cx="3416062" cy="172354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Vessel booking according to client’s requirements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Coordinating with agent and vessel for proper loading / lashing method as per client’s instruction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Storage and handling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at Origin and Discharging supervision at destination</a:t>
            </a:r>
          </a:p>
        </p:txBody>
      </p:sp>
      <p:sp>
        <p:nvSpPr>
          <p:cNvPr id="27" name="Title 8">
            <a:extLst>
              <a:ext uri="{FF2B5EF4-FFF2-40B4-BE49-F238E27FC236}">
                <a16:creationId xmlns:a16="http://schemas.microsoft.com/office/drawing/2014/main" id="{46B8DFC2-E33D-522C-2033-EE4E9AB2A1B7}"/>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B1AE625B-418F-80AC-13E8-23F5DF260CB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Caterpillar </a:t>
            </a:r>
          </a:p>
          <a:p>
            <a:pPr lvl="0">
              <a:defRPr/>
            </a:pPr>
            <a:endParaRPr lang="en-US" sz="2200" cap="all" dirty="0">
              <a:solidFill>
                <a:srgbClr val="3DB465"/>
              </a:solidFill>
              <a:latin typeface="Gotham Medium" pitchFamily="50" charset="0"/>
              <a:cs typeface="Gotham Medium" pitchFamily="50" charset="0"/>
            </a:endParaRPr>
          </a:p>
        </p:txBody>
      </p:sp>
      <p:pic>
        <p:nvPicPr>
          <p:cNvPr id="15" name="Picture 14">
            <a:extLst>
              <a:ext uri="{FF2B5EF4-FFF2-40B4-BE49-F238E27FC236}">
                <a16:creationId xmlns:a16="http://schemas.microsoft.com/office/drawing/2014/main" id="{1B73052E-2EC8-63CA-8011-E78B8FEF20B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8984682" y="1508738"/>
            <a:ext cx="3135265" cy="2346550"/>
          </a:xfrm>
          <a:prstGeom prst="rect">
            <a:avLst/>
          </a:prstGeom>
        </p:spPr>
      </p:pic>
      <p:pic>
        <p:nvPicPr>
          <p:cNvPr id="16" name="Picture 15">
            <a:extLst>
              <a:ext uri="{FF2B5EF4-FFF2-40B4-BE49-F238E27FC236}">
                <a16:creationId xmlns:a16="http://schemas.microsoft.com/office/drawing/2014/main" id="{F66C22D0-4205-33F5-0353-26674C772EB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990727" y="3873993"/>
            <a:ext cx="3135265" cy="2483384"/>
          </a:xfrm>
          <a:prstGeom prst="rect">
            <a:avLst/>
          </a:prstGeom>
        </p:spPr>
      </p:pic>
      <p:pic>
        <p:nvPicPr>
          <p:cNvPr id="17" name="Picture 16">
            <a:extLst>
              <a:ext uri="{FF2B5EF4-FFF2-40B4-BE49-F238E27FC236}">
                <a16:creationId xmlns:a16="http://schemas.microsoft.com/office/drawing/2014/main" id="{84AA57D4-B9B0-99EA-B6D5-31CABC86C29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5594986" y="1508738"/>
            <a:ext cx="3311443" cy="2428367"/>
          </a:xfrm>
          <a:prstGeom prst="rect">
            <a:avLst/>
          </a:prstGeom>
        </p:spPr>
      </p:pic>
      <p:pic>
        <p:nvPicPr>
          <p:cNvPr id="18" name="Picture 17">
            <a:extLst>
              <a:ext uri="{FF2B5EF4-FFF2-40B4-BE49-F238E27FC236}">
                <a16:creationId xmlns:a16="http://schemas.microsoft.com/office/drawing/2014/main" id="{3CED6268-F57F-37D8-55C6-56EF06A5FD66}"/>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588941" y="3992124"/>
            <a:ext cx="3317488" cy="2365252"/>
          </a:xfrm>
          <a:prstGeom prst="rect">
            <a:avLst/>
          </a:prstGeom>
        </p:spPr>
      </p:pic>
      <p:sp>
        <p:nvSpPr>
          <p:cNvPr id="2" name="Slide Number Placeholder 1">
            <a:extLst>
              <a:ext uri="{FF2B5EF4-FFF2-40B4-BE49-F238E27FC236}">
                <a16:creationId xmlns:a16="http://schemas.microsoft.com/office/drawing/2014/main" id="{E9054FE3-B767-C12F-A147-9DF107176BAC}"/>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66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96C6C-BB40-214B-2D24-0EB40AD5CCD3}"/>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D6A07E6C-00D3-CB02-DDE1-D95757A296DB}"/>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9CE8B9F6-2DD3-D364-0FE5-B5DB294B060A}"/>
              </a:ext>
            </a:extLst>
          </p:cNvPr>
          <p:cNvSpPr txBox="1">
            <a:spLocks noGrp="1" noRot="1" noMove="1" noResize="1" noEditPoints="1" noAdjustHandles="1" noChangeArrowheads="1" noChangeShapeType="1"/>
          </p:cNvSpPr>
          <p:nvPr/>
        </p:nvSpPr>
        <p:spPr>
          <a:xfrm>
            <a:off x="661337" y="1179261"/>
            <a:ext cx="5187371" cy="777136"/>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Heavy equipment – 4 x 6015B ACC</a:t>
            </a:r>
          </a:p>
          <a:p>
            <a:pPr marL="12700" lvl="0">
              <a:spcBef>
                <a:spcPts val="100"/>
              </a:spcBef>
              <a:defRPr/>
            </a:pPr>
            <a:r>
              <a:rPr lang="en-US" sz="1200" kern="0" dirty="0">
                <a:solidFill>
                  <a:srgbClr val="1D1D1B"/>
                </a:solidFill>
                <a:latin typeface="Gotham" pitchFamily="2" charset="0"/>
                <a:cs typeface="Gotham" pitchFamily="2" charset="0"/>
              </a:rPr>
              <a:t>	             236.43 m3 (135,165 kg)</a:t>
            </a:r>
          </a:p>
          <a:p>
            <a:pPr marL="12700" lvl="0">
              <a:spcBef>
                <a:spcPts val="100"/>
              </a:spcBef>
              <a:defRPr/>
            </a:pPr>
            <a:r>
              <a:rPr lang="en-US" sz="1200" kern="0" dirty="0">
                <a:solidFill>
                  <a:srgbClr val="0070C0"/>
                </a:solidFill>
                <a:latin typeface="Gotham Medium" pitchFamily="2" charset="0"/>
                <a:cs typeface="Gotham Medium" pitchFamily="2" charset="0"/>
              </a:rPr>
              <a:t>Origin:	             </a:t>
            </a:r>
            <a:r>
              <a:rPr lang="en-US" sz="1200" kern="0" dirty="0">
                <a:solidFill>
                  <a:srgbClr val="1D1D1B"/>
                </a:solidFill>
                <a:latin typeface="Gotham" pitchFamily="2" charset="0"/>
                <a:cs typeface="Gotham" pitchFamily="2" charset="0"/>
              </a:rPr>
              <a:t>Indonesia</a:t>
            </a:r>
            <a:endParaRPr lang="fr-FR" sz="1200" kern="0" dirty="0">
              <a:solidFill>
                <a:srgbClr val="1D1D1B"/>
              </a:solidFill>
              <a:latin typeface="Gotham" pitchFamily="2" charset="0"/>
              <a:cs typeface="Gotham" pitchFamily="2" charset="0"/>
            </a:endParaRPr>
          </a:p>
          <a:p>
            <a:pPr marL="12700" marR="5080" lvl="0">
              <a:spcBef>
                <a:spcPts val="40"/>
              </a:spcBef>
              <a:defRPr/>
            </a:pPr>
            <a:r>
              <a:rPr lang="en-US" sz="1200" kern="0" dirty="0">
                <a:solidFill>
                  <a:srgbClr val="0070C0"/>
                </a:solidFill>
                <a:latin typeface="Gotham Medium" pitchFamily="2" charset="0"/>
                <a:cs typeface="Gotham Medium" pitchFamily="2" charset="0"/>
              </a:rPr>
              <a:t>Destination:            </a:t>
            </a:r>
            <a:r>
              <a:rPr lang="it-IT" sz="1200" kern="0" dirty="0">
                <a:solidFill>
                  <a:srgbClr val="1D1D1B"/>
                </a:solidFill>
                <a:latin typeface="Gotham" pitchFamily="2" charset="0"/>
                <a:cs typeface="Gotham" pitchFamily="2" charset="0"/>
              </a:rPr>
              <a:t>Durban (South Africa) &amp; Luanda (Angola) </a:t>
            </a:r>
          </a:p>
        </p:txBody>
      </p:sp>
      <p:sp>
        <p:nvSpPr>
          <p:cNvPr id="21" name="object 6">
            <a:extLst>
              <a:ext uri="{FF2B5EF4-FFF2-40B4-BE49-F238E27FC236}">
                <a16:creationId xmlns:a16="http://schemas.microsoft.com/office/drawing/2014/main" id="{02678D96-07D8-D78A-2795-3B30946DF0C8}"/>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A04B1DB-AA6C-7AF3-9BD8-95DA580966B7}"/>
              </a:ext>
            </a:extLst>
          </p:cNvPr>
          <p:cNvSpPr txBox="1">
            <a:spLocks/>
          </p:cNvSpPr>
          <p:nvPr/>
        </p:nvSpPr>
        <p:spPr>
          <a:xfrm>
            <a:off x="1250830" y="2402703"/>
            <a:ext cx="3416062" cy="214417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Breakbulk from Batam to Durban &amp; Luanda via Singapore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Transport cargo from CIB to Batu </a:t>
            </a:r>
            <a:r>
              <a:rPr lang="en-US" sz="1200" kern="0" dirty="0" err="1">
                <a:solidFill>
                  <a:srgbClr val="1D1D1B"/>
                </a:solidFill>
                <a:latin typeface="Gotham" pitchFamily="2" charset="0"/>
                <a:cs typeface="Gotham" pitchFamily="2" charset="0"/>
              </a:rPr>
              <a:t>Ampar</a:t>
            </a:r>
            <a:r>
              <a:rPr lang="en-US" sz="1200" kern="0" dirty="0">
                <a:solidFill>
                  <a:srgbClr val="1D1D1B"/>
                </a:solidFill>
                <a:latin typeface="Gotham" pitchFamily="2" charset="0"/>
                <a:cs typeface="Gotham" pitchFamily="2" charset="0"/>
              </a:rPr>
              <a:t> Port &amp; from CIB to SCN Port Kabil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Supervision in Batam for loading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Arrangement and procurement of lifting gears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Transferred onto Barge to Singapore Port</a:t>
            </a:r>
          </a:p>
        </p:txBody>
      </p:sp>
      <p:sp>
        <p:nvSpPr>
          <p:cNvPr id="27" name="Title 8">
            <a:extLst>
              <a:ext uri="{FF2B5EF4-FFF2-40B4-BE49-F238E27FC236}">
                <a16:creationId xmlns:a16="http://schemas.microsoft.com/office/drawing/2014/main" id="{CDEA8B5C-F018-6A77-D6E3-C6A2302EA1F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46095B82-F70A-36D9-478F-01DB1F30EB1F}"/>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HEAVY EQUIPMENT – 4 X 6015B ACC</a:t>
            </a:r>
          </a:p>
        </p:txBody>
      </p:sp>
      <p:pic>
        <p:nvPicPr>
          <p:cNvPr id="14" name="Picture 13">
            <a:extLst>
              <a:ext uri="{FF2B5EF4-FFF2-40B4-BE49-F238E27FC236}">
                <a16:creationId xmlns:a16="http://schemas.microsoft.com/office/drawing/2014/main" id="{A75FBBB3-0AFE-18B1-1FA8-DA9E93023E5F}"/>
              </a:ext>
            </a:extLst>
          </p:cNvPr>
          <p:cNvPicPr>
            <a:picLocks noChangeAspect="1"/>
          </p:cNvPicPr>
          <p:nvPr/>
        </p:nvPicPr>
        <p:blipFill rotWithShape="1">
          <a:blip r:embed="rId2"/>
          <a:srcRect b="9713"/>
          <a:stretch/>
        </p:blipFill>
        <p:spPr>
          <a:xfrm>
            <a:off x="5943058" y="1293443"/>
            <a:ext cx="5921816" cy="4245968"/>
          </a:xfrm>
          <a:prstGeom prst="rect">
            <a:avLst/>
          </a:prstGeom>
        </p:spPr>
      </p:pic>
      <p:sp>
        <p:nvSpPr>
          <p:cNvPr id="2" name="Slide Number Placeholder 1">
            <a:extLst>
              <a:ext uri="{FF2B5EF4-FFF2-40B4-BE49-F238E27FC236}">
                <a16:creationId xmlns:a16="http://schemas.microsoft.com/office/drawing/2014/main" id="{E1F32685-6A82-EF52-6C0A-F970FD523C6C}"/>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545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AA34-2433-50B9-8FE3-81A83CC4615B}"/>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4E53611B-C544-497E-01A2-0F46DED3E965}"/>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A544630D-A219-8E03-4FF6-6612AE4645E3}"/>
              </a:ext>
            </a:extLst>
          </p:cNvPr>
          <p:cNvSpPr txBox="1">
            <a:spLocks noGrp="1" noRot="1" noMove="1" noResize="1" noEditPoints="1" noAdjustHandles="1" noChangeArrowheads="1" noChangeShapeType="1"/>
          </p:cNvSpPr>
          <p:nvPr/>
        </p:nvSpPr>
        <p:spPr>
          <a:xfrm>
            <a:off x="661337" y="1179261"/>
            <a:ext cx="5187371" cy="76431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kern="0" dirty="0">
                <a:solidFill>
                  <a:srgbClr val="1D1D1B"/>
                </a:solidFill>
                <a:latin typeface="Gotham" pitchFamily="2" charset="0"/>
                <a:cs typeface="Gotham" pitchFamily="2" charset="0"/>
              </a:rPr>
              <a:t>9x cat793 trays</a:t>
            </a:r>
          </a:p>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9 x size: 13.2 x 8.24 x 4.75 m each</a:t>
            </a:r>
            <a:endParaRPr lang="fr-FR" sz="1200" kern="0" dirty="0">
              <a:solidFill>
                <a:srgbClr val="1D1D1B"/>
              </a:solidFill>
              <a:latin typeface="Gotham" pitchFamily="2" charset="0"/>
              <a:cs typeface="Gotham" pitchFamily="2" charset="0"/>
            </a:endParaRP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Cebu (Philippines)</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Mackay &amp; Newcastle (Australia)</a:t>
            </a:r>
          </a:p>
        </p:txBody>
      </p:sp>
      <p:sp>
        <p:nvSpPr>
          <p:cNvPr id="21" name="object 6">
            <a:extLst>
              <a:ext uri="{FF2B5EF4-FFF2-40B4-BE49-F238E27FC236}">
                <a16:creationId xmlns:a16="http://schemas.microsoft.com/office/drawing/2014/main" id="{6CB0C393-BED4-8560-D5E9-B3AA99C9BAC0}"/>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925C77C6-6CBB-E056-7FE7-307C4B4D8A51}"/>
              </a:ext>
            </a:extLst>
          </p:cNvPr>
          <p:cNvSpPr txBox="1">
            <a:spLocks/>
          </p:cNvSpPr>
          <p:nvPr/>
        </p:nvSpPr>
        <p:spPr>
          <a:xfrm>
            <a:off x="1250830" y="2402703"/>
            <a:ext cx="3416062" cy="111825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Breakbulk from Batam to Australia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Supervision in Batam for loading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Arrangement and procurement of lifting gears </a:t>
            </a:r>
          </a:p>
        </p:txBody>
      </p:sp>
      <p:sp>
        <p:nvSpPr>
          <p:cNvPr id="27" name="Title 8">
            <a:extLst>
              <a:ext uri="{FF2B5EF4-FFF2-40B4-BE49-F238E27FC236}">
                <a16:creationId xmlns:a16="http://schemas.microsoft.com/office/drawing/2014/main" id="{262A6D69-416B-B4FD-8891-A38935BD4EF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385779B1-E7D4-58B8-F87E-41295CFC4742}"/>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HEAVY EQUIPMENT – 9X CAT793 TRAYS (Austin)</a:t>
            </a:r>
          </a:p>
        </p:txBody>
      </p:sp>
      <p:pic>
        <p:nvPicPr>
          <p:cNvPr id="3" name="Picture Placeholder 18">
            <a:extLst>
              <a:ext uri="{FF2B5EF4-FFF2-40B4-BE49-F238E27FC236}">
                <a16:creationId xmlns:a16="http://schemas.microsoft.com/office/drawing/2014/main" id="{B4D4E879-A26D-1B6E-2C85-4D1AB0E74952}"/>
              </a:ext>
            </a:extLst>
          </p:cNvPr>
          <p:cNvPicPr>
            <a:picLocks noGrp="1" noRot="1" noChangeAspect="1" noMove="1" noResize="1" noEditPoints="1" noAdjustHandles="1" noChangeArrowheads="1" noChangeShapeType="1" noCrop="1"/>
          </p:cNvPicPr>
          <p:nvPr/>
        </p:nvPicPr>
        <p:blipFill rotWithShape="1">
          <a:blip r:embed="rId2"/>
          <a:srcRect r="3015"/>
          <a:stretch/>
        </p:blipFill>
        <p:spPr>
          <a:xfrm>
            <a:off x="4931364" y="3942019"/>
            <a:ext cx="2267476" cy="1810315"/>
          </a:xfrm>
          <a:prstGeom prst="rect">
            <a:avLst/>
          </a:prstGeom>
        </p:spPr>
      </p:pic>
      <p:pic>
        <p:nvPicPr>
          <p:cNvPr id="8" name="Picture Placeholder 18">
            <a:extLst>
              <a:ext uri="{FF2B5EF4-FFF2-40B4-BE49-F238E27FC236}">
                <a16:creationId xmlns:a16="http://schemas.microsoft.com/office/drawing/2014/main" id="{86979406-D5F2-F30B-F9ED-196BCD4550C4}"/>
              </a:ext>
            </a:extLst>
          </p:cNvPr>
          <p:cNvPicPr>
            <a:picLocks noGrp="1" noRot="1" noChangeAspect="1" noMove="1" noResize="1" noEditPoints="1" noAdjustHandles="1" noChangeArrowheads="1" noChangeShapeType="1" noCrop="1"/>
          </p:cNvPicPr>
          <p:nvPr/>
        </p:nvPicPr>
        <p:blipFill rotWithShape="1">
          <a:blip r:embed="rId3"/>
          <a:srcRect l="-211" r="-175"/>
          <a:stretch/>
        </p:blipFill>
        <p:spPr>
          <a:xfrm>
            <a:off x="7278027" y="3942020"/>
            <a:ext cx="2188044" cy="1810314"/>
          </a:xfrm>
          <a:prstGeom prst="rect">
            <a:avLst/>
          </a:prstGeom>
        </p:spPr>
      </p:pic>
      <p:pic>
        <p:nvPicPr>
          <p:cNvPr id="9" name="Picture Placeholder 18">
            <a:extLst>
              <a:ext uri="{FF2B5EF4-FFF2-40B4-BE49-F238E27FC236}">
                <a16:creationId xmlns:a16="http://schemas.microsoft.com/office/drawing/2014/main" id="{EA678645-6A88-DC84-9207-CB5EF67AFF27}"/>
              </a:ext>
            </a:extLst>
          </p:cNvPr>
          <p:cNvPicPr>
            <a:picLocks noGrp="1" noRot="1" noChangeAspect="1" noMove="1" noResize="1" noEditPoints="1" noAdjustHandles="1" noChangeArrowheads="1" noChangeShapeType="1" noCrop="1"/>
          </p:cNvPicPr>
          <p:nvPr/>
        </p:nvPicPr>
        <p:blipFill rotWithShape="1">
          <a:blip r:embed="rId4"/>
          <a:srcRect t="8003" b="9816"/>
          <a:stretch/>
        </p:blipFill>
        <p:spPr>
          <a:xfrm>
            <a:off x="9990316" y="1364946"/>
            <a:ext cx="2066773" cy="2507943"/>
          </a:xfrm>
          <a:prstGeom prst="rect">
            <a:avLst/>
          </a:prstGeom>
        </p:spPr>
      </p:pic>
      <p:pic>
        <p:nvPicPr>
          <p:cNvPr id="11" name="Picture Placeholder 9">
            <a:extLst>
              <a:ext uri="{FF2B5EF4-FFF2-40B4-BE49-F238E27FC236}">
                <a16:creationId xmlns:a16="http://schemas.microsoft.com/office/drawing/2014/main" id="{22E8CD5F-2078-8AAD-3AAF-73C3B02037CA}"/>
              </a:ext>
            </a:extLst>
          </p:cNvPr>
          <p:cNvPicPr>
            <a:picLocks noGrp="1" noRot="1" noChangeAspect="1" noMove="1" noResize="1" noEditPoints="1" noAdjustHandles="1" noChangeArrowheads="1" noChangeShapeType="1" noCrop="1"/>
          </p:cNvPicPr>
          <p:nvPr/>
        </p:nvPicPr>
        <p:blipFill rotWithShape="1">
          <a:blip r:embed="rId5"/>
          <a:srcRect t="964" b="12438"/>
          <a:stretch/>
        </p:blipFill>
        <p:spPr>
          <a:xfrm>
            <a:off x="4937919" y="1364946"/>
            <a:ext cx="4961744" cy="2507943"/>
          </a:xfrm>
          <a:prstGeom prst="rect">
            <a:avLst/>
          </a:prstGeom>
        </p:spPr>
      </p:pic>
      <p:sp>
        <p:nvSpPr>
          <p:cNvPr id="13" name="Rectangle: Single Corner Rounded 12">
            <a:extLst>
              <a:ext uri="{FF2B5EF4-FFF2-40B4-BE49-F238E27FC236}">
                <a16:creationId xmlns:a16="http://schemas.microsoft.com/office/drawing/2014/main" id="{65AD0EE9-3253-7253-DEF4-8C59ED002169}"/>
              </a:ext>
            </a:extLst>
          </p:cNvPr>
          <p:cNvSpPr>
            <a:spLocks noGrp="1" noRot="1" noMove="1" noResize="1" noEditPoints="1" noAdjustHandles="1" noChangeArrowheads="1" noChangeShapeType="1"/>
          </p:cNvSpPr>
          <p:nvPr/>
        </p:nvSpPr>
        <p:spPr>
          <a:xfrm flipH="1">
            <a:off x="9545258" y="3942019"/>
            <a:ext cx="2511832" cy="1810314"/>
          </a:xfrm>
          <a:prstGeom prst="round1Rect">
            <a:avLst>
              <a:gd name="adj" fmla="val 0"/>
            </a:avLst>
          </a:prstGeom>
          <a:blipFill dpi="0" rotWithShape="0">
            <a:blip r:embed="rId6"/>
            <a:srcRect/>
            <a:stretch>
              <a:fillRect/>
            </a:stretch>
          </a:blipFill>
          <a:ln w="9545" cap="flat">
            <a:noFill/>
            <a:prstDash val="solid"/>
            <a:miter/>
          </a:ln>
        </p:spPr>
        <p:txBody>
          <a:bodyPr rtlCol="0" anchor="ctr"/>
          <a:lstStyle/>
          <a:p>
            <a:pPr algn="l"/>
            <a:endParaRPr lang="en-GB" dirty="0"/>
          </a:p>
        </p:txBody>
      </p:sp>
      <p:sp>
        <p:nvSpPr>
          <p:cNvPr id="2" name="Slide Number Placeholder 1">
            <a:extLst>
              <a:ext uri="{FF2B5EF4-FFF2-40B4-BE49-F238E27FC236}">
                <a16:creationId xmlns:a16="http://schemas.microsoft.com/office/drawing/2014/main" id="{E0769EBD-3601-D0D0-0A9E-402786C48331}"/>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88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57" name="Text Placeholder 1">
            <a:extLst>
              <a:ext uri="{FF2B5EF4-FFF2-40B4-BE49-F238E27FC236}">
                <a16:creationId xmlns:a16="http://schemas.microsoft.com/office/drawing/2014/main" id="{A0B3392D-F04F-4814-8E1A-1E68356200AB}"/>
              </a:ext>
            </a:extLst>
          </p:cNvPr>
          <p:cNvSpPr txBox="1">
            <a:spLocks/>
          </p:cNvSpPr>
          <p:nvPr/>
        </p:nvSpPr>
        <p:spPr>
          <a:xfrm>
            <a:off x="640132" y="1293443"/>
            <a:ext cx="1652131" cy="1659429"/>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Project Name:</a:t>
            </a:r>
            <a:r>
              <a:rPr lang="en-US" sz="1200" dirty="0">
                <a:solidFill>
                  <a:srgbClr val="005FAA"/>
                </a:solidFill>
                <a:latin typeface="Gotham" pitchFamily="2" charset="0"/>
                <a:cs typeface="Gotham" pitchFamily="2" charset="0"/>
              </a:rPr>
              <a:t>	</a:t>
            </a:r>
            <a:endParaRPr lang="en-US" sz="1200" dirty="0">
              <a:latin typeface="Gotham" pitchFamily="2" charset="0"/>
              <a:cs typeface="Gotham" pitchFamily="2" charset="0"/>
            </a:endParaRPr>
          </a:p>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Cargo:</a:t>
            </a:r>
          </a:p>
          <a:p>
            <a:pPr marL="0" indent="0">
              <a:spcBef>
                <a:spcPts val="50"/>
              </a:spcBef>
              <a:buClrTx/>
              <a:buNone/>
              <a:tabLst>
                <a:tab pos="1371600" algn="l"/>
              </a:tabLst>
              <a:defRPr/>
            </a:pPr>
            <a:r>
              <a:rPr lang="en-US" sz="1200" dirty="0">
                <a:ln w="50800"/>
                <a:solidFill>
                  <a:srgbClr val="1D1D1B"/>
                </a:solidFill>
                <a:latin typeface="Gotham" pitchFamily="2" charset="0"/>
                <a:cs typeface="Gotham" pitchFamily="2" charset="0"/>
              </a:rPr>
              <a:t>	</a:t>
            </a:r>
          </a:p>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Shipper:</a:t>
            </a:r>
            <a:r>
              <a:rPr lang="en-US" sz="1200" dirty="0">
                <a:ln w="50800"/>
                <a:solidFill>
                  <a:srgbClr val="1D1D1B"/>
                </a:solidFill>
                <a:latin typeface="Gotham" pitchFamily="2" charset="0"/>
                <a:cs typeface="Gotham" pitchFamily="2" charset="0"/>
              </a:rPr>
              <a:t>	</a:t>
            </a:r>
          </a:p>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Destination:</a:t>
            </a:r>
            <a:r>
              <a:rPr lang="en-US" sz="1200" dirty="0">
                <a:ln w="50800"/>
                <a:solidFill>
                  <a:srgbClr val="005FAA"/>
                </a:solidFill>
                <a:latin typeface="Gotham" pitchFamily="2" charset="0"/>
                <a:cs typeface="Gotham" pitchFamily="2" charset="0"/>
              </a:rPr>
              <a:t>	</a:t>
            </a:r>
            <a:endParaRPr lang="en-US" sz="1200" dirty="0">
              <a:solidFill>
                <a:srgbClr val="1D1D1B"/>
              </a:solidFill>
              <a:latin typeface="Gotham" pitchFamily="2" charset="0"/>
              <a:cs typeface="Gotham" pitchFamily="2" charset="0"/>
            </a:endParaRPr>
          </a:p>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Consignee:</a:t>
            </a:r>
            <a:endParaRPr lang="en-US" sz="1200" dirty="0">
              <a:ln w="50800"/>
              <a:solidFill>
                <a:srgbClr val="1D1D1B"/>
              </a:solidFill>
              <a:latin typeface="Gotham" pitchFamily="2" charset="0"/>
              <a:cs typeface="Gotham" pitchFamily="2" charset="0"/>
            </a:endParaRPr>
          </a:p>
          <a:p>
            <a:pPr marL="0" indent="0">
              <a:spcBef>
                <a:spcPts val="50"/>
              </a:spcBef>
              <a:buClrTx/>
              <a:buNone/>
              <a:tabLst>
                <a:tab pos="1371600" algn="l"/>
              </a:tabLst>
              <a:defRPr/>
            </a:pPr>
            <a:endParaRPr lang="it-IT" sz="1200" b="1" dirty="0">
              <a:ln w="50800"/>
              <a:solidFill>
                <a:srgbClr val="005FAA"/>
              </a:solidFill>
              <a:latin typeface="Gotham" pitchFamily="2" charset="0"/>
              <a:cs typeface="Gotham" pitchFamily="2" charset="0"/>
            </a:endParaRPr>
          </a:p>
          <a:p>
            <a:pPr marL="0" indent="0">
              <a:spcBef>
                <a:spcPts val="50"/>
              </a:spcBef>
              <a:buClrTx/>
              <a:buNone/>
              <a:tabLst>
                <a:tab pos="1371600" algn="l"/>
              </a:tabLst>
              <a:defRPr/>
            </a:pPr>
            <a:r>
              <a:rPr lang="en-US" sz="1200" dirty="0">
                <a:ln w="50800"/>
                <a:solidFill>
                  <a:srgbClr val="005FAA"/>
                </a:solidFill>
                <a:latin typeface="Gotham Medium" pitchFamily="2" charset="0"/>
                <a:cs typeface="Gotham Medium" pitchFamily="2" charset="0"/>
              </a:rPr>
              <a:t>Scope:</a:t>
            </a:r>
            <a:r>
              <a:rPr lang="en-US" sz="1200" dirty="0">
                <a:ln w="50800"/>
                <a:solidFill>
                  <a:srgbClr val="005FAA"/>
                </a:solidFill>
                <a:latin typeface="Gotham" pitchFamily="2" charset="0"/>
                <a:cs typeface="Gotham" pitchFamily="2" charset="0"/>
              </a:rPr>
              <a:t>	</a:t>
            </a:r>
          </a:p>
        </p:txBody>
      </p:sp>
      <p:sp>
        <p:nvSpPr>
          <p:cNvPr id="58" name="Subtitle 5">
            <a:extLst>
              <a:ext uri="{FF2B5EF4-FFF2-40B4-BE49-F238E27FC236}">
                <a16:creationId xmlns:a16="http://schemas.microsoft.com/office/drawing/2014/main" id="{C694DEBB-CD21-F3B4-3F09-CBDA2B57D8F3}"/>
              </a:ext>
            </a:extLst>
          </p:cNvPr>
          <p:cNvSpPr txBox="1">
            <a:spLocks/>
          </p:cNvSpPr>
          <p:nvPr/>
        </p:nvSpPr>
        <p:spPr>
          <a:xfrm>
            <a:off x="579068" y="799393"/>
            <a:ext cx="10972800" cy="277846"/>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cap="all" dirty="0">
                <a:solidFill>
                  <a:srgbClr val="4AC470"/>
                </a:solidFill>
                <a:latin typeface="Gotham Medium" pitchFamily="2" charset="0"/>
                <a:cs typeface="Gotham Medium" pitchFamily="2" charset="0"/>
              </a:rPr>
              <a:t>CASE STUDY –  </a:t>
            </a:r>
            <a:r>
              <a:rPr lang="en-US" sz="2000" dirty="0">
                <a:solidFill>
                  <a:srgbClr val="4AC470"/>
                </a:solidFill>
                <a:latin typeface="Gotham Medium" pitchFamily="2" charset="0"/>
                <a:cs typeface="Gotham Medium" pitchFamily="2" charset="0"/>
              </a:rPr>
              <a:t>7 UNITS OF DUMP TRAYS</a:t>
            </a:r>
          </a:p>
          <a:p>
            <a:pPr marL="0" indent="0">
              <a:buNone/>
            </a:pPr>
            <a:endParaRPr lang="en-US" sz="2000" dirty="0">
              <a:solidFill>
                <a:srgbClr val="4AC470"/>
              </a:solidFill>
              <a:latin typeface="GOTHAM-BOOK" pitchFamily="50" charset="0"/>
            </a:endParaRPr>
          </a:p>
        </p:txBody>
      </p:sp>
      <p:grpSp>
        <p:nvGrpSpPr>
          <p:cNvPr id="128" name="Group 127">
            <a:extLst>
              <a:ext uri="{FF2B5EF4-FFF2-40B4-BE49-F238E27FC236}">
                <a16:creationId xmlns:a16="http://schemas.microsoft.com/office/drawing/2014/main" id="{7714A0C6-ED8B-D7C0-91B4-FF5ADEDE4604}"/>
              </a:ext>
            </a:extLst>
          </p:cNvPr>
          <p:cNvGrpSpPr/>
          <p:nvPr/>
        </p:nvGrpSpPr>
        <p:grpSpPr>
          <a:xfrm>
            <a:off x="915142" y="1619527"/>
            <a:ext cx="10532403" cy="4191960"/>
            <a:chOff x="830541" y="1733785"/>
            <a:chExt cx="11131403" cy="4430366"/>
          </a:xfrm>
        </p:grpSpPr>
        <p:pic>
          <p:nvPicPr>
            <p:cNvPr id="59" name="Picture 58">
              <a:extLst>
                <a:ext uri="{FF2B5EF4-FFF2-40B4-BE49-F238E27FC236}">
                  <a16:creationId xmlns:a16="http://schemas.microsoft.com/office/drawing/2014/main" id="{6409D68C-62D6-3D3D-36A2-D714B3D1F139}"/>
                </a:ext>
              </a:extLst>
            </p:cNvPr>
            <p:cNvPicPr>
              <a:picLocks noChangeAspect="1"/>
            </p:cNvPicPr>
            <p:nvPr/>
          </p:nvPicPr>
          <p:blipFill>
            <a:blip r:embed="rId2"/>
            <a:stretch>
              <a:fillRect/>
            </a:stretch>
          </p:blipFill>
          <p:spPr>
            <a:xfrm>
              <a:off x="830541" y="3933073"/>
              <a:ext cx="8158083" cy="2231078"/>
            </a:xfrm>
            <a:prstGeom prst="rect">
              <a:avLst/>
            </a:prstGeom>
          </p:spPr>
        </p:pic>
        <p:pic>
          <p:nvPicPr>
            <p:cNvPr id="60" name="Picture 59">
              <a:extLst>
                <a:ext uri="{FF2B5EF4-FFF2-40B4-BE49-F238E27FC236}">
                  <a16:creationId xmlns:a16="http://schemas.microsoft.com/office/drawing/2014/main" id="{E6802008-E966-9678-4B93-64D4A11BB24F}"/>
                </a:ext>
              </a:extLst>
            </p:cNvPr>
            <p:cNvPicPr>
              <a:picLocks noChangeAspect="1"/>
            </p:cNvPicPr>
            <p:nvPr/>
          </p:nvPicPr>
          <p:blipFill>
            <a:blip r:embed="rId3"/>
            <a:stretch>
              <a:fillRect/>
            </a:stretch>
          </p:blipFill>
          <p:spPr>
            <a:xfrm>
              <a:off x="6096000" y="1733785"/>
              <a:ext cx="5865944" cy="2175287"/>
            </a:xfrm>
            <a:prstGeom prst="rect">
              <a:avLst/>
            </a:prstGeom>
          </p:spPr>
        </p:pic>
        <p:pic>
          <p:nvPicPr>
            <p:cNvPr id="61" name="Picture 60">
              <a:extLst>
                <a:ext uri="{FF2B5EF4-FFF2-40B4-BE49-F238E27FC236}">
                  <a16:creationId xmlns:a16="http://schemas.microsoft.com/office/drawing/2014/main" id="{4B1550E3-8E27-44FB-FF39-2279B117D092}"/>
                </a:ext>
              </a:extLst>
            </p:cNvPr>
            <p:cNvPicPr>
              <a:picLocks noChangeAspect="1"/>
            </p:cNvPicPr>
            <p:nvPr/>
          </p:nvPicPr>
          <p:blipFill>
            <a:blip r:embed="rId4"/>
            <a:stretch>
              <a:fillRect/>
            </a:stretch>
          </p:blipFill>
          <p:spPr>
            <a:xfrm>
              <a:off x="8988624" y="3917073"/>
              <a:ext cx="2973320" cy="2247078"/>
            </a:xfrm>
            <a:prstGeom prst="rect">
              <a:avLst/>
            </a:prstGeom>
          </p:spPr>
        </p:pic>
      </p:grpSp>
      <p:sp>
        <p:nvSpPr>
          <p:cNvPr id="62" name="TextBox 61">
            <a:extLst>
              <a:ext uri="{FF2B5EF4-FFF2-40B4-BE49-F238E27FC236}">
                <a16:creationId xmlns:a16="http://schemas.microsoft.com/office/drawing/2014/main" id="{07B5EBD4-F011-8CCE-8866-F110DBE57696}"/>
              </a:ext>
            </a:extLst>
          </p:cNvPr>
          <p:cNvSpPr txBox="1"/>
          <p:nvPr/>
        </p:nvSpPr>
        <p:spPr>
          <a:xfrm>
            <a:off x="1873595" y="2456188"/>
            <a:ext cx="4088293" cy="1259319"/>
          </a:xfrm>
          <a:prstGeom prst="rect">
            <a:avLst/>
          </a:prstGeom>
          <a:noFill/>
        </p:spPr>
        <p:txBody>
          <a:bodyPr wrap="square" rtlCol="0">
            <a:spAutoFit/>
          </a:bodyPr>
          <a:lstStyle/>
          <a:p>
            <a:pPr marR="0" lvl="0" fontAlgn="auto">
              <a:spcBef>
                <a:spcPts val="50"/>
              </a:spcBef>
              <a:spcAft>
                <a:spcPts val="0"/>
              </a:spcAft>
              <a:buClr>
                <a:srgbClr val="0B68B1"/>
              </a:buClr>
              <a:buSzTx/>
              <a:tabLst>
                <a:tab pos="1371600" algn="l"/>
              </a:tabLst>
              <a:defRPr/>
            </a:pPr>
            <a:r>
              <a:rPr kumimoji="0" lang="en-US" sz="1200" b="0" i="0" u="none" strike="noStrike" kern="1200" cap="none" spc="0" normalizeH="0" baseline="0" noProof="0" dirty="0">
                <a:ln>
                  <a:noFill/>
                </a:ln>
                <a:solidFill>
                  <a:srgbClr val="1D1D1B"/>
                </a:solidFill>
                <a:effectLst/>
                <a:uLnTx/>
                <a:uFillTx/>
                <a:latin typeface="GOTHAM-BOOK" pitchFamily="50" charset="0"/>
                <a:cs typeface="GOTHAM-BOOK" pitchFamily="50" charset="0"/>
              </a:rPr>
              <a:t> 	</a:t>
            </a:r>
          </a:p>
          <a:p>
            <a:pPr marL="171450" marR="0" lvl="0" indent="-171450" algn="l" defTabSz="914400" rtl="0" eaLnBrk="1" fontAlgn="auto" latinLnBrk="0" hangingPunct="1">
              <a:spcBef>
                <a:spcPts val="50"/>
              </a:spcBef>
              <a:spcAft>
                <a:spcPts val="500"/>
              </a:spcAft>
              <a:buClr>
                <a:srgbClr val="0B68B1"/>
              </a:buClr>
              <a:buSzTx/>
              <a:buFont typeface="Arial" panose="020B0604020202020204" pitchFamily="34" charset="0"/>
              <a:buChar char="•"/>
              <a:tabLst>
                <a:tab pos="1371600" algn="l"/>
              </a:tabLst>
              <a:defRPr/>
            </a:pPr>
            <a:r>
              <a:rPr kumimoji="0" lang="en-GB" sz="1200" b="0" u="none" strike="noStrike" kern="1200" cap="none" spc="0" normalizeH="0" baseline="0" noProof="0" dirty="0">
                <a:ln>
                  <a:noFill/>
                </a:ln>
                <a:solidFill>
                  <a:srgbClr val="1D1D1B"/>
                </a:solidFill>
                <a:effectLst/>
                <a:uLnTx/>
                <a:uFillTx/>
                <a:latin typeface="Gotham" pitchFamily="50" charset="0"/>
                <a:cs typeface="Gotham" pitchFamily="50" charset="0"/>
              </a:rPr>
              <a:t>Chartering of Breakbulk from </a:t>
            </a:r>
            <a:r>
              <a:rPr kumimoji="0" lang="en-GB" sz="1200" b="0" u="none" strike="noStrike" kern="1200" cap="none" spc="0" normalizeH="0" baseline="0" noProof="0" dirty="0" err="1">
                <a:ln>
                  <a:noFill/>
                </a:ln>
                <a:solidFill>
                  <a:srgbClr val="1D1D1B"/>
                </a:solidFill>
                <a:effectLst/>
                <a:uLnTx/>
                <a:uFillTx/>
                <a:latin typeface="Gotham" pitchFamily="50" charset="0"/>
                <a:cs typeface="Gotham" pitchFamily="50" charset="0"/>
              </a:rPr>
              <a:t>Batam</a:t>
            </a:r>
            <a:r>
              <a:rPr kumimoji="0" lang="en-GB" sz="1200" b="0" u="none" strike="noStrike" kern="1200" cap="none" spc="0" normalizeH="0" baseline="0" noProof="0" dirty="0">
                <a:ln>
                  <a:noFill/>
                </a:ln>
                <a:solidFill>
                  <a:srgbClr val="1D1D1B"/>
                </a:solidFill>
                <a:effectLst/>
                <a:uLnTx/>
                <a:uFillTx/>
                <a:latin typeface="Gotham" pitchFamily="50" charset="0"/>
                <a:cs typeface="Gotham" pitchFamily="50" charset="0"/>
              </a:rPr>
              <a:t> to Australia </a:t>
            </a:r>
          </a:p>
          <a:p>
            <a:pPr marL="171450" marR="0" lvl="0" indent="-171450" algn="l" defTabSz="914400" rtl="0" eaLnBrk="1" fontAlgn="auto" latinLnBrk="0" hangingPunct="1">
              <a:spcBef>
                <a:spcPts val="50"/>
              </a:spcBef>
              <a:spcAft>
                <a:spcPts val="500"/>
              </a:spcAft>
              <a:buClr>
                <a:srgbClr val="0B68B1"/>
              </a:buClr>
              <a:buSzTx/>
              <a:buFont typeface="Arial" panose="020B0604020202020204" pitchFamily="34" charset="0"/>
              <a:buChar char="•"/>
              <a:tabLst>
                <a:tab pos="1371600" algn="l"/>
              </a:tabLst>
              <a:defRPr/>
            </a:pPr>
            <a:r>
              <a:rPr kumimoji="0" lang="en-GB" sz="1200" b="0" u="none" strike="noStrike" kern="1200" cap="none" spc="0" normalizeH="0" baseline="0" noProof="0" dirty="0">
                <a:ln>
                  <a:noFill/>
                </a:ln>
                <a:solidFill>
                  <a:srgbClr val="1D1D1B"/>
                </a:solidFill>
                <a:effectLst/>
                <a:uLnTx/>
                <a:uFillTx/>
                <a:latin typeface="Gotham" pitchFamily="50" charset="0"/>
                <a:cs typeface="Gotham" pitchFamily="50" charset="0"/>
              </a:rPr>
              <a:t>Port Supervision in </a:t>
            </a:r>
            <a:r>
              <a:rPr kumimoji="0" lang="en-GB" sz="1200" b="0" u="none" strike="noStrike" kern="1200" cap="none" spc="0" normalizeH="0" baseline="0" noProof="0" dirty="0" err="1">
                <a:ln>
                  <a:noFill/>
                </a:ln>
                <a:solidFill>
                  <a:srgbClr val="1D1D1B"/>
                </a:solidFill>
                <a:effectLst/>
                <a:uLnTx/>
                <a:uFillTx/>
                <a:latin typeface="Gotham" pitchFamily="50" charset="0"/>
                <a:cs typeface="Gotham" pitchFamily="50" charset="0"/>
              </a:rPr>
              <a:t>Batam</a:t>
            </a:r>
            <a:r>
              <a:rPr kumimoji="0" lang="en-GB" sz="1200" b="0" u="none" strike="noStrike" kern="1200" cap="none" spc="0" normalizeH="0" baseline="0" noProof="0" dirty="0">
                <a:ln>
                  <a:noFill/>
                </a:ln>
                <a:solidFill>
                  <a:srgbClr val="1D1D1B"/>
                </a:solidFill>
                <a:effectLst/>
                <a:uLnTx/>
                <a:uFillTx/>
                <a:latin typeface="Gotham" pitchFamily="50" charset="0"/>
                <a:cs typeface="Gotham" pitchFamily="50" charset="0"/>
              </a:rPr>
              <a:t> for loading </a:t>
            </a:r>
          </a:p>
          <a:p>
            <a:pPr marL="171450" marR="0" lvl="0" indent="-171450" algn="l" defTabSz="914400" rtl="0" eaLnBrk="1" fontAlgn="auto" latinLnBrk="0" hangingPunct="1">
              <a:spcBef>
                <a:spcPts val="50"/>
              </a:spcBef>
              <a:spcAft>
                <a:spcPts val="500"/>
              </a:spcAft>
              <a:buClr>
                <a:srgbClr val="0B68B1"/>
              </a:buClr>
              <a:buSzTx/>
              <a:buFont typeface="Arial" panose="020B0604020202020204" pitchFamily="34" charset="0"/>
              <a:buChar char="•"/>
              <a:tabLst>
                <a:tab pos="1371600" algn="l"/>
              </a:tabLst>
              <a:defRPr/>
            </a:pPr>
            <a:r>
              <a:rPr kumimoji="0" lang="en-GB" sz="1200" b="0" u="none" strike="noStrike" kern="1200" cap="none" spc="0" normalizeH="0" baseline="0" noProof="0" dirty="0">
                <a:ln>
                  <a:noFill/>
                </a:ln>
                <a:solidFill>
                  <a:srgbClr val="1D1D1B"/>
                </a:solidFill>
                <a:effectLst/>
                <a:uLnTx/>
                <a:uFillTx/>
                <a:latin typeface="Gotham" pitchFamily="50" charset="0"/>
                <a:cs typeface="Gotham" pitchFamily="50" charset="0"/>
              </a:rPr>
              <a:t>Arrangement and procurement of lifting gears </a:t>
            </a:r>
          </a:p>
          <a:p>
            <a:pPr>
              <a:spcBef>
                <a:spcPts val="50"/>
              </a:spcBef>
              <a:buClr>
                <a:srgbClr val="0B68B1"/>
              </a:buClr>
            </a:pPr>
            <a:endParaRPr lang="en-VN" sz="1200" dirty="0"/>
          </a:p>
        </p:txBody>
      </p:sp>
      <p:sp>
        <p:nvSpPr>
          <p:cNvPr id="63" name="TextBox 62">
            <a:extLst>
              <a:ext uri="{FF2B5EF4-FFF2-40B4-BE49-F238E27FC236}">
                <a16:creationId xmlns:a16="http://schemas.microsoft.com/office/drawing/2014/main" id="{78A8D308-F21F-DF14-0F8C-772D82564198}"/>
              </a:ext>
            </a:extLst>
          </p:cNvPr>
          <p:cNvSpPr txBox="1"/>
          <p:nvPr/>
        </p:nvSpPr>
        <p:spPr>
          <a:xfrm>
            <a:off x="1873595" y="1305635"/>
            <a:ext cx="3879526" cy="1620957"/>
          </a:xfrm>
          <a:prstGeom prst="rect">
            <a:avLst/>
          </a:prstGeom>
          <a:noFill/>
        </p:spPr>
        <p:txBody>
          <a:bodyPr wrap="square" rtlCol="0">
            <a:spAutoFit/>
          </a:bodyPr>
          <a:lstStyle/>
          <a:p>
            <a:pPr>
              <a:spcBef>
                <a:spcPts val="50"/>
              </a:spcBef>
              <a:buClrTx/>
              <a:tabLst>
                <a:tab pos="1371600" algn="l"/>
              </a:tabLst>
              <a:defRPr/>
            </a:pPr>
            <a:r>
              <a:rPr lang="en-US" sz="1200" dirty="0">
                <a:latin typeface="Gotham" pitchFamily="2" charset="0"/>
                <a:cs typeface="Gotham" pitchFamily="2" charset="0"/>
              </a:rPr>
              <a:t>7 units of Dump Trays</a:t>
            </a:r>
          </a:p>
          <a:p>
            <a:pPr>
              <a:spcBef>
                <a:spcPts val="50"/>
              </a:spcBef>
              <a:buClrTx/>
              <a:tabLst>
                <a:tab pos="1371600" algn="l"/>
              </a:tabLst>
              <a:defRPr/>
            </a:pPr>
            <a:r>
              <a:rPr kumimoji="0" lang="en-US" sz="1200" u="none" strike="noStrike" kern="1200" cap="none" normalizeH="0" baseline="0" noProof="0" dirty="0">
                <a:ln w="50800"/>
                <a:solidFill>
                  <a:srgbClr val="1D1D1B"/>
                </a:solidFill>
                <a:effectLst/>
                <a:uLnTx/>
                <a:uFillTx/>
                <a:latin typeface="Gotham" pitchFamily="2" charset="0"/>
                <a:cs typeface="Gotham" pitchFamily="2" charset="0"/>
              </a:rPr>
              <a:t>7 units </a:t>
            </a:r>
            <a:r>
              <a:rPr kumimoji="0" lang="en-US" sz="1200" u="none" strike="noStrike" kern="1200" cap="none" normalizeH="0" baseline="0" noProof="0" dirty="0" err="1">
                <a:ln w="50800"/>
                <a:solidFill>
                  <a:srgbClr val="1D1D1B"/>
                </a:solidFill>
                <a:effectLst/>
                <a:uLnTx/>
                <a:uFillTx/>
                <a:latin typeface="Gotham" pitchFamily="2" charset="0"/>
                <a:cs typeface="Gotham" pitchFamily="2" charset="0"/>
              </a:rPr>
              <a:t>capcoal</a:t>
            </a:r>
            <a:r>
              <a:rPr kumimoji="0" lang="en-US" sz="1200" u="none" strike="noStrike" kern="1200" cap="none" normalizeH="0" baseline="0" noProof="0" dirty="0">
                <a:ln w="50800"/>
                <a:solidFill>
                  <a:srgbClr val="1D1D1B"/>
                </a:solidFill>
                <a:effectLst/>
                <a:uLnTx/>
                <a:uFillTx/>
                <a:latin typeface="Gotham" pitchFamily="2" charset="0"/>
                <a:cs typeface="Gotham" pitchFamily="2" charset="0"/>
              </a:rPr>
              <a:t> </a:t>
            </a:r>
            <a:r>
              <a:rPr kumimoji="0" lang="en-US" sz="1200" u="none" strike="noStrike" kern="1200" cap="none" normalizeH="0" baseline="0" noProof="0" dirty="0" err="1">
                <a:ln w="50800"/>
                <a:solidFill>
                  <a:srgbClr val="1D1D1B"/>
                </a:solidFill>
                <a:effectLst/>
                <a:uLnTx/>
                <a:uFillTx/>
                <a:latin typeface="Gotham" pitchFamily="2" charset="0"/>
                <a:cs typeface="Gotham" pitchFamily="2" charset="0"/>
              </a:rPr>
              <a:t>kom</a:t>
            </a:r>
            <a:r>
              <a:rPr kumimoji="0" lang="en-US" sz="1200" u="none" strike="noStrike" kern="1200" cap="none" normalizeH="0" baseline="0" noProof="0" dirty="0">
                <a:ln w="50800"/>
                <a:solidFill>
                  <a:srgbClr val="1D1D1B"/>
                </a:solidFill>
                <a:effectLst/>
                <a:uLnTx/>
                <a:uFillTx/>
                <a:latin typeface="Gotham" pitchFamily="2" charset="0"/>
                <a:cs typeface="Gotham" pitchFamily="2" charset="0"/>
              </a:rPr>
              <a:t> 830-hpy c/w body additions total: 242,431.00 kgs / 3,963.249 </a:t>
            </a:r>
            <a:r>
              <a:rPr kumimoji="0" lang="en-US" sz="1200" u="none" strike="noStrike" kern="1200" cap="none" normalizeH="0" baseline="0" noProof="0" dirty="0" err="1">
                <a:ln w="50800"/>
                <a:solidFill>
                  <a:srgbClr val="1D1D1B"/>
                </a:solidFill>
                <a:effectLst/>
                <a:uLnTx/>
                <a:uFillTx/>
                <a:latin typeface="Gotham" pitchFamily="2" charset="0"/>
                <a:cs typeface="Gotham" pitchFamily="2" charset="0"/>
              </a:rPr>
              <a:t>cbm</a:t>
            </a:r>
            <a:endParaRPr kumimoji="0" lang="en-US" sz="1200" u="none" strike="noStrike" kern="1200" cap="none" normalizeH="0" baseline="0" noProof="0" dirty="0">
              <a:ln w="50800"/>
              <a:solidFill>
                <a:srgbClr val="1D1D1B"/>
              </a:solidFill>
              <a:effectLst/>
              <a:uLnTx/>
              <a:uFillTx/>
              <a:latin typeface="Gotham" pitchFamily="2" charset="0"/>
              <a:cs typeface="Gotham" pitchFamily="2" charset="0"/>
            </a:endParaRPr>
          </a:p>
          <a:p>
            <a:pPr>
              <a:spcBef>
                <a:spcPts val="50"/>
              </a:spcBef>
              <a:buClrTx/>
              <a:tabLst>
                <a:tab pos="1371600" algn="l"/>
              </a:tabLst>
              <a:defRPr/>
            </a:pPr>
            <a:r>
              <a:rPr kumimoji="0" lang="en-US" sz="1200" u="none" strike="noStrike" kern="1200" cap="none" normalizeH="0" baseline="0" noProof="0" dirty="0">
                <a:ln w="50800"/>
                <a:solidFill>
                  <a:srgbClr val="1D1D1B"/>
                </a:solidFill>
                <a:effectLst/>
                <a:uLnTx/>
                <a:uFillTx/>
                <a:latin typeface="Gotham" pitchFamily="2" charset="0"/>
                <a:cs typeface="Gotham" pitchFamily="2" charset="0"/>
              </a:rPr>
              <a:t>K</a:t>
            </a:r>
            <a:r>
              <a:rPr lang="en-US" sz="1200" dirty="0" err="1">
                <a:solidFill>
                  <a:srgbClr val="1D1D1B"/>
                </a:solidFill>
                <a:latin typeface="Gotham" pitchFamily="2" charset="0"/>
                <a:cs typeface="Gotham" pitchFamily="2" charset="0"/>
              </a:rPr>
              <a:t>abil</a:t>
            </a:r>
            <a:r>
              <a:rPr lang="en-US" sz="1200" dirty="0">
                <a:solidFill>
                  <a:srgbClr val="1D1D1B"/>
                </a:solidFill>
                <a:latin typeface="Gotham" pitchFamily="2" charset="0"/>
                <a:cs typeface="Gotham" pitchFamily="2" charset="0"/>
              </a:rPr>
              <a:t>, </a:t>
            </a:r>
            <a:r>
              <a:rPr lang="en-US" sz="1200" dirty="0" err="1">
                <a:solidFill>
                  <a:srgbClr val="1D1D1B"/>
                </a:solidFill>
                <a:latin typeface="Gotham" pitchFamily="2" charset="0"/>
                <a:cs typeface="Gotham" pitchFamily="2" charset="0"/>
              </a:rPr>
              <a:t>Batam</a:t>
            </a:r>
            <a:r>
              <a:rPr lang="en-US" sz="1200" dirty="0">
                <a:solidFill>
                  <a:srgbClr val="1D1D1B"/>
                </a:solidFill>
                <a:latin typeface="Gotham" pitchFamily="2" charset="0"/>
                <a:cs typeface="Gotham" pitchFamily="2" charset="0"/>
              </a:rPr>
              <a:t>, Indonesia</a:t>
            </a:r>
          </a:p>
          <a:p>
            <a:pPr>
              <a:spcBef>
                <a:spcPts val="50"/>
              </a:spcBef>
              <a:buClrTx/>
              <a:tabLst>
                <a:tab pos="1371600" algn="l"/>
              </a:tabLst>
              <a:defRPr/>
            </a:pPr>
            <a:r>
              <a:rPr kumimoji="0" lang="en-US" sz="1200" u="none" strike="noStrike" kern="1200" cap="none" normalizeH="0" baseline="0" noProof="0" dirty="0">
                <a:ln w="50800"/>
                <a:solidFill>
                  <a:srgbClr val="1D1D1B"/>
                </a:solidFill>
                <a:effectLst/>
                <a:uLnTx/>
                <a:uFillTx/>
                <a:latin typeface="Gotham" pitchFamily="2" charset="0"/>
                <a:cs typeface="Gotham" pitchFamily="2" charset="0"/>
              </a:rPr>
              <a:t>M</a:t>
            </a:r>
            <a:r>
              <a:rPr lang="en-US" sz="1200" dirty="0" err="1">
                <a:solidFill>
                  <a:srgbClr val="1D1D1B"/>
                </a:solidFill>
                <a:latin typeface="Gotham" pitchFamily="2" charset="0"/>
                <a:cs typeface="Gotham" pitchFamily="2" charset="0"/>
              </a:rPr>
              <a:t>ackay</a:t>
            </a:r>
            <a:r>
              <a:rPr lang="en-US" sz="1200" dirty="0">
                <a:solidFill>
                  <a:srgbClr val="1D1D1B"/>
                </a:solidFill>
                <a:latin typeface="Gotham" pitchFamily="2" charset="0"/>
                <a:cs typeface="Gotham" pitchFamily="2" charset="0"/>
              </a:rPr>
              <a:t>, Australia</a:t>
            </a:r>
          </a:p>
          <a:p>
            <a:pPr>
              <a:spcBef>
                <a:spcPts val="50"/>
              </a:spcBef>
              <a:buClrTx/>
              <a:tabLst>
                <a:tab pos="1371600" algn="l"/>
              </a:tabLst>
              <a:defRPr/>
            </a:pPr>
            <a:r>
              <a:rPr lang="en-US" sz="1200" dirty="0" err="1">
                <a:ln w="50800"/>
                <a:solidFill>
                  <a:srgbClr val="1D1D1B"/>
                </a:solidFill>
                <a:latin typeface="Gotham" pitchFamily="2" charset="0"/>
                <a:cs typeface="Gotham" pitchFamily="2" charset="0"/>
              </a:rPr>
              <a:t>Mrl</a:t>
            </a:r>
            <a:r>
              <a:rPr lang="en-US" sz="1200" dirty="0">
                <a:ln w="50800"/>
                <a:solidFill>
                  <a:srgbClr val="1D1D1B"/>
                </a:solidFill>
                <a:latin typeface="Gotham" pitchFamily="2" charset="0"/>
                <a:cs typeface="Gotham" pitchFamily="2" charset="0"/>
              </a:rPr>
              <a:t> asset management </a:t>
            </a:r>
            <a:r>
              <a:rPr lang="en-US" sz="1200" dirty="0" err="1">
                <a:ln w="50800"/>
                <a:solidFill>
                  <a:srgbClr val="1D1D1B"/>
                </a:solidFill>
                <a:latin typeface="Gotham" pitchFamily="2" charset="0"/>
                <a:cs typeface="Gotham" pitchFamily="2" charset="0"/>
              </a:rPr>
              <a:t>pty</a:t>
            </a:r>
            <a:r>
              <a:rPr lang="en-US" sz="1200" dirty="0">
                <a:ln w="50800"/>
                <a:solidFill>
                  <a:srgbClr val="1D1D1B"/>
                </a:solidFill>
                <a:latin typeface="Gotham" pitchFamily="2" charset="0"/>
                <a:cs typeface="Gotham" pitchFamily="2" charset="0"/>
              </a:rPr>
              <a:t> ltd</a:t>
            </a:r>
          </a:p>
          <a:p>
            <a:endParaRPr lang="en-VN" sz="1200" dirty="0"/>
          </a:p>
          <a:p>
            <a:endParaRPr lang="en-VN" sz="1200" dirty="0"/>
          </a:p>
        </p:txBody>
      </p:sp>
    </p:spTree>
    <p:extLst>
      <p:ext uri="{BB962C8B-B14F-4D97-AF65-F5344CB8AC3E}">
        <p14:creationId xmlns:p14="http://schemas.microsoft.com/office/powerpoint/2010/main" val="4283154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58414-BA76-6772-4866-002CCC9FDCBD}"/>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EE28AFD3-EE9B-22B8-1463-CBF59EABE642}"/>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194B8A27-7328-593A-56B8-1929F25ADA7B}"/>
              </a:ext>
            </a:extLst>
          </p:cNvPr>
          <p:cNvSpPr txBox="1">
            <a:spLocks noGrp="1" noRot="1" noMove="1" noResize="1" noEditPoints="1" noAdjustHandles="1" noChangeArrowheads="1" noChangeShapeType="1"/>
          </p:cNvSpPr>
          <p:nvPr/>
        </p:nvSpPr>
        <p:spPr>
          <a:xfrm>
            <a:off x="661337" y="1179261"/>
            <a:ext cx="5187371" cy="382156"/>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kern="0" dirty="0">
                <a:solidFill>
                  <a:srgbClr val="1D1D1B"/>
                </a:solidFill>
                <a:latin typeface="Gotham" pitchFamily="2" charset="0"/>
                <a:cs typeface="Gotham" pitchFamily="2" charset="0"/>
              </a:rPr>
              <a:t>5 x CAT 789 Dump Trays</a:t>
            </a:r>
            <a:endParaRPr lang="fr-FR" sz="1200" kern="0" dirty="0">
              <a:solidFill>
                <a:srgbClr val="1D1D1B"/>
              </a:solidFill>
              <a:latin typeface="Gotham" pitchFamily="2" charset="0"/>
              <a:cs typeface="Gotham" pitchFamily="2" charset="0"/>
            </a:endParaRPr>
          </a:p>
          <a:p>
            <a:pPr marL="12700" marR="5080" lvl="0">
              <a:spcBef>
                <a:spcPts val="40"/>
              </a:spcBef>
              <a:defRPr/>
            </a:pPr>
            <a:r>
              <a:rPr lang="en-GB" sz="1200" dirty="0">
                <a:solidFill>
                  <a:srgbClr val="0070C0"/>
                </a:solidFill>
                <a:latin typeface="Gotham Medium" pitchFamily="2" charset="0"/>
                <a:cs typeface="Gotham Medium" pitchFamily="2" charset="0"/>
              </a:rPr>
              <a:t>Destination:            </a:t>
            </a:r>
            <a:r>
              <a:rPr lang="en-US" sz="1200" kern="0" dirty="0">
                <a:solidFill>
                  <a:srgbClr val="1D1D1B"/>
                </a:solidFill>
                <a:latin typeface="Gotham" pitchFamily="2" charset="0"/>
                <a:cs typeface="Gotham" pitchFamily="2" charset="0"/>
              </a:rPr>
              <a:t>Mackay, Australia</a:t>
            </a:r>
          </a:p>
        </p:txBody>
      </p:sp>
      <p:sp>
        <p:nvSpPr>
          <p:cNvPr id="21" name="object 6">
            <a:extLst>
              <a:ext uri="{FF2B5EF4-FFF2-40B4-BE49-F238E27FC236}">
                <a16:creationId xmlns:a16="http://schemas.microsoft.com/office/drawing/2014/main" id="{6532F3AF-813E-9B6C-DF53-8058249EBBEC}"/>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E76EA392-B523-5CDA-2A5A-6AFE4B291A2D}"/>
              </a:ext>
            </a:extLst>
          </p:cNvPr>
          <p:cNvSpPr txBox="1">
            <a:spLocks noGrp="1" noRot="1" noMove="1" noResize="1" noEditPoints="1" noAdjustHandles="1" noChangeArrowheads="1" noChangeShapeType="1"/>
          </p:cNvSpPr>
          <p:nvPr/>
        </p:nvSpPr>
        <p:spPr>
          <a:xfrm>
            <a:off x="1250829" y="2402703"/>
            <a:ext cx="3997827" cy="116955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Breakbulk from Batam to Australia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Supervision in Batam for loading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Arrangement and procurement of lifting gears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Handing in Australia and Delivery to Site</a:t>
            </a:r>
          </a:p>
        </p:txBody>
      </p:sp>
      <p:sp>
        <p:nvSpPr>
          <p:cNvPr id="27" name="Title 8">
            <a:extLst>
              <a:ext uri="{FF2B5EF4-FFF2-40B4-BE49-F238E27FC236}">
                <a16:creationId xmlns:a16="http://schemas.microsoft.com/office/drawing/2014/main" id="{87D7F464-30D1-2C25-D4F4-012FAFF5BD0B}"/>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61404910-9260-FDC3-2679-1E6AC2FF636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SAVAGE RIVER PROJECT </a:t>
            </a:r>
          </a:p>
        </p:txBody>
      </p:sp>
      <p:pic>
        <p:nvPicPr>
          <p:cNvPr id="13" name="Picture 12">
            <a:extLst>
              <a:ext uri="{FF2B5EF4-FFF2-40B4-BE49-F238E27FC236}">
                <a16:creationId xmlns:a16="http://schemas.microsoft.com/office/drawing/2014/main" id="{1D52BF03-43C6-556B-D3EF-18D5F27316D8}"/>
              </a:ext>
            </a:extLst>
          </p:cNvPr>
          <p:cNvPicPr>
            <a:picLocks noGrp="1" noRot="1" noChangeAspect="1" noMove="1" noResize="1" noEditPoints="1" noAdjustHandles="1" noChangeArrowheads="1" noChangeShapeType="1" noCrop="1"/>
          </p:cNvPicPr>
          <p:nvPr/>
        </p:nvPicPr>
        <p:blipFill>
          <a:blip r:embed="rId2"/>
          <a:stretch>
            <a:fillRect/>
          </a:stretch>
        </p:blipFill>
        <p:spPr>
          <a:xfrm>
            <a:off x="6844324" y="1584479"/>
            <a:ext cx="1777329" cy="2161617"/>
          </a:xfrm>
          <a:prstGeom prst="rect">
            <a:avLst/>
          </a:prstGeom>
        </p:spPr>
      </p:pic>
      <p:pic>
        <p:nvPicPr>
          <p:cNvPr id="14" name="Picture 13">
            <a:extLst>
              <a:ext uri="{FF2B5EF4-FFF2-40B4-BE49-F238E27FC236}">
                <a16:creationId xmlns:a16="http://schemas.microsoft.com/office/drawing/2014/main" id="{0594E843-86C3-A810-80C7-7AD40016EE1B}"/>
              </a:ext>
            </a:extLst>
          </p:cNvPr>
          <p:cNvPicPr>
            <a:picLocks noGrp="1" noRot="1" noChangeAspect="1" noMove="1" noResize="1" noEditPoints="1" noAdjustHandles="1" noChangeArrowheads="1" noChangeShapeType="1" noCrop="1"/>
          </p:cNvPicPr>
          <p:nvPr/>
        </p:nvPicPr>
        <p:blipFill>
          <a:blip r:embed="rId3"/>
          <a:stretch>
            <a:fillRect/>
          </a:stretch>
        </p:blipFill>
        <p:spPr>
          <a:xfrm>
            <a:off x="739882" y="3859310"/>
            <a:ext cx="5997851" cy="2261759"/>
          </a:xfrm>
          <a:prstGeom prst="rect">
            <a:avLst/>
          </a:prstGeom>
        </p:spPr>
      </p:pic>
      <p:pic>
        <p:nvPicPr>
          <p:cNvPr id="15" name="Picture 14">
            <a:extLst>
              <a:ext uri="{FF2B5EF4-FFF2-40B4-BE49-F238E27FC236}">
                <a16:creationId xmlns:a16="http://schemas.microsoft.com/office/drawing/2014/main" id="{0BC0D167-5DF9-D0ED-5058-253074A72C1D}"/>
              </a:ext>
            </a:extLst>
          </p:cNvPr>
          <p:cNvPicPr>
            <a:picLocks noGrp="1" noRot="1" noChangeAspect="1" noMove="1" noResize="1" noEditPoints="1" noAdjustHandles="1" noChangeArrowheads="1" noChangeShapeType="1" noCrop="1"/>
          </p:cNvPicPr>
          <p:nvPr/>
        </p:nvPicPr>
        <p:blipFill>
          <a:blip r:embed="rId4"/>
          <a:stretch>
            <a:fillRect/>
          </a:stretch>
        </p:blipFill>
        <p:spPr>
          <a:xfrm>
            <a:off x="6844324" y="3864984"/>
            <a:ext cx="4905577" cy="2256085"/>
          </a:xfrm>
          <a:prstGeom prst="rect">
            <a:avLst/>
          </a:prstGeom>
        </p:spPr>
      </p:pic>
      <p:pic>
        <p:nvPicPr>
          <p:cNvPr id="16" name="Picture 15">
            <a:extLst>
              <a:ext uri="{FF2B5EF4-FFF2-40B4-BE49-F238E27FC236}">
                <a16:creationId xmlns:a16="http://schemas.microsoft.com/office/drawing/2014/main" id="{04678176-2C7B-5ADD-B542-40D4EDB16935}"/>
              </a:ext>
            </a:extLst>
          </p:cNvPr>
          <p:cNvPicPr>
            <a:picLocks noGrp="1" noRot="1" noChangeAspect="1" noMove="1" noResize="1" noEditPoints="1" noAdjustHandles="1" noChangeArrowheads="1" noChangeShapeType="1" noCrop="1"/>
          </p:cNvPicPr>
          <p:nvPr/>
        </p:nvPicPr>
        <p:blipFill>
          <a:blip r:embed="rId5"/>
          <a:stretch>
            <a:fillRect/>
          </a:stretch>
        </p:blipFill>
        <p:spPr>
          <a:xfrm>
            <a:off x="8763476" y="1589234"/>
            <a:ext cx="2986425" cy="2156862"/>
          </a:xfrm>
          <a:prstGeom prst="rect">
            <a:avLst/>
          </a:prstGeom>
        </p:spPr>
      </p:pic>
      <p:sp>
        <p:nvSpPr>
          <p:cNvPr id="17" name="Slide Number Placeholder 1">
            <a:extLst>
              <a:ext uri="{FF2B5EF4-FFF2-40B4-BE49-F238E27FC236}">
                <a16:creationId xmlns:a16="http://schemas.microsoft.com/office/drawing/2014/main" id="{9FA4C5D0-C16A-FB88-8CFD-DE2240A42612}"/>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783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6DEC1-6B49-4A21-FA69-97CBA319F245}"/>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EA877E25-CE1E-E0CC-8642-6E9E4AEAD9DE}"/>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0" name="object 5">
            <a:extLst>
              <a:ext uri="{FF2B5EF4-FFF2-40B4-BE49-F238E27FC236}">
                <a16:creationId xmlns:a16="http://schemas.microsoft.com/office/drawing/2014/main" id="{393391F1-B511-D5C5-0D44-FA22B4115857}"/>
              </a:ext>
            </a:extLst>
          </p:cNvPr>
          <p:cNvSpPr txBox="1">
            <a:spLocks noGrp="1" noRot="1" noMove="1" noResize="1" noEditPoints="1" noAdjustHandles="1" noChangeArrowheads="1" noChangeShapeType="1"/>
          </p:cNvSpPr>
          <p:nvPr/>
        </p:nvSpPr>
        <p:spPr>
          <a:xfrm>
            <a:off x="661337" y="1179261"/>
            <a:ext cx="5187371" cy="56682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fr-FR" sz="1200" kern="0" dirty="0">
                <a:solidFill>
                  <a:srgbClr val="1D1D1B"/>
                </a:solidFill>
                <a:latin typeface="Gotham" pitchFamily="2" charset="0"/>
                <a:cs typeface="Gotham" pitchFamily="2" charset="0"/>
              </a:rPr>
              <a:t>1 crane 260T, 3x cranes 180t, 1 crane 300T </a:t>
            </a:r>
          </a:p>
          <a:p>
            <a:pPr marL="12700" marR="5080" lvl="0">
              <a:spcBef>
                <a:spcPts val="40"/>
              </a:spcBef>
              <a:defRPr/>
            </a:pPr>
            <a:r>
              <a:rPr lang="en-GB" sz="1200" dirty="0">
                <a:solidFill>
                  <a:srgbClr val="0070C0"/>
                </a:solidFill>
                <a:latin typeface="Gotham Medium" pitchFamily="2" charset="0"/>
                <a:cs typeface="Gotham Medium" pitchFamily="2" charset="0"/>
              </a:rPr>
              <a:t>Origin: 	</a:t>
            </a:r>
            <a:r>
              <a:rPr lang="en-US" sz="1200" dirty="0">
                <a:solidFill>
                  <a:srgbClr val="0070C0"/>
                </a:solidFill>
                <a:latin typeface="Gotham Medium" pitchFamily="2" charset="0"/>
                <a:cs typeface="Gotham Medium" pitchFamily="2" charset="0"/>
              </a:rPr>
              <a:t>             </a:t>
            </a:r>
            <a:r>
              <a:rPr lang="en-US" sz="1200" kern="0" dirty="0">
                <a:solidFill>
                  <a:srgbClr val="1D1D1B"/>
                </a:solidFill>
                <a:latin typeface="Gotham" pitchFamily="2" charset="0"/>
                <a:cs typeface="Gotham" pitchFamily="2" charset="0"/>
              </a:rPr>
              <a:t>Hai Phong, Vietnam</a:t>
            </a:r>
          </a:p>
          <a:p>
            <a:pPr marL="12700" marR="5080" lvl="0">
              <a:spcBef>
                <a:spcPts val="40"/>
              </a:spcBef>
              <a:defRPr/>
            </a:pPr>
            <a:r>
              <a:rPr lang="en-US" sz="1200" dirty="0">
                <a:solidFill>
                  <a:srgbClr val="0070C0"/>
                </a:solidFill>
                <a:latin typeface="Gotham Medium" pitchFamily="2" charset="0"/>
                <a:cs typeface="Gotham Medium" pitchFamily="2" charset="0"/>
              </a:rPr>
              <a:t>Port of Discharge:</a:t>
            </a:r>
            <a:r>
              <a:rPr lang="en-GB" sz="1200" dirty="0">
                <a:solidFill>
                  <a:srgbClr val="0070C0"/>
                </a:solidFill>
                <a:latin typeface="Gotham Medium" pitchFamily="2" charset="0"/>
                <a:cs typeface="Gotham Medium" pitchFamily="2" charset="0"/>
              </a:rPr>
              <a:t>  </a:t>
            </a:r>
            <a:r>
              <a:rPr lang="it-IT" sz="1200" kern="0" dirty="0">
                <a:solidFill>
                  <a:srgbClr val="1D1D1B"/>
                </a:solidFill>
                <a:latin typeface="Gotham" pitchFamily="2" charset="0"/>
                <a:cs typeface="Gotham" pitchFamily="2" charset="0"/>
              </a:rPr>
              <a:t>Semarang, Indonesia</a:t>
            </a:r>
          </a:p>
        </p:txBody>
      </p:sp>
      <p:sp>
        <p:nvSpPr>
          <p:cNvPr id="21" name="object 6">
            <a:extLst>
              <a:ext uri="{FF2B5EF4-FFF2-40B4-BE49-F238E27FC236}">
                <a16:creationId xmlns:a16="http://schemas.microsoft.com/office/drawing/2014/main" id="{6086C11B-97B4-08FE-F138-903116FF76C8}"/>
              </a:ext>
            </a:extLst>
          </p:cNvPr>
          <p:cNvSpPr txBox="1">
            <a:spLocks noGrp="1" noRot="1" noMove="1" noResize="1" noEditPoints="1" noAdjustHandles="1" noChangeArrowheads="1" noChangeShapeType="1"/>
          </p:cNvSpPr>
          <p:nvPr/>
        </p:nvSpPr>
        <p:spPr>
          <a:xfrm>
            <a:off x="661338" y="244384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8CB7C6D1-8029-C9FB-27E7-689B0F962C60}"/>
              </a:ext>
            </a:extLst>
          </p:cNvPr>
          <p:cNvSpPr txBox="1">
            <a:spLocks noGrp="1" noRot="1" noMove="1" noResize="1" noEditPoints="1" noAdjustHandles="1" noChangeArrowheads="1" noChangeShapeType="1"/>
          </p:cNvSpPr>
          <p:nvPr/>
        </p:nvSpPr>
        <p:spPr>
          <a:xfrm>
            <a:off x="1250829" y="2402703"/>
            <a:ext cx="3997827" cy="153888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onto vessel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by FLS Port Captain</a:t>
            </a:r>
          </a:p>
        </p:txBody>
      </p:sp>
      <p:sp>
        <p:nvSpPr>
          <p:cNvPr id="27" name="Title 8">
            <a:extLst>
              <a:ext uri="{FF2B5EF4-FFF2-40B4-BE49-F238E27FC236}">
                <a16:creationId xmlns:a16="http://schemas.microsoft.com/office/drawing/2014/main" id="{398C51B4-5A7D-95B1-F2F4-5936C803DE0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743DA0A2-A796-CABE-7B9F-9D5470B65F6A}"/>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used cranes</a:t>
            </a:r>
          </a:p>
        </p:txBody>
      </p:sp>
      <p:pic>
        <p:nvPicPr>
          <p:cNvPr id="2" name="Picture 1">
            <a:extLst>
              <a:ext uri="{FF2B5EF4-FFF2-40B4-BE49-F238E27FC236}">
                <a16:creationId xmlns:a16="http://schemas.microsoft.com/office/drawing/2014/main" id="{CF40272F-392D-472A-2E53-53DD46DD4EE5}"/>
              </a:ext>
            </a:extLst>
          </p:cNvPr>
          <p:cNvPicPr>
            <a:picLocks noGrp="1" noRot="1" noMove="1" noResize="1" noEditPoints="1" noAdjustHandles="1" noChangeArrowheads="1" noChangeShapeType="1" noCrop="1"/>
          </p:cNvPicPr>
          <p:nvPr/>
        </p:nvPicPr>
        <p:blipFill>
          <a:blip r:embed="rId2"/>
          <a:stretch>
            <a:fillRect/>
          </a:stretch>
        </p:blipFill>
        <p:spPr>
          <a:xfrm>
            <a:off x="5248656" y="1381089"/>
            <a:ext cx="3252598" cy="2800154"/>
          </a:xfrm>
          <a:prstGeom prst="rect">
            <a:avLst/>
          </a:prstGeom>
        </p:spPr>
      </p:pic>
      <p:pic>
        <p:nvPicPr>
          <p:cNvPr id="5" name="Picture 4">
            <a:extLst>
              <a:ext uri="{FF2B5EF4-FFF2-40B4-BE49-F238E27FC236}">
                <a16:creationId xmlns:a16="http://schemas.microsoft.com/office/drawing/2014/main" id="{2163F8D9-44F9-161B-E7AB-B025BC6EF3CB}"/>
              </a:ext>
            </a:extLst>
          </p:cNvPr>
          <p:cNvPicPr>
            <a:picLocks noGrp="1" noRot="1" noMove="1" noResize="1" noEditPoints="1" noAdjustHandles="1" noChangeArrowheads="1" noChangeShapeType="1" noCrop="1"/>
          </p:cNvPicPr>
          <p:nvPr/>
        </p:nvPicPr>
        <p:blipFill>
          <a:blip r:embed="rId3"/>
          <a:stretch>
            <a:fillRect/>
          </a:stretch>
        </p:blipFill>
        <p:spPr>
          <a:xfrm>
            <a:off x="8512683" y="1381089"/>
            <a:ext cx="3605885" cy="2743200"/>
          </a:xfrm>
          <a:prstGeom prst="rect">
            <a:avLst/>
          </a:prstGeom>
        </p:spPr>
      </p:pic>
      <p:pic>
        <p:nvPicPr>
          <p:cNvPr id="6" name="Picture 5">
            <a:extLst>
              <a:ext uri="{FF2B5EF4-FFF2-40B4-BE49-F238E27FC236}">
                <a16:creationId xmlns:a16="http://schemas.microsoft.com/office/drawing/2014/main" id="{22A0BD6A-0252-919A-733D-4ECB5E631644}"/>
              </a:ext>
            </a:extLst>
          </p:cNvPr>
          <p:cNvPicPr>
            <a:picLocks noGrp="1" noRot="1" noChangeAspect="1" noMove="1" noResize="1" noEditPoints="1" noAdjustHandles="1" noChangeArrowheads="1" noChangeShapeType="1" noCrop="1"/>
          </p:cNvPicPr>
          <p:nvPr/>
        </p:nvPicPr>
        <p:blipFill>
          <a:blip r:embed="rId4"/>
          <a:stretch>
            <a:fillRect/>
          </a:stretch>
        </p:blipFill>
        <p:spPr>
          <a:xfrm>
            <a:off x="2770413" y="4112857"/>
            <a:ext cx="3692615" cy="2241822"/>
          </a:xfrm>
          <a:prstGeom prst="rect">
            <a:avLst/>
          </a:prstGeom>
        </p:spPr>
      </p:pic>
      <p:pic>
        <p:nvPicPr>
          <p:cNvPr id="7" name="Picture 6">
            <a:extLst>
              <a:ext uri="{FF2B5EF4-FFF2-40B4-BE49-F238E27FC236}">
                <a16:creationId xmlns:a16="http://schemas.microsoft.com/office/drawing/2014/main" id="{7535EFDA-29F7-B47F-F696-FC8D047A4A23}"/>
              </a:ext>
            </a:extLst>
          </p:cNvPr>
          <p:cNvPicPr>
            <a:picLocks noGrp="1" noRot="1" noMove="1" noResize="1" noEditPoints="1" noAdjustHandles="1" noChangeArrowheads="1" noChangeShapeType="1" noCrop="1"/>
          </p:cNvPicPr>
          <p:nvPr/>
        </p:nvPicPr>
        <p:blipFill>
          <a:blip r:embed="rId5"/>
          <a:stretch>
            <a:fillRect/>
          </a:stretch>
        </p:blipFill>
        <p:spPr>
          <a:xfrm>
            <a:off x="6463028" y="4124288"/>
            <a:ext cx="2829001" cy="2230389"/>
          </a:xfrm>
          <a:prstGeom prst="rect">
            <a:avLst/>
          </a:prstGeom>
        </p:spPr>
      </p:pic>
      <p:pic>
        <p:nvPicPr>
          <p:cNvPr id="12" name="Picture 11">
            <a:extLst>
              <a:ext uri="{FF2B5EF4-FFF2-40B4-BE49-F238E27FC236}">
                <a16:creationId xmlns:a16="http://schemas.microsoft.com/office/drawing/2014/main" id="{93F3B758-3F2D-CF69-364F-92790904EAFC}"/>
              </a:ext>
            </a:extLst>
          </p:cNvPr>
          <p:cNvPicPr>
            <a:picLocks noGrp="1" noRot="1" noChangeAspect="1" noMove="1" noResize="1" noEditPoints="1" noAdjustHandles="1" noChangeArrowheads="1" noChangeShapeType="1" noCrop="1"/>
          </p:cNvPicPr>
          <p:nvPr/>
        </p:nvPicPr>
        <p:blipFill>
          <a:blip r:embed="rId6"/>
          <a:stretch>
            <a:fillRect/>
          </a:stretch>
        </p:blipFill>
        <p:spPr>
          <a:xfrm>
            <a:off x="9064471" y="4122669"/>
            <a:ext cx="3039614" cy="2208210"/>
          </a:xfrm>
          <a:prstGeom prst="rect">
            <a:avLst/>
          </a:prstGeom>
        </p:spPr>
      </p:pic>
      <p:sp>
        <p:nvSpPr>
          <p:cNvPr id="3" name="Slide Number Placeholder 1">
            <a:extLst>
              <a:ext uri="{FF2B5EF4-FFF2-40B4-BE49-F238E27FC236}">
                <a16:creationId xmlns:a16="http://schemas.microsoft.com/office/drawing/2014/main" id="{FC1CD025-74D9-FF86-7A7D-91A1A7846854}"/>
              </a:ext>
            </a:extLst>
          </p:cNvPr>
          <p:cNvSpPr txBox="1"/>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1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a:solidFill>
                  <a:srgbClr val="4AC470"/>
                </a:solidFill>
                <a:latin typeface="CONTHRAX HEAVY" panose="020B0907020201080204" pitchFamily="34" charset="0"/>
              </a:rPr>
              <a:t>OUR VISION:</a:t>
            </a:r>
            <a:endParaRPr lang="en-US" sz="1800" cap="all">
              <a:solidFill>
                <a:srgbClr val="4AC470"/>
              </a:solidFill>
              <a:latin typeface="Gotham Bold" panose="02000504050000020004" pitchFamily="2" charset="0"/>
            </a:endParaRPr>
          </a:p>
          <a:p>
            <a:pPr algn="just">
              <a:lnSpc>
                <a:spcPct val="120000"/>
              </a:lnSpc>
              <a:spcBef>
                <a:spcPts val="1800"/>
              </a:spcBef>
            </a:pPr>
            <a:r>
              <a:rPr lang="en-US" sz="120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7</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8</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theme/theme1.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98048A-1EA2-417B-9227-4A2484E2F3B0}">
  <ds:schemaRefs>
    <ds:schemaRef ds:uri="http://schemas.microsoft.com/sharepoint/v3/contenttype/forms"/>
  </ds:schemaRefs>
</ds:datastoreItem>
</file>

<file path=customXml/itemProps2.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100</TotalTime>
  <Words>2334</Words>
  <Application>Microsoft Office PowerPoint</Application>
  <PresentationFormat>Widescreen</PresentationFormat>
  <Paragraphs>359</Paragraphs>
  <Slides>27</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27</vt:i4>
      </vt:variant>
    </vt:vector>
  </HeadingPairs>
  <TitlesOfParts>
    <vt:vector size="42" baseType="lpstr">
      <vt:lpstr>Aptos</vt:lpstr>
      <vt:lpstr>Arial</vt:lpstr>
      <vt:lpstr>Arial MT</vt:lpstr>
      <vt:lpstr>Calibri</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2_Office Theme</vt:lpstr>
      <vt:lpstr>MACHINERY PROJECTS PRESENTATION</vt:lpstr>
      <vt:lpstr>PowerPoint Presentation</vt:lpstr>
      <vt:lpstr>WHAT ARE OUR CAPABILITIES</vt:lpstr>
      <vt:lpstr>PowerPoint Presentation</vt:lpstr>
      <vt:lpstr>FLS HISTORY</vt:lpstr>
      <vt:lpstr>PowerPoint Presentation</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Machinery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14</cp:revision>
  <cp:lastPrinted>2025-04-21T07:20:46Z</cp:lastPrinted>
  <dcterms:created xsi:type="dcterms:W3CDTF">2021-12-01T06:55:06Z</dcterms:created>
  <dcterms:modified xsi:type="dcterms:W3CDTF">2026-04-09T07:05:53Z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