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2" r:id="rId4"/>
    <p:sldMasterId id="2147483720" r:id="rId5"/>
  </p:sldMasterIdLst>
  <p:notesMasterIdLst>
    <p:notesMasterId r:id="rId42"/>
  </p:notesMasterIdLst>
  <p:sldIdLst>
    <p:sldId id="428" r:id="rId6"/>
    <p:sldId id="449" r:id="rId7"/>
    <p:sldId id="272" r:id="rId8"/>
    <p:sldId id="377" r:id="rId9"/>
    <p:sldId id="544" r:id="rId10"/>
    <p:sldId id="545" r:id="rId11"/>
    <p:sldId id="546" r:id="rId12"/>
    <p:sldId id="4208" r:id="rId13"/>
    <p:sldId id="581" r:id="rId14"/>
    <p:sldId id="496" r:id="rId15"/>
    <p:sldId id="261" r:id="rId16"/>
    <p:sldId id="4198" r:id="rId17"/>
    <p:sldId id="4199" r:id="rId18"/>
    <p:sldId id="381" r:id="rId19"/>
    <p:sldId id="454" r:id="rId20"/>
    <p:sldId id="456" r:id="rId21"/>
    <p:sldId id="387" r:id="rId22"/>
    <p:sldId id="264" r:id="rId23"/>
    <p:sldId id="498" r:id="rId24"/>
    <p:sldId id="468" r:id="rId25"/>
    <p:sldId id="4232" r:id="rId26"/>
    <p:sldId id="4236" r:id="rId27"/>
    <p:sldId id="4234" r:id="rId28"/>
    <p:sldId id="663" r:id="rId29"/>
    <p:sldId id="4217" r:id="rId30"/>
    <p:sldId id="657" r:id="rId31"/>
    <p:sldId id="660" r:id="rId32"/>
    <p:sldId id="4237" r:id="rId33"/>
    <p:sldId id="4254" r:id="rId34"/>
    <p:sldId id="4218" r:id="rId35"/>
    <p:sldId id="4235" r:id="rId36"/>
    <p:sldId id="4253" r:id="rId37"/>
    <p:sldId id="4220" r:id="rId38"/>
    <p:sldId id="4211" r:id="rId39"/>
    <p:sldId id="4212" r:id="rId40"/>
    <p:sldId id="279" r:id="rId4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68B1"/>
    <a:srgbClr val="3DB465"/>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F4333F-37EC-405B-9FE1-213C3243F929}" v="1" dt="2026-05-08T05:57:50.4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56" autoAdjust="0"/>
    <p:restoredTop sz="95380" autoAdjust="0"/>
  </p:normalViewPr>
  <p:slideViewPr>
    <p:cSldViewPr snapToGrid="0">
      <p:cViewPr varScale="1">
        <p:scale>
          <a:sx n="99" d="100"/>
          <a:sy n="99" d="100"/>
        </p:scale>
        <p:origin x="1296" y="176"/>
      </p:cViewPr>
      <p:guideLst/>
    </p:cSldViewPr>
  </p:slideViewPr>
  <p:notesTextViewPr>
    <p:cViewPr>
      <p:scale>
        <a:sx n="1" d="1"/>
        <a:sy n="1" d="1"/>
      </p:scale>
      <p:origin x="0" y="0"/>
    </p:cViewPr>
  </p:notesTextViewPr>
  <p:notesViewPr>
    <p:cSldViewPr snapToGrid="0">
      <p:cViewPr varScale="1">
        <p:scale>
          <a:sx n="60" d="100"/>
          <a:sy n="60" d="100"/>
        </p:scale>
        <p:origin x="3178" y="3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uong Nguyen" userId="87fc8580-bfbd-41d1-a531-188fd6d179f0" providerId="ADAL" clId="{9C360740-939B-4179-9471-E90DADDC1DD1}"/>
    <pc:docChg chg="undo redo custSel addSld delSld modSld sldOrd">
      <pc:chgData name="Khuong Nguyen" userId="87fc8580-bfbd-41d1-a531-188fd6d179f0" providerId="ADAL" clId="{9C360740-939B-4179-9471-E90DADDC1DD1}" dt="2026-05-08T05:57:52.441" v="1585" actId="47"/>
      <pc:docMkLst>
        <pc:docMk/>
      </pc:docMkLst>
      <pc:sldChg chg="add">
        <pc:chgData name="Khuong Nguyen" userId="87fc8580-bfbd-41d1-a531-188fd6d179f0" providerId="ADAL" clId="{9C360740-939B-4179-9471-E90DADDC1DD1}" dt="2026-05-08T05:57:50.450" v="1584"/>
        <pc:sldMkLst>
          <pc:docMk/>
          <pc:sldMk cId="1550271025" sldId="544"/>
        </pc:sldMkLst>
      </pc:sldChg>
      <pc:sldChg chg="addSp delSp modSp del mod">
        <pc:chgData name="Khuong Nguyen" userId="87fc8580-bfbd-41d1-a531-188fd6d179f0" providerId="ADAL" clId="{9C360740-939B-4179-9471-E90DADDC1DD1}" dt="2026-05-08T05:57:52.441" v="1585" actId="47"/>
        <pc:sldMkLst>
          <pc:docMk/>
          <pc:sldMk cId="72619551" sldId="5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04/06/2026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6</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C9E60-951D-EEE9-B822-E788F5FAF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D031D-891F-115B-B56F-B2F2A3109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97F58-841B-605C-BDC2-F1EC268B2D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399AFB-5DC5-262D-F99C-CE924834B294}"/>
              </a:ext>
            </a:extLst>
          </p:cNvPr>
          <p:cNvSpPr>
            <a:spLocks noGrp="1"/>
          </p:cNvSpPr>
          <p:nvPr>
            <p:ph type="sldNum" sz="quarter" idx="5"/>
          </p:nvPr>
        </p:nvSpPr>
        <p:spPr/>
        <p:txBody>
          <a:bodyPr/>
          <a:lstStyle/>
          <a:p>
            <a:fld id="{26913EED-A0A0-7A4D-B097-3E4FE9FB0385}" type="slidenum">
              <a:rPr lang="en-GB" smtClean="0"/>
              <a:t>7</a:t>
            </a:fld>
            <a:endParaRPr lang="en-GB"/>
          </a:p>
        </p:txBody>
      </p:sp>
    </p:spTree>
    <p:extLst>
      <p:ext uri="{BB962C8B-B14F-4D97-AF65-F5344CB8AC3E}">
        <p14:creationId xmlns:p14="http://schemas.microsoft.com/office/powerpoint/2010/main" val="3417866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8</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913EED-A0A0-7A4D-B097-3E4FE9FB0385}" type="slidenum">
              <a:rPr lang="en-GB" smtClean="0"/>
              <a:t>15</a:t>
            </a:fld>
            <a:endParaRPr lang="en-GB"/>
          </a:p>
        </p:txBody>
      </p:sp>
    </p:spTree>
    <p:extLst>
      <p:ext uri="{BB962C8B-B14F-4D97-AF65-F5344CB8AC3E}">
        <p14:creationId xmlns:p14="http://schemas.microsoft.com/office/powerpoint/2010/main" val="808302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913EED-A0A0-7A4D-B097-3E4FE9FB0385}" type="slidenum">
              <a:rPr lang="en-GB" smtClean="0"/>
              <a:t>16</a:t>
            </a:fld>
            <a:endParaRPr lang="en-GB"/>
          </a:p>
        </p:txBody>
      </p:sp>
    </p:spTree>
    <p:extLst>
      <p:ext uri="{BB962C8B-B14F-4D97-AF65-F5344CB8AC3E}">
        <p14:creationId xmlns:p14="http://schemas.microsoft.com/office/powerpoint/2010/main" val="975091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82B2DC-AB57-4171-AAA7-CA70D69F6485}" type="slidenum">
              <a:rPr lang="en-US" smtClean="0"/>
              <a:t>27</a:t>
            </a:fld>
            <a:endParaRPr lang="en-US"/>
          </a:p>
        </p:txBody>
      </p:sp>
    </p:spTree>
    <p:extLst>
      <p:ext uri="{BB962C8B-B14F-4D97-AF65-F5344CB8AC3E}">
        <p14:creationId xmlns:p14="http://schemas.microsoft.com/office/powerpoint/2010/main" val="240561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913EED-A0A0-7A4D-B097-3E4FE9FB0385}" type="slidenum">
              <a:rPr lang="en-GB" smtClean="0"/>
              <a:t>35</a:t>
            </a:fld>
            <a:endParaRPr lang="en-GB"/>
          </a:p>
        </p:txBody>
      </p:sp>
    </p:spTree>
    <p:extLst>
      <p:ext uri="{BB962C8B-B14F-4D97-AF65-F5344CB8AC3E}">
        <p14:creationId xmlns:p14="http://schemas.microsoft.com/office/powerpoint/2010/main" val="1388615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0877404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A74592D2-E303-4187-8A1B-9F14EF8030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06EFAE50-2BC4-485D-9575-2BDED90FF9C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3986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2A656EC6-2820-4F50-90BC-742DE98062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A2C56977-4115-4388-9CCA-0642C1E3FB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626487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261574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99852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355503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3899562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99755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4104011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73049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0620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4403FFB1-1D95-4127-8D63-D0E9D20376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4A9ADE34-70AE-4B5B-BAAD-E409A12029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0057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3889959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534774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52583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07319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5418792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419173084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78759994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285147788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p:cSld name="1_Title and Content">
    <p:bg>
      <p:bgPr>
        <a:solidFill>
          <a:schemeClr val="lt1"/>
        </a:solidFill>
        <a:effectLst/>
      </p:bgPr>
    </p:bg>
    <p:spTree>
      <p:nvGrpSpPr>
        <p:cNvPr id="1" name="Shape 52"/>
        <p:cNvGrpSpPr/>
        <p:nvPr/>
      </p:nvGrpSpPr>
      <p:grpSpPr>
        <a:xfrm>
          <a:off x="0" y="0"/>
          <a:ext cx="0" cy="0"/>
          <a:chOff x="0" y="0"/>
          <a:chExt cx="0" cy="0"/>
        </a:xfrm>
      </p:grpSpPr>
      <p:sp>
        <p:nvSpPr>
          <p:cNvPr id="53" name="Google Shape;53;p5"/>
          <p:cNvSpPr txBox="1">
            <a:spLocks noGrp="1"/>
          </p:cNvSpPr>
          <p:nvPr>
            <p:ph type="body" idx="1"/>
          </p:nvPr>
        </p:nvSpPr>
        <p:spPr>
          <a:xfrm>
            <a:off x="609600" y="1690134"/>
            <a:ext cx="10972800" cy="598415"/>
          </a:xfrm>
          <a:prstGeom prst="rect">
            <a:avLst/>
          </a:prstGeom>
          <a:noFill/>
          <a:ln>
            <a:noFill/>
          </a:ln>
        </p:spPr>
        <p:txBody>
          <a:bodyPr spcFirstLastPara="1" wrap="square" lIns="68575" tIns="34275" rIns="68575" bIns="34275" anchor="t" anchorCtr="0">
            <a:spAutoFit/>
          </a:bodyPr>
          <a:lstStyle>
            <a:lvl1pPr marL="609585" lvl="0" indent="-457189" algn="l">
              <a:lnSpc>
                <a:spcPct val="100000"/>
              </a:lnSpc>
              <a:spcBef>
                <a:spcPts val="1067"/>
              </a:spcBef>
              <a:spcAft>
                <a:spcPts val="0"/>
              </a:spcAft>
              <a:buSzPts val="1800"/>
              <a:buChar char="•"/>
              <a:defRPr sz="2400" b="0" i="0">
                <a:solidFill>
                  <a:schemeClr val="dk1"/>
                </a:solidFill>
                <a:latin typeface="Gotham" pitchFamily="2" charset="0"/>
                <a:cs typeface="Gotham" pitchFamily="2" charset="0"/>
              </a:defRPr>
            </a:lvl1pPr>
            <a:lvl2pPr marL="1219170" lvl="1" indent="-431789" algn="l">
              <a:lnSpc>
                <a:spcPct val="100000"/>
              </a:lnSpc>
              <a:spcBef>
                <a:spcPts val="533"/>
              </a:spcBef>
              <a:spcAft>
                <a:spcPts val="0"/>
              </a:spcAft>
              <a:buSzPts val="1500"/>
              <a:buChar char="•"/>
              <a:defRPr sz="2000">
                <a:solidFill>
                  <a:schemeClr val="dk1"/>
                </a:solidFill>
              </a:defRPr>
            </a:lvl2pPr>
            <a:lvl3pPr marL="1828754" lvl="2" indent="-423323" algn="l">
              <a:lnSpc>
                <a:spcPct val="100000"/>
              </a:lnSpc>
              <a:spcBef>
                <a:spcPts val="533"/>
              </a:spcBef>
              <a:spcAft>
                <a:spcPts val="0"/>
              </a:spcAft>
              <a:buSzPts val="1400"/>
              <a:buChar char="•"/>
              <a:defRPr sz="1867">
                <a:solidFill>
                  <a:schemeClr val="dk1"/>
                </a:solidFill>
              </a:defRPr>
            </a:lvl3pPr>
            <a:lvl4pPr marL="2438339" lvl="3" indent="-406390" algn="l">
              <a:lnSpc>
                <a:spcPct val="100000"/>
              </a:lnSpc>
              <a:spcBef>
                <a:spcPts val="533"/>
              </a:spcBef>
              <a:spcAft>
                <a:spcPts val="0"/>
              </a:spcAft>
              <a:buSzPts val="1200"/>
              <a:buChar char="•"/>
              <a:defRPr sz="1600">
                <a:solidFill>
                  <a:schemeClr val="dk1"/>
                </a:solidFill>
              </a:defRPr>
            </a:lvl4pPr>
            <a:lvl5pPr marL="3047924" lvl="4" indent="-406390" algn="l">
              <a:lnSpc>
                <a:spcPct val="100000"/>
              </a:lnSpc>
              <a:spcBef>
                <a:spcPts val="533"/>
              </a:spcBef>
              <a:spcAft>
                <a:spcPts val="0"/>
              </a:spcAft>
              <a:buSzPts val="1200"/>
              <a:buChar char="•"/>
              <a:defRPr sz="1600">
                <a:solidFill>
                  <a:schemeClr val="dk1"/>
                </a:solidFil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dirty="0"/>
          </a:p>
        </p:txBody>
      </p:sp>
      <p:sp>
        <p:nvSpPr>
          <p:cNvPr id="54" name="Google Shape;54;p5"/>
          <p:cNvSpPr txBox="1">
            <a:spLocks noGrp="1"/>
          </p:cNvSpPr>
          <p:nvPr>
            <p:ph type="title"/>
          </p:nvPr>
        </p:nvSpPr>
        <p:spPr>
          <a:xfrm>
            <a:off x="609600" y="527941"/>
            <a:ext cx="10972800" cy="550400"/>
          </a:xfrm>
          <a:prstGeom prst="rect">
            <a:avLst/>
          </a:prstGeom>
          <a:noFill/>
          <a:ln>
            <a:noFill/>
          </a:ln>
        </p:spPr>
        <p:txBody>
          <a:bodyPr spcFirstLastPara="1" wrap="square" lIns="68575" tIns="34275" rIns="68575" bIns="34275" anchor="t" anchorCtr="0">
            <a:normAutofit/>
          </a:bodyPr>
          <a:lstStyle>
            <a:lvl1pPr lvl="0" algn="l">
              <a:lnSpc>
                <a:spcPct val="100000"/>
              </a:lnSpc>
              <a:spcBef>
                <a:spcPts val="0"/>
              </a:spcBef>
              <a:spcAft>
                <a:spcPts val="0"/>
              </a:spcAft>
              <a:buClr>
                <a:srgbClr val="0968B1"/>
              </a:buClr>
              <a:buSzPts val="2100"/>
              <a:buFont typeface="Arial"/>
              <a:buNone/>
              <a:defRPr>
                <a:solidFill>
                  <a:srgbClr val="0968B1"/>
                </a:solidFill>
                <a:latin typeface="CONTHRAX HEAVY" panose="020B0907020201080204" pitchFamily="34" charset="0"/>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lang="en-VN" dirty="0"/>
          </a:p>
        </p:txBody>
      </p:sp>
      <p:sp>
        <p:nvSpPr>
          <p:cNvPr id="55" name="Google Shape;55;p5"/>
          <p:cNvSpPr txBox="1">
            <a:spLocks noGrp="1"/>
          </p:cNvSpPr>
          <p:nvPr>
            <p:ph type="sldNum" idx="12"/>
          </p:nvPr>
        </p:nvSpPr>
        <p:spPr>
          <a:xfrm>
            <a:off x="11033235" y="6263127"/>
            <a:ext cx="549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067" b="1">
                <a:solidFill>
                  <a:srgbClr val="7F7F7F"/>
                </a:solidFill>
                <a:latin typeface="Arial"/>
                <a:ea typeface="Arial"/>
                <a:cs typeface="Arial"/>
                <a:sym typeface="Arial"/>
              </a:defRPr>
            </a:lvl1pPr>
            <a:lvl2pPr marL="0" lvl="1" indent="0" algn="r">
              <a:spcBef>
                <a:spcPts val="0"/>
              </a:spcBef>
              <a:buNone/>
              <a:defRPr sz="1067" b="1">
                <a:solidFill>
                  <a:srgbClr val="7F7F7F"/>
                </a:solidFill>
                <a:latin typeface="Arial"/>
                <a:ea typeface="Arial"/>
                <a:cs typeface="Arial"/>
                <a:sym typeface="Arial"/>
              </a:defRPr>
            </a:lvl2pPr>
            <a:lvl3pPr marL="0" lvl="2" indent="0" algn="r">
              <a:spcBef>
                <a:spcPts val="0"/>
              </a:spcBef>
              <a:buNone/>
              <a:defRPr sz="1067" b="1">
                <a:solidFill>
                  <a:srgbClr val="7F7F7F"/>
                </a:solidFill>
                <a:latin typeface="Arial"/>
                <a:ea typeface="Arial"/>
                <a:cs typeface="Arial"/>
                <a:sym typeface="Arial"/>
              </a:defRPr>
            </a:lvl3pPr>
            <a:lvl4pPr marL="0" lvl="3" indent="0" algn="r">
              <a:spcBef>
                <a:spcPts val="0"/>
              </a:spcBef>
              <a:buNone/>
              <a:defRPr sz="1067" b="1">
                <a:solidFill>
                  <a:srgbClr val="7F7F7F"/>
                </a:solidFill>
                <a:latin typeface="Arial"/>
                <a:ea typeface="Arial"/>
                <a:cs typeface="Arial"/>
                <a:sym typeface="Arial"/>
              </a:defRPr>
            </a:lvl4pPr>
            <a:lvl5pPr marL="0" lvl="4" indent="0" algn="r">
              <a:spcBef>
                <a:spcPts val="0"/>
              </a:spcBef>
              <a:buNone/>
              <a:defRPr sz="1067" b="1">
                <a:solidFill>
                  <a:srgbClr val="7F7F7F"/>
                </a:solidFill>
                <a:latin typeface="Arial"/>
                <a:ea typeface="Arial"/>
                <a:cs typeface="Arial"/>
                <a:sym typeface="Arial"/>
              </a:defRPr>
            </a:lvl5pPr>
            <a:lvl6pPr marL="0" lvl="5" indent="0" algn="r">
              <a:spcBef>
                <a:spcPts val="0"/>
              </a:spcBef>
              <a:buNone/>
              <a:defRPr sz="1067" b="1">
                <a:solidFill>
                  <a:srgbClr val="7F7F7F"/>
                </a:solidFill>
                <a:latin typeface="Arial"/>
                <a:ea typeface="Arial"/>
                <a:cs typeface="Arial"/>
                <a:sym typeface="Arial"/>
              </a:defRPr>
            </a:lvl6pPr>
            <a:lvl7pPr marL="0" lvl="6" indent="0" algn="r">
              <a:spcBef>
                <a:spcPts val="0"/>
              </a:spcBef>
              <a:buNone/>
              <a:defRPr sz="1067" b="1">
                <a:solidFill>
                  <a:srgbClr val="7F7F7F"/>
                </a:solidFill>
                <a:latin typeface="Arial"/>
                <a:ea typeface="Arial"/>
                <a:cs typeface="Arial"/>
                <a:sym typeface="Arial"/>
              </a:defRPr>
            </a:lvl7pPr>
            <a:lvl8pPr marL="0" lvl="7" indent="0" algn="r">
              <a:spcBef>
                <a:spcPts val="0"/>
              </a:spcBef>
              <a:buNone/>
              <a:defRPr sz="1067" b="1">
                <a:solidFill>
                  <a:srgbClr val="7F7F7F"/>
                </a:solidFill>
                <a:latin typeface="Arial"/>
                <a:ea typeface="Arial"/>
                <a:cs typeface="Arial"/>
                <a:sym typeface="Arial"/>
              </a:defRPr>
            </a:lvl8pPr>
            <a:lvl9pPr marL="0" lvl="8" indent="0" algn="r">
              <a:spcBef>
                <a:spcPts val="0"/>
              </a:spcBef>
              <a:buNone/>
              <a:defRPr sz="1067" b="1">
                <a:solidFill>
                  <a:srgbClr val="7F7F7F"/>
                </a:solidFill>
                <a:latin typeface="Arial"/>
                <a:ea typeface="Arial"/>
                <a:cs typeface="Arial"/>
                <a:sym typeface="Arial"/>
              </a:defRPr>
            </a:lvl9pPr>
          </a:lstStyle>
          <a:p>
            <a:fld id="{00000000-1234-1234-1234-123412341234}" type="slidenum">
              <a:rPr lang="en" smtClean="0"/>
              <a:pPr/>
              <a:t>‹#›</a:t>
            </a:fld>
            <a:endParaRPr lang="en"/>
          </a:p>
        </p:txBody>
      </p:sp>
      <p:pic>
        <p:nvPicPr>
          <p:cNvPr id="56" name="Google Shape;56;p5" descr="Logo&#10;&#10;Description automatically generated"/>
          <p:cNvPicPr preferRelativeResize="0"/>
          <p:nvPr/>
        </p:nvPicPr>
        <p:blipFill rotWithShape="1">
          <a:blip r:embed="rId2">
            <a:alphaModFix/>
          </a:blip>
          <a:srcRect/>
          <a:stretch/>
        </p:blipFill>
        <p:spPr>
          <a:xfrm>
            <a:off x="119657" y="6102788"/>
            <a:ext cx="685800" cy="685800"/>
          </a:xfrm>
          <a:prstGeom prst="rect">
            <a:avLst/>
          </a:prstGeom>
          <a:noFill/>
          <a:ln>
            <a:noFill/>
          </a:ln>
        </p:spPr>
      </p:pic>
      <p:pic>
        <p:nvPicPr>
          <p:cNvPr id="57" name="Google Shape;57;p5" descr="Shape, circle&#10;&#10;Description automatically generated"/>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 y="1"/>
            <a:ext cx="1058465" cy="1133617"/>
          </a:xfrm>
          <a:prstGeom prst="rect">
            <a:avLst/>
          </a:prstGeom>
          <a:noFill/>
          <a:ln>
            <a:noFill/>
          </a:ln>
        </p:spPr>
      </p:pic>
      <p:sp>
        <p:nvSpPr>
          <p:cNvPr id="58" name="Google Shape;58;p5"/>
          <p:cNvSpPr txBox="1">
            <a:spLocks noGrp="1"/>
          </p:cNvSpPr>
          <p:nvPr>
            <p:ph type="subTitle" idx="2"/>
          </p:nvPr>
        </p:nvSpPr>
        <p:spPr>
          <a:xfrm>
            <a:off x="609600" y="1022037"/>
            <a:ext cx="10972800" cy="536859"/>
          </a:xfrm>
          <a:prstGeom prst="rect">
            <a:avLst/>
          </a:prstGeom>
          <a:noFill/>
          <a:ln>
            <a:noFill/>
          </a:ln>
        </p:spPr>
        <p:txBody>
          <a:bodyPr spcFirstLastPara="1" wrap="square" lIns="68575" tIns="34275" rIns="68575" bIns="34275" anchor="t" anchorCtr="0">
            <a:spAutoFit/>
          </a:bodyPr>
          <a:lstStyle>
            <a:lvl1pPr lvl="0" algn="l">
              <a:lnSpc>
                <a:spcPct val="100000"/>
              </a:lnSpc>
              <a:spcBef>
                <a:spcPts val="1067"/>
              </a:spcBef>
              <a:spcAft>
                <a:spcPts val="0"/>
              </a:spcAft>
              <a:buSzPts val="1500"/>
              <a:buNone/>
              <a:defRPr sz="2000" b="1" i="0">
                <a:solidFill>
                  <a:schemeClr val="accent2"/>
                </a:solidFill>
                <a:latin typeface="Gotham" pitchFamily="2" charset="0"/>
                <a:ea typeface="Gotham" pitchFamily="2" charset="0"/>
                <a:cs typeface="Gotham" pitchFamily="2" charset="0"/>
                <a:sym typeface="Arial"/>
              </a:defRPr>
            </a:lvl1pPr>
            <a:lvl2pPr lvl="1" algn="ctr">
              <a:lnSpc>
                <a:spcPct val="100000"/>
              </a:lnSpc>
              <a:spcBef>
                <a:spcPts val="533"/>
              </a:spcBef>
              <a:spcAft>
                <a:spcPts val="0"/>
              </a:spcAft>
              <a:buSzPts val="1500"/>
              <a:buNone/>
              <a:defRPr sz="2000"/>
            </a:lvl2pPr>
            <a:lvl3pPr lvl="2" algn="ctr">
              <a:lnSpc>
                <a:spcPct val="100000"/>
              </a:lnSpc>
              <a:spcBef>
                <a:spcPts val="533"/>
              </a:spcBef>
              <a:spcAft>
                <a:spcPts val="0"/>
              </a:spcAft>
              <a:buSzPts val="1400"/>
              <a:buNone/>
              <a:defRPr sz="1867"/>
            </a:lvl3pPr>
            <a:lvl4pPr lvl="3" algn="ctr">
              <a:lnSpc>
                <a:spcPct val="100000"/>
              </a:lnSpc>
              <a:spcBef>
                <a:spcPts val="533"/>
              </a:spcBef>
              <a:spcAft>
                <a:spcPts val="0"/>
              </a:spcAft>
              <a:buSzPts val="1200"/>
              <a:buNone/>
              <a:defRPr sz="1600"/>
            </a:lvl4pPr>
            <a:lvl5pPr lvl="4" algn="ctr">
              <a:lnSpc>
                <a:spcPct val="100000"/>
              </a:lnSpc>
              <a:spcBef>
                <a:spcPts val="533"/>
              </a:spcBef>
              <a:spcAft>
                <a:spcPts val="0"/>
              </a:spcAft>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dirty="0"/>
          </a:p>
        </p:txBody>
      </p:sp>
      <p:sp>
        <p:nvSpPr>
          <p:cNvPr id="59" name="Google Shape;59;p5"/>
          <p:cNvSpPr txBox="1">
            <a:spLocks noGrp="1"/>
          </p:cNvSpPr>
          <p:nvPr>
            <p:ph type="dt" idx="10"/>
          </p:nvPr>
        </p:nvSpPr>
        <p:spPr>
          <a:xfrm>
            <a:off x="914400" y="6263127"/>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0" name="Google Shape;60;p5"/>
          <p:cNvSpPr txBox="1">
            <a:spLocks noGrp="1"/>
          </p:cNvSpPr>
          <p:nvPr>
            <p:ph type="ftr" idx="11"/>
          </p:nvPr>
        </p:nvSpPr>
        <p:spPr>
          <a:xfrm>
            <a:off x="6010603" y="6263127"/>
            <a:ext cx="26696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1651894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dirty="0"/>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pic>
        <p:nvPicPr>
          <p:cNvPr id="10" name="Content Placeholder 2" descr="Shape, circle&#10;&#10;Description automatically generated">
            <a:extLst>
              <a:ext uri="{FF2B5EF4-FFF2-40B4-BE49-F238E27FC236}">
                <a16:creationId xmlns:a16="http://schemas.microsoft.com/office/drawing/2014/main" id="{6CBC1D54-AD2E-ACE1-9871-3731FB89447B}"/>
              </a:ext>
            </a:extLst>
          </p:cNvPr>
          <p:cNvPicPr>
            <a:picLocks noChangeAspect="1"/>
          </p:cNvPicPr>
          <p:nvPr userDrawn="1"/>
        </p:nvPicPr>
        <p:blipFill>
          <a:blip r:embed="rId2"/>
          <a:stretch>
            <a:fillRect/>
          </a:stretch>
        </p:blipFill>
        <p:spPr>
          <a:xfrm>
            <a:off x="0" y="0"/>
            <a:ext cx="1132485" cy="1133618"/>
          </a:xfrm>
          <a:prstGeom prst="rect">
            <a:avLst/>
          </a:prstGeom>
        </p:spPr>
      </p:pic>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dirty="0"/>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7967498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dirty="0"/>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01/12/2021</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135950027"/>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dirty="0"/>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dirty="0"/>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0752282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8768925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dirty="0"/>
              <a:t>01/12/2021</a:t>
            </a:r>
            <a:endParaRPr lang="en-GB" dirty="0"/>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Tree>
    <p:extLst>
      <p:ext uri="{BB962C8B-B14F-4D97-AF65-F5344CB8AC3E}">
        <p14:creationId xmlns:p14="http://schemas.microsoft.com/office/powerpoint/2010/main" val="222293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01/12/2021</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179023305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BEC4A-ADF6-48A6-BD46-1215BCA706F1}" type="datetimeFigureOut">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C6C06-AE23-5E4F-9A17-3EC4411F23ED}" type="slidenum">
              <a:rPr lang="en-GB" smtClean="0"/>
              <a:pPr/>
              <a:t>‹#›</a:t>
            </a:fld>
            <a:endParaRPr lang="en-GB"/>
          </a:p>
        </p:txBody>
      </p:sp>
      <p:pic>
        <p:nvPicPr>
          <p:cNvPr id="5" name="Picture 4" descr="Shape, circle&#10;&#10;Description automatically generated">
            <a:extLst>
              <a:ext uri="{FF2B5EF4-FFF2-40B4-BE49-F238E27FC236}">
                <a16:creationId xmlns:a16="http://schemas.microsoft.com/office/drawing/2014/main" id="{1E034129-B07C-4D8A-81E2-46B6B6D78D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6" name="Picture 5" descr="Logo&#10;&#10;Description automatically generated">
            <a:extLst>
              <a:ext uri="{FF2B5EF4-FFF2-40B4-BE49-F238E27FC236}">
                <a16:creationId xmlns:a16="http://schemas.microsoft.com/office/drawing/2014/main" id="{F20023FF-0C7D-460A-8287-B0082F0E8F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5985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1BEC4A-ADF6-48A6-BD46-1215BCA706F1}"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EEEEE768-83A2-4A89-B703-A5F4260C4F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9" name="Picture 8" descr="Logo&#10;&#10;Description automatically generated">
            <a:extLst>
              <a:ext uri="{FF2B5EF4-FFF2-40B4-BE49-F238E27FC236}">
                <a16:creationId xmlns:a16="http://schemas.microsoft.com/office/drawing/2014/main" id="{AF9FD8E8-7F2B-487C-A9E4-D65CDB7E04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15997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36791004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theme" Target="../theme/theme2.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01/12/2021</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263693309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670" r:id="rId12"/>
    <p:sldLayoutId id="2147483671" r:id="rId13"/>
    <p:sldLayoutId id="2147483649" r:id="rId14"/>
    <p:sldLayoutId id="2147483668" r:id="rId15"/>
    <p:sldLayoutId id="2147483672" r:id="rId16"/>
    <p:sldLayoutId id="2147483650" r:id="rId17"/>
    <p:sldLayoutId id="2147483656" r:id="rId18"/>
    <p:sldLayoutId id="2147483658" r:id="rId19"/>
    <p:sldLayoutId id="2147483659" r:id="rId20"/>
    <p:sldLayoutId id="2147483673" r:id="rId21"/>
    <p:sldLayoutId id="2147483674" r:id="rId22"/>
    <p:sldLayoutId id="2147483675" r:id="rId23"/>
    <p:sldLayoutId id="2147483676" r:id="rId24"/>
    <p:sldLayoutId id="2147483754"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4" r:id="rId21"/>
    <p:sldLayoutId id="2147483748" r:id="rId22"/>
    <p:sldLayoutId id="2147483749" r:id="rId23"/>
    <p:sldLayoutId id="2147483750" r:id="rId24"/>
    <p:sldLayoutId id="2147483751" r:id="rId25"/>
    <p:sldLayoutId id="2147483752" r:id="rId26"/>
    <p:sldLayoutId id="2147483753" r:id="rId27"/>
    <p:sldLayoutId id="2147483755" r:id="rId28"/>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svg"/><Relationship Id="rId1" Type="http://schemas.openxmlformats.org/officeDocument/2006/relationships/slideLayout" Target="../slideLayouts/slideLayout48.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3.xml"/><Relationship Id="rId5" Type="http://schemas.openxmlformats.org/officeDocument/2006/relationships/image" Target="../media/image50.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3.xml"/><Relationship Id="rId5" Type="http://schemas.openxmlformats.org/officeDocument/2006/relationships/image" Target="../media/image52.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3.xml"/><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5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svg"/><Relationship Id="rId1" Type="http://schemas.openxmlformats.org/officeDocument/2006/relationships/slideLayout" Target="../slideLayouts/slideLayout53.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1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26" Type="http://schemas.openxmlformats.org/officeDocument/2006/relationships/image" Target="../media/image94.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jpeg"/><Relationship Id="rId17" Type="http://schemas.openxmlformats.org/officeDocument/2006/relationships/image" Target="../media/image85.png"/><Relationship Id="rId25" Type="http://schemas.openxmlformats.org/officeDocument/2006/relationships/image" Target="../media/image93.png"/><Relationship Id="rId2" Type="http://schemas.openxmlformats.org/officeDocument/2006/relationships/image" Target="../media/image16.png"/><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38.xml"/><Relationship Id="rId6" Type="http://schemas.openxmlformats.org/officeDocument/2006/relationships/image" Target="../media/image74.jpeg"/><Relationship Id="rId11" Type="http://schemas.openxmlformats.org/officeDocument/2006/relationships/image" Target="../media/image79.png"/><Relationship Id="rId24" Type="http://schemas.openxmlformats.org/officeDocument/2006/relationships/image" Target="../media/image92.jpeg"/><Relationship Id="rId5" Type="http://schemas.openxmlformats.org/officeDocument/2006/relationships/image" Target="../media/image73.png"/><Relationship Id="rId15" Type="http://schemas.openxmlformats.org/officeDocument/2006/relationships/image" Target="../media/image83.png"/><Relationship Id="rId23" Type="http://schemas.openxmlformats.org/officeDocument/2006/relationships/image" Target="../media/image91.png"/><Relationship Id="rId28" Type="http://schemas.openxmlformats.org/officeDocument/2006/relationships/image" Target="../media/image96.png"/><Relationship Id="rId10" Type="http://schemas.openxmlformats.org/officeDocument/2006/relationships/image" Target="../media/image78.jpeg"/><Relationship Id="rId19" Type="http://schemas.openxmlformats.org/officeDocument/2006/relationships/image" Target="../media/image87.png"/><Relationship Id="rId4" Type="http://schemas.openxmlformats.org/officeDocument/2006/relationships/image" Target="../media/image72.jpeg"/><Relationship Id="rId9" Type="http://schemas.openxmlformats.org/officeDocument/2006/relationships/image" Target="../media/image77.jpeg"/><Relationship Id="rId14" Type="http://schemas.openxmlformats.org/officeDocument/2006/relationships/image" Target="../media/image82.png"/><Relationship Id="rId22" Type="http://schemas.openxmlformats.org/officeDocument/2006/relationships/image" Target="../media/image90.png"/><Relationship Id="rId27" Type="http://schemas.openxmlformats.org/officeDocument/2006/relationships/image" Target="../media/image95.png"/></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ykaVyf4CEug" TargetMode="External"/><Relationship Id="rId3" Type="http://schemas.openxmlformats.org/officeDocument/2006/relationships/hyperlink" Target="https://www.youtube.com/watch?v=IUKHEoSbJjc" TargetMode="External"/><Relationship Id="rId7" Type="http://schemas.openxmlformats.org/officeDocument/2006/relationships/image" Target="../media/image100.jpeg"/><Relationship Id="rId2" Type="http://schemas.openxmlformats.org/officeDocument/2006/relationships/image" Target="../media/image97.jpeg"/><Relationship Id="rId1" Type="http://schemas.openxmlformats.org/officeDocument/2006/relationships/slideLayout" Target="../slideLayouts/slideLayout53.xml"/><Relationship Id="rId6" Type="http://schemas.openxmlformats.org/officeDocument/2006/relationships/hyperlink" Target="https://www.youtube.com/watch?v=UZNELauPN0s" TargetMode="External"/><Relationship Id="rId5" Type="http://schemas.openxmlformats.org/officeDocument/2006/relationships/image" Target="../media/image99.jpeg"/><Relationship Id="rId4" Type="http://schemas.openxmlformats.org/officeDocument/2006/relationships/image" Target="../media/image98.png"/></Relationships>
</file>

<file path=ppt/slides/_rels/sl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video" Target="https://www.youtube.com/embed/IUKHEoSbJjc?feature=oembed" TargetMode="External"/><Relationship Id="rId7" Type="http://schemas.openxmlformats.org/officeDocument/2006/relationships/image" Target="../media/image102.jpeg"/><Relationship Id="rId2" Type="http://schemas.openxmlformats.org/officeDocument/2006/relationships/video" Target="https://www.youtube.com/embed/kREYAPsy0fA?start=23&amp;feature=oembed" TargetMode="External"/><Relationship Id="rId1" Type="http://schemas.openxmlformats.org/officeDocument/2006/relationships/video" Target="https://www.youtube.com/embed/UZNELauPN0s?feature=oembed" TargetMode="External"/><Relationship Id="rId6" Type="http://schemas.openxmlformats.org/officeDocument/2006/relationships/image" Target="../media/image101.jpeg"/><Relationship Id="rId5" Type="http://schemas.openxmlformats.org/officeDocument/2006/relationships/slideLayout" Target="../slideLayouts/slideLayout53.xml"/><Relationship Id="rId4" Type="http://schemas.openxmlformats.org/officeDocument/2006/relationships/video" Target="https://www.youtube.com/embed/luR_4ffd7v4?feature=oembed" TargetMode="External"/><Relationship Id="rId9" Type="http://schemas.openxmlformats.org/officeDocument/2006/relationships/image" Target="../media/image104.jpeg"/></Relationships>
</file>

<file path=ppt/slides/_rels/slide2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52.xml"/><Relationship Id="rId4" Type="http://schemas.openxmlformats.org/officeDocument/2006/relationships/image" Target="../media/image107.png"/></Relationships>
</file>

<file path=ppt/slides/_rels/slide22.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jpg"/><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52.xml"/><Relationship Id="rId4" Type="http://schemas.openxmlformats.org/officeDocument/2006/relationships/image" Target="../media/image112.jpg"/></Relationships>
</file>

<file path=ppt/slides/_rels/slide24.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113.jpg"/><Relationship Id="rId1" Type="http://schemas.openxmlformats.org/officeDocument/2006/relationships/slideLayout" Target="../slideLayouts/slideLayout52.xml"/><Relationship Id="rId5" Type="http://schemas.openxmlformats.org/officeDocument/2006/relationships/image" Target="../media/image116.png"/><Relationship Id="rId4" Type="http://schemas.openxmlformats.org/officeDocument/2006/relationships/image" Target="../media/image115.jpg"/></Relationships>
</file>

<file path=ppt/slides/_rels/slide2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52.xml"/><Relationship Id="rId5" Type="http://schemas.openxmlformats.org/officeDocument/2006/relationships/image" Target="../media/image120.png"/><Relationship Id="rId4" Type="http://schemas.openxmlformats.org/officeDocument/2006/relationships/image" Target="../media/image119.png"/></Relationships>
</file>

<file path=ppt/slides/_rels/slide2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52.xml"/><Relationship Id="rId5" Type="http://schemas.openxmlformats.org/officeDocument/2006/relationships/image" Target="../media/image124.png"/><Relationship Id="rId4" Type="http://schemas.openxmlformats.org/officeDocument/2006/relationships/image" Target="../media/image123.png"/></Relationships>
</file>

<file path=ppt/slides/_rels/slide2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28.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29.jpg"/><Relationship Id="rId1" Type="http://schemas.openxmlformats.org/officeDocument/2006/relationships/slideLayout" Target="../slideLayouts/slideLayout52.xml"/><Relationship Id="rId5" Type="http://schemas.openxmlformats.org/officeDocument/2006/relationships/image" Target="../media/image132.jpg"/><Relationship Id="rId4" Type="http://schemas.openxmlformats.org/officeDocument/2006/relationships/image" Target="../media/image131.jpg"/></Relationships>
</file>

<file path=ppt/slides/_rels/slide2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5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4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30.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138.png"/><Relationship Id="rId1" Type="http://schemas.openxmlformats.org/officeDocument/2006/relationships/slideLayout" Target="../slideLayouts/slideLayout5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3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25.xml"/><Relationship Id="rId5" Type="http://schemas.openxmlformats.org/officeDocument/2006/relationships/image" Target="../media/image147.jpeg"/><Relationship Id="rId4" Type="http://schemas.openxmlformats.org/officeDocument/2006/relationships/image" Target="../media/image146.jpeg"/></Relationships>
</file>

<file path=ppt/slides/_rels/slide32.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52.xml"/><Relationship Id="rId4" Type="http://schemas.openxmlformats.org/officeDocument/2006/relationships/image" Target="../media/image151.jpeg"/></Relationships>
</file>

<file path=ppt/slides/_rels/slide3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52.xml"/><Relationship Id="rId6" Type="http://schemas.openxmlformats.org/officeDocument/2006/relationships/image" Target="../media/image155.jpeg"/><Relationship Id="rId5" Type="http://schemas.openxmlformats.org/officeDocument/2006/relationships/image" Target="../media/image154.jpe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156.jpeg"/><Relationship Id="rId7" Type="http://schemas.openxmlformats.org/officeDocument/2006/relationships/image" Target="../media/image160.jpeg"/><Relationship Id="rId2" Type="http://schemas.openxmlformats.org/officeDocument/2006/relationships/notesSlide" Target="../notesSlides/notesSlide9.xml"/><Relationship Id="rId1" Type="http://schemas.openxmlformats.org/officeDocument/2006/relationships/slideLayout" Target="../slideLayouts/slideLayout52.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50.xml"/><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38.emf"/><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280669"/>
            <a:ext cx="5388253" cy="1089529"/>
          </a:xfrm>
        </p:spPr>
        <p:txBody>
          <a:bodyPr/>
          <a:lstStyle/>
          <a:p>
            <a:r>
              <a:rPr lang="en-US" sz="3600" dirty="0"/>
              <a:t>FLS VIETNAM PRESENTATION</a:t>
            </a:r>
            <a:endParaRPr lang="en-VN" sz="3600" dirty="0"/>
          </a:p>
        </p:txBody>
      </p:sp>
      <p:sp>
        <p:nvSpPr>
          <p:cNvPr id="3" name="Subtitle 2">
            <a:extLst>
              <a:ext uri="{FF2B5EF4-FFF2-40B4-BE49-F238E27FC236}">
                <a16:creationId xmlns:a16="http://schemas.microsoft.com/office/drawing/2014/main" id="{970317D1-9409-C04C-84D1-45DCBC559A12}"/>
              </a:ext>
            </a:extLst>
          </p:cNvPr>
          <p:cNvSpPr>
            <a:spLocks noGrp="1"/>
          </p:cNvSpPr>
          <p:nvPr>
            <p:ph type="subTitle" idx="1"/>
          </p:nvPr>
        </p:nvSpPr>
        <p:spPr>
          <a:xfrm>
            <a:off x="778137" y="3724729"/>
            <a:ext cx="5264075" cy="369332"/>
          </a:xfrm>
        </p:spPr>
        <p:txBody>
          <a:bodyPr/>
          <a:lstStyle/>
          <a:p>
            <a:r>
              <a:rPr lang="en-US" dirty="0"/>
              <a:t>2025</a:t>
            </a:r>
            <a:endParaRPr lang="en-VN" dirty="0"/>
          </a:p>
        </p:txBody>
      </p:sp>
      <p:sp>
        <p:nvSpPr>
          <p:cNvPr id="4" name="Text Placeholder 3">
            <a:extLst>
              <a:ext uri="{FF2B5EF4-FFF2-40B4-BE49-F238E27FC236}">
                <a16:creationId xmlns:a16="http://schemas.microsoft.com/office/drawing/2014/main" id="{169056F3-8EFA-7A42-BC47-A63B20788C3E}"/>
              </a:ext>
            </a:extLst>
          </p:cNvPr>
          <p:cNvSpPr>
            <a:spLocks noGrp="1"/>
          </p:cNvSpPr>
          <p:nvPr>
            <p:ph type="body" sz="quarter" idx="13"/>
          </p:nvPr>
        </p:nvSpPr>
        <p:spPr/>
        <p:txBody>
          <a:bodyPr>
            <a:normAutofit fontScale="70000" lnSpcReduction="20000"/>
          </a:bodyPr>
          <a:lstStyle/>
          <a:p>
            <a:r>
              <a:rPr lang="en-US" dirty="0">
                <a:latin typeface="GOTHAM-BOOK"/>
              </a:rPr>
              <a:t>10</a:t>
            </a:r>
            <a:r>
              <a:rPr lang="en-US" baseline="30000" dirty="0">
                <a:latin typeface="GOTHAM-BOOK"/>
              </a:rPr>
              <a:t>th</a:t>
            </a:r>
            <a:r>
              <a:rPr lang="en-US" dirty="0">
                <a:latin typeface="GOTHAM-BOOK"/>
              </a:rPr>
              <a:t> September</a:t>
            </a:r>
            <a:endParaRPr lang="en-US" baseline="30000" dirty="0">
              <a:latin typeface="GOTHAM-BOOK"/>
            </a:endParaRPr>
          </a:p>
        </p:txBody>
      </p:sp>
      <p:sp>
        <p:nvSpPr>
          <p:cNvPr id="5" name="Slide Number Placeholder 1">
            <a:extLst>
              <a:ext uri="{FF2B5EF4-FFF2-40B4-BE49-F238E27FC236}">
                <a16:creationId xmlns:a16="http://schemas.microsoft.com/office/drawing/2014/main" id="{1FB4C97A-A6D6-DE92-0CE0-E5FFC7152C71}"/>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DE33231-1D45-CA13-F1C3-EB338FD32CD3}"/>
              </a:ext>
            </a:extLst>
          </p:cNvPr>
          <p:cNvSpPr txBox="1"/>
          <p:nvPr/>
        </p:nvSpPr>
        <p:spPr>
          <a:xfrm>
            <a:off x="3048755" y="3246597"/>
            <a:ext cx="6097508"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normAutofit/>
          </a:bodyPr>
          <a:lstStyle/>
          <a:p>
            <a:r>
              <a:rPr lang="en-US" sz="2800" dirty="0">
                <a:latin typeface="CONTHRAX HEAVY" panose="020B0907020201080204" pitchFamily="34" charset="0"/>
              </a:rPr>
              <a:t>WHY FLS?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624542"/>
            <a:chOff x="604032" y="1537839"/>
            <a:chExt cx="10978371" cy="462454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56836"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dirty="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75831"/>
              <a:ext cx="4397829" cy="627121"/>
              <a:chOff x="1333088" y="158930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89309"/>
                <a:ext cx="1112805"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98971"/>
                <a:ext cx="4397829" cy="317459"/>
              </a:xfrm>
              <a:prstGeom prst="rect">
                <a:avLst/>
              </a:prstGeom>
            </p:spPr>
            <p:txBody>
              <a:bodyPr wrap="square">
                <a:spAutoFit/>
              </a:bodyPr>
              <a:lstStyle/>
              <a:p>
                <a:pPr>
                  <a:lnSpc>
                    <a:spcPct val="110000"/>
                  </a:lnSpc>
                  <a:spcAft>
                    <a:spcPts val="600"/>
                  </a:spcAft>
                  <a:buClr>
                    <a:schemeClr val="accent2"/>
                  </a:buClr>
                </a:pPr>
                <a:r>
                  <a:rPr lang="en-US" sz="1400" dirty="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850810"/>
              <a:ext cx="4397830" cy="859813"/>
              <a:chOff x="1333089" y="158930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589309"/>
                <a:ext cx="1895199"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89897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5065580"/>
              <a:ext cx="4397830" cy="1096801"/>
              <a:chOff x="1333089" y="158930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89309"/>
                <a:ext cx="1397755"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9897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07638" cy="317459"/>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COMPETITIVE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575831"/>
              <a:ext cx="4397829" cy="1096801"/>
              <a:chOff x="1333088" y="158930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589309"/>
                <a:ext cx="1377172"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189897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3850810"/>
              <a:ext cx="4397830" cy="1173745"/>
              <a:chOff x="1333089" y="1589309"/>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589309"/>
                <a:ext cx="1096326" cy="313163"/>
              </a:xfrm>
              <a:prstGeom prst="rect">
                <a:avLst/>
              </a:prstGeom>
            </p:spPr>
            <p:txBody>
              <a:bodyPr wrap="none">
                <a:spAutoFit/>
              </a:bodyPr>
              <a:lstStyle/>
              <a:p>
                <a:pPr>
                  <a:lnSpc>
                    <a:spcPct val="110000"/>
                  </a:lnSpc>
                  <a:spcAft>
                    <a:spcPts val="600"/>
                  </a:spcAft>
                </a:pPr>
                <a:r>
                  <a:rPr lang="en-US" sz="1400" b="1" dirty="0">
                    <a:solidFill>
                      <a:srgbClr val="4AC470"/>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1898971"/>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2316" y="386305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6364" y="257583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3142" y="511421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4032" y="258637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48934" y="3850810"/>
              <a:ext cx="405007" cy="405007"/>
            </a:xfrm>
            <a:prstGeom prst="rect">
              <a:avLst/>
            </a:prstGeom>
          </p:spPr>
        </p:pic>
      </p:grpSp>
      <p:sp>
        <p:nvSpPr>
          <p:cNvPr id="4" name="Slide Number Placeholder 1">
            <a:extLst>
              <a:ext uri="{FF2B5EF4-FFF2-40B4-BE49-F238E27FC236}">
                <a16:creationId xmlns:a16="http://schemas.microsoft.com/office/drawing/2014/main" id="{DEAFDB0E-AB74-9C95-332E-546B978C8425}"/>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582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view of the earth from space&#10;&#10;Description automatically generated">
            <a:extLst>
              <a:ext uri="{FF2B5EF4-FFF2-40B4-BE49-F238E27FC236}">
                <a16:creationId xmlns:a16="http://schemas.microsoft.com/office/drawing/2014/main" id="{AB3E2AB8-2C52-AC2C-3A29-8A729BD98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01039">
            <a:off x="-1620141" y="-2208746"/>
            <a:ext cx="15403696" cy="10640789"/>
          </a:xfrm>
          <a:prstGeom prst="rect">
            <a:avLst/>
          </a:prstGeom>
        </p:spPr>
      </p:pic>
      <p:grpSp>
        <p:nvGrpSpPr>
          <p:cNvPr id="2" name="Group 1">
            <a:extLst>
              <a:ext uri="{FF2B5EF4-FFF2-40B4-BE49-F238E27FC236}">
                <a16:creationId xmlns:a16="http://schemas.microsoft.com/office/drawing/2014/main" id="{134A95A7-C97D-425F-B213-95EB5D48DEC6}"/>
              </a:ext>
            </a:extLst>
          </p:cNvPr>
          <p:cNvGrpSpPr/>
          <p:nvPr/>
        </p:nvGrpSpPr>
        <p:grpSpPr>
          <a:xfrm>
            <a:off x="245402" y="1046928"/>
            <a:ext cx="6058264" cy="4402405"/>
            <a:chOff x="6096001" y="900545"/>
            <a:chExt cx="6095999" cy="4429827"/>
          </a:xfrm>
        </p:grpSpPr>
        <p:pic>
          <p:nvPicPr>
            <p:cNvPr id="3" name="Picture 2">
              <a:extLst>
                <a:ext uri="{FF2B5EF4-FFF2-40B4-BE49-F238E27FC236}">
                  <a16:creationId xmlns:a16="http://schemas.microsoft.com/office/drawing/2014/main" id="{8289317D-521B-4A7C-F9FA-FCA9DD5D3A1B}"/>
                </a:ext>
              </a:extLst>
            </p:cNvPr>
            <p:cNvPicPr>
              <a:picLocks noChangeAspect="1"/>
            </p:cNvPicPr>
            <p:nvPr/>
          </p:nvPicPr>
          <p:blipFill>
            <a:blip r:embed="rId3"/>
            <a:stretch>
              <a:fillRect/>
            </a:stretch>
          </p:blipFill>
          <p:spPr>
            <a:xfrm>
              <a:off x="6096001" y="900545"/>
              <a:ext cx="5985164" cy="4429827"/>
            </a:xfrm>
            <a:prstGeom prst="rect">
              <a:avLst/>
            </a:prstGeom>
          </p:spPr>
        </p:pic>
        <p:pic>
          <p:nvPicPr>
            <p:cNvPr id="4" name="Picture 3">
              <a:extLst>
                <a:ext uri="{FF2B5EF4-FFF2-40B4-BE49-F238E27FC236}">
                  <a16:creationId xmlns:a16="http://schemas.microsoft.com/office/drawing/2014/main" id="{1418F547-01B1-A903-A482-218A8AC0E05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533297" y="1489827"/>
              <a:ext cx="2658703" cy="3345116"/>
            </a:xfrm>
            <a:prstGeom prst="rect">
              <a:avLst/>
            </a:prstGeom>
          </p:spPr>
        </p:pic>
        <p:sp>
          <p:nvSpPr>
            <p:cNvPr id="11" name="TextBox 10">
              <a:extLst>
                <a:ext uri="{FF2B5EF4-FFF2-40B4-BE49-F238E27FC236}">
                  <a16:creationId xmlns:a16="http://schemas.microsoft.com/office/drawing/2014/main" id="{8E9DBFDB-97F4-A9F6-FE4B-F9CA78DD9C03}"/>
                </a:ext>
              </a:extLst>
            </p:cNvPr>
            <p:cNvSpPr txBox="1"/>
            <p:nvPr/>
          </p:nvSpPr>
          <p:spPr>
            <a:xfrm>
              <a:off x="6809237" y="2043578"/>
              <a:ext cx="3178069" cy="526479"/>
            </a:xfrm>
            <a:prstGeom prst="rect">
              <a:avLst/>
            </a:prstGeom>
            <a:noFill/>
          </p:spPr>
          <p:txBody>
            <a:bodyPr wrap="square" rtlCol="0">
              <a:spAutoFit/>
            </a:bodyPr>
            <a:lstStyle/>
            <a:p>
              <a:pPr algn="r" defTabSz="1219170">
                <a:buClr>
                  <a:srgbClr val="000000"/>
                </a:buClr>
                <a:defRPr/>
              </a:pPr>
              <a:r>
                <a:rPr lang="en-US" sz="1400" b="1" kern="0" dirty="0">
                  <a:solidFill>
                    <a:srgbClr val="41B866"/>
                  </a:solidFill>
                  <a:latin typeface="Conthrax Heavy" panose="020B0907020201080204" pitchFamily="34" charset="0"/>
                  <a:cs typeface="Gotham" pitchFamily="2" charset="0"/>
                  <a:sym typeface="Arial"/>
                </a:rPr>
                <a:t>Christopher </a:t>
              </a:r>
              <a:r>
                <a:rPr lang="en-US" sz="1400" b="1" kern="0" dirty="0" err="1">
                  <a:solidFill>
                    <a:srgbClr val="41B866"/>
                  </a:solidFill>
                  <a:latin typeface="Conthrax Heavy" panose="020B0907020201080204" pitchFamily="34" charset="0"/>
                  <a:cs typeface="Gotham" pitchFamily="2" charset="0"/>
                  <a:sym typeface="Arial"/>
                </a:rPr>
                <a:t>Schnieders</a:t>
              </a:r>
              <a:endParaRPr lang="en-US" sz="1400" b="1" kern="0" dirty="0">
                <a:solidFill>
                  <a:srgbClr val="41B866"/>
                </a:solidFill>
                <a:latin typeface="Conthrax Heavy" panose="020B0907020201080204" pitchFamily="34" charset="0"/>
                <a:cs typeface="Gotham" pitchFamily="2" charset="0"/>
                <a:sym typeface="Arial"/>
              </a:endParaRPr>
            </a:p>
            <a:p>
              <a:pPr algn="r" defTabSz="1219170">
                <a:buClr>
                  <a:srgbClr val="000000"/>
                </a:buClr>
                <a:defRPr/>
              </a:pPr>
              <a:r>
                <a:rPr lang="en-US" sz="1400" kern="0" dirty="0">
                  <a:solidFill>
                    <a:srgbClr val="FFFFFF"/>
                  </a:solidFill>
                  <a:latin typeface="Gotham" pitchFamily="2" charset="0"/>
                  <a:cs typeface="Gotham" pitchFamily="2" charset="0"/>
                  <a:sym typeface="Arial"/>
                </a:rPr>
                <a:t>Global Director Projects (VN)</a:t>
              </a:r>
              <a:endParaRPr lang="en-US" sz="1400" kern="0" dirty="0">
                <a:solidFill>
                  <a:srgbClr val="000000"/>
                </a:solidFill>
                <a:latin typeface="Gotham" pitchFamily="2" charset="0"/>
                <a:cs typeface="Gotham" pitchFamily="2" charset="0"/>
                <a:sym typeface="Arial"/>
              </a:endParaRPr>
            </a:p>
          </p:txBody>
        </p:sp>
        <p:sp>
          <p:nvSpPr>
            <p:cNvPr id="13" name="Rectangle 12">
              <a:extLst>
                <a:ext uri="{FF2B5EF4-FFF2-40B4-BE49-F238E27FC236}">
                  <a16:creationId xmlns:a16="http://schemas.microsoft.com/office/drawing/2014/main" id="{EFBC2B35-8954-552E-0A3E-87C9FBEE5A4B}"/>
                </a:ext>
              </a:extLst>
            </p:cNvPr>
            <p:cNvSpPr/>
            <p:nvPr/>
          </p:nvSpPr>
          <p:spPr>
            <a:xfrm>
              <a:off x="6537830" y="2623141"/>
              <a:ext cx="3458845" cy="1703315"/>
            </a:xfrm>
            <a:prstGeom prst="rect">
              <a:avLst/>
            </a:prstGeom>
          </p:spPr>
          <p:txBody>
            <a:bodyPr wrap="square">
              <a:spAutoFit/>
            </a:bodyPr>
            <a:lstStyle/>
            <a:p>
              <a:pPr algn="just" defTabSz="1219170">
                <a:buClr>
                  <a:srgbClr val="000000"/>
                </a:buClr>
                <a:defRPr/>
              </a:pPr>
              <a:r>
                <a:rPr lang="en-US" sz="800" kern="0" dirty="0">
                  <a:solidFill>
                    <a:srgbClr val="FFFFFF"/>
                  </a:solidFill>
                  <a:latin typeface="Gotham" pitchFamily="2" charset="0"/>
                  <a:cs typeface="Gotham" pitchFamily="2" charset="0"/>
                  <a:sym typeface="Arial"/>
                </a:rPr>
                <a:t>Chris is a project logistics specialist with more than 20 years’ experience in leading logistics teams for large-scale industrial projects. Most notable experience was as project logistics lead on Fluor’s USD 6 Billion Ivanhoe Mines </a:t>
              </a:r>
              <a:r>
                <a:rPr lang="en-US" sz="800" kern="0" dirty="0" err="1">
                  <a:solidFill>
                    <a:srgbClr val="FFFFFF"/>
                  </a:solidFill>
                  <a:latin typeface="Gotham" pitchFamily="2" charset="0"/>
                  <a:cs typeface="Gotham" pitchFamily="2" charset="0"/>
                  <a:sym typeface="Arial"/>
                </a:rPr>
                <a:t>Oyu</a:t>
              </a:r>
              <a:r>
                <a:rPr lang="en-US" sz="800" kern="0" dirty="0">
                  <a:solidFill>
                    <a:srgbClr val="FFFFFF"/>
                  </a:solidFill>
                  <a:latin typeface="Gotham" pitchFamily="2" charset="0"/>
                  <a:cs typeface="Gotham" pitchFamily="2" charset="0"/>
                  <a:sym typeface="Arial"/>
                </a:rPr>
                <a:t> Tolgoi Copper Mine Construction Project in Mongolia, one of the largest copper/gold mines in the world. This involved the complete charter management of shipments amounting to 300,000 </a:t>
              </a:r>
              <a:r>
                <a:rPr lang="en-US" sz="800" kern="0" dirty="0" err="1">
                  <a:solidFill>
                    <a:srgbClr val="FFFFFF"/>
                  </a:solidFill>
                  <a:latin typeface="Gotham" pitchFamily="2" charset="0"/>
                  <a:cs typeface="Gotham" pitchFamily="2" charset="0"/>
                  <a:sym typeface="Arial"/>
                </a:rPr>
                <a:t>frtons</a:t>
              </a:r>
              <a:r>
                <a:rPr lang="en-US" sz="800" kern="0" dirty="0">
                  <a:solidFill>
                    <a:srgbClr val="FFFFFF"/>
                  </a:solidFill>
                  <a:latin typeface="Gotham" pitchFamily="2" charset="0"/>
                  <a:cs typeface="Gotham" pitchFamily="2" charset="0"/>
                  <a:sym typeface="Arial"/>
                </a:rPr>
                <a:t> from all over the world to Beijing, including 1,600 km trucking into Inner Mongolia. He arrived in Saigon in 2006 and since then has built an extensive Network through which the company can provide outstanding services to its clients in Vietnam. Chris has the global responsibility for project logistics within the FLS Group.</a:t>
              </a:r>
            </a:p>
          </p:txBody>
        </p:sp>
        <p:sp>
          <p:nvSpPr>
            <p:cNvPr id="14" name="Rectangle 13">
              <a:extLst>
                <a:ext uri="{FF2B5EF4-FFF2-40B4-BE49-F238E27FC236}">
                  <a16:creationId xmlns:a16="http://schemas.microsoft.com/office/drawing/2014/main" id="{44064410-CFE6-73D6-2137-F5BAFD4A9D7A}"/>
                </a:ext>
              </a:extLst>
            </p:cNvPr>
            <p:cNvSpPr/>
            <p:nvPr/>
          </p:nvSpPr>
          <p:spPr>
            <a:xfrm>
              <a:off x="7521135" y="4492529"/>
              <a:ext cx="2658703" cy="381827"/>
            </a:xfrm>
            <a:prstGeom prst="rect">
              <a:avLst/>
            </a:prstGeom>
          </p:spPr>
          <p:txBody>
            <a:bodyPr wrap="square">
              <a:spAutoFit/>
            </a:bodyPr>
            <a:lstStyle/>
            <a:p>
              <a:pPr algn="r" defTabSz="1219170">
                <a:buClr>
                  <a:srgbClr val="000000"/>
                </a:buClr>
                <a:defRPr/>
              </a:pPr>
              <a:r>
                <a:rPr lang="fr-FR" sz="933" kern="0" dirty="0">
                  <a:solidFill>
                    <a:srgbClr val="FFFFFF"/>
                  </a:solidFill>
                  <a:latin typeface="Gotham" pitchFamily="2" charset="0"/>
                  <a:cs typeface="Gotham" pitchFamily="2" charset="0"/>
                  <a:sym typeface="Arial"/>
                </a:rPr>
                <a:t>+84 986 580 829</a:t>
              </a:r>
            </a:p>
            <a:p>
              <a:pPr algn="r" defTabSz="1219170">
                <a:buClr>
                  <a:srgbClr val="000000"/>
                </a:buClr>
                <a:defRPr/>
              </a:pPr>
              <a:r>
                <a:rPr lang="fr-FR" sz="933" kern="0" dirty="0">
                  <a:solidFill>
                    <a:srgbClr val="FFFFFF"/>
                  </a:solidFill>
                  <a:latin typeface="Gotham" pitchFamily="2" charset="0"/>
                  <a:cs typeface="Gotham" pitchFamily="2" charset="0"/>
                  <a:sym typeface="Arial"/>
                </a:rPr>
                <a:t>christopher.schnieders@fls-group.com </a:t>
              </a:r>
            </a:p>
          </p:txBody>
        </p:sp>
      </p:grpSp>
      <p:sp>
        <p:nvSpPr>
          <p:cNvPr id="15" name="Google Shape;395;p44">
            <a:extLst>
              <a:ext uri="{FF2B5EF4-FFF2-40B4-BE49-F238E27FC236}">
                <a16:creationId xmlns:a16="http://schemas.microsoft.com/office/drawing/2014/main" id="{664F0723-79BA-1ECC-B9E9-97443FD563D7}"/>
              </a:ext>
            </a:extLst>
          </p:cNvPr>
          <p:cNvSpPr txBox="1">
            <a:spLocks/>
          </p:cNvSpPr>
          <p:nvPr/>
        </p:nvSpPr>
        <p:spPr>
          <a:xfrm>
            <a:off x="1544635" y="565422"/>
            <a:ext cx="9077739" cy="656412"/>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Gotham" pitchFamily="50" charset="0"/>
                <a:cs typeface="Gotham" pitchFamily="50"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dirty="0">
                <a:solidFill>
                  <a:srgbClr val="00B050"/>
                </a:solidFill>
                <a:latin typeface="CONTHRAX HEAVY" panose="020B0907020201080204" pitchFamily="34" charset="0"/>
                <a:ea typeface="Montserrat"/>
                <a:cs typeface="Montserrat"/>
                <a:sym typeface="Montserrat"/>
              </a:rPr>
              <a:t>INTRODUCTION OF FLS VIETNAM</a:t>
            </a:r>
          </a:p>
        </p:txBody>
      </p:sp>
      <p:grpSp>
        <p:nvGrpSpPr>
          <p:cNvPr id="16" name="Group 15">
            <a:extLst>
              <a:ext uri="{FF2B5EF4-FFF2-40B4-BE49-F238E27FC236}">
                <a16:creationId xmlns:a16="http://schemas.microsoft.com/office/drawing/2014/main" id="{AE57B1E6-EC88-F801-F3CE-B02254BB5AAA}"/>
              </a:ext>
            </a:extLst>
          </p:cNvPr>
          <p:cNvGrpSpPr/>
          <p:nvPr/>
        </p:nvGrpSpPr>
        <p:grpSpPr>
          <a:xfrm>
            <a:off x="5908431" y="928953"/>
            <a:ext cx="6359781" cy="4520380"/>
            <a:chOff x="0" y="906050"/>
            <a:chExt cx="6277387" cy="4461816"/>
          </a:xfrm>
        </p:grpSpPr>
        <p:pic>
          <p:nvPicPr>
            <p:cNvPr id="17" name="Picture 16">
              <a:extLst>
                <a:ext uri="{FF2B5EF4-FFF2-40B4-BE49-F238E27FC236}">
                  <a16:creationId xmlns:a16="http://schemas.microsoft.com/office/drawing/2014/main" id="{57388D19-3D6D-62A9-F723-3871A4350686}"/>
                </a:ext>
              </a:extLst>
            </p:cNvPr>
            <p:cNvPicPr>
              <a:picLocks noChangeAspect="1"/>
            </p:cNvPicPr>
            <p:nvPr/>
          </p:nvPicPr>
          <p:blipFill>
            <a:blip r:embed="rId3"/>
            <a:stretch>
              <a:fillRect/>
            </a:stretch>
          </p:blipFill>
          <p:spPr>
            <a:xfrm>
              <a:off x="0" y="906050"/>
              <a:ext cx="6277387" cy="4461816"/>
            </a:xfrm>
            <a:prstGeom prst="rect">
              <a:avLst/>
            </a:prstGeom>
          </p:spPr>
        </p:pic>
        <p:pic>
          <p:nvPicPr>
            <p:cNvPr id="18" name="Picture 17">
              <a:extLst>
                <a:ext uri="{FF2B5EF4-FFF2-40B4-BE49-F238E27FC236}">
                  <a16:creationId xmlns:a16="http://schemas.microsoft.com/office/drawing/2014/main" id="{BAED88B2-9CB2-7A9D-434E-D5F93DC8A23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242481" y="1465301"/>
              <a:ext cx="2805173" cy="3462938"/>
            </a:xfrm>
            <a:prstGeom prst="rect">
              <a:avLst/>
            </a:prstGeom>
          </p:spPr>
        </p:pic>
        <p:sp>
          <p:nvSpPr>
            <p:cNvPr id="19" name="TextBox 18">
              <a:extLst>
                <a:ext uri="{FF2B5EF4-FFF2-40B4-BE49-F238E27FC236}">
                  <a16:creationId xmlns:a16="http://schemas.microsoft.com/office/drawing/2014/main" id="{215FF36B-0815-2912-CF64-6A8857410960}"/>
                </a:ext>
              </a:extLst>
            </p:cNvPr>
            <p:cNvSpPr txBox="1"/>
            <p:nvPr/>
          </p:nvSpPr>
          <p:spPr>
            <a:xfrm>
              <a:off x="476821" y="2163689"/>
              <a:ext cx="3151221" cy="729094"/>
            </a:xfrm>
            <a:prstGeom prst="rect">
              <a:avLst/>
            </a:prstGeom>
            <a:noFill/>
          </p:spPr>
          <p:txBody>
            <a:bodyPr wrap="square" rtlCol="0">
              <a:spAutoFit/>
            </a:bodyPr>
            <a:lstStyle/>
            <a:p>
              <a:pPr algn="r" defTabSz="1219170">
                <a:buClr>
                  <a:srgbClr val="000000"/>
                </a:buClr>
                <a:defRPr/>
              </a:pPr>
              <a:r>
                <a:rPr lang="en-US" sz="1400" b="1" kern="0" dirty="0">
                  <a:solidFill>
                    <a:srgbClr val="41B866"/>
                  </a:solidFill>
                  <a:latin typeface="Conthrax Heavy" panose="020B0907020201080204" pitchFamily="34" charset="0"/>
                  <a:cs typeface="Gotham" pitchFamily="2" charset="0"/>
                  <a:sym typeface="Arial"/>
                </a:rPr>
                <a:t>Sven Hoehle</a:t>
              </a:r>
            </a:p>
            <a:p>
              <a:pPr algn="r" defTabSz="1219170">
                <a:buClr>
                  <a:srgbClr val="000000"/>
                </a:buClr>
                <a:defRPr/>
              </a:pPr>
              <a:r>
                <a:rPr lang="en-US" sz="1400" kern="0" dirty="0">
                  <a:solidFill>
                    <a:srgbClr val="FFFFFF"/>
                  </a:solidFill>
                  <a:latin typeface="Gotham" pitchFamily="2" charset="0"/>
                  <a:cs typeface="Gotham" pitchFamily="2" charset="0"/>
                  <a:sym typeface="Arial"/>
                </a:rPr>
                <a:t>Head of Global Project Solution (VN)</a:t>
              </a:r>
              <a:endParaRPr lang="en-US" sz="1400" kern="0" dirty="0">
                <a:solidFill>
                  <a:srgbClr val="000000"/>
                </a:solidFill>
                <a:latin typeface="Gotham" pitchFamily="2" charset="0"/>
                <a:cs typeface="Gotham" pitchFamily="2" charset="0"/>
                <a:sym typeface="Arial"/>
              </a:endParaRPr>
            </a:p>
          </p:txBody>
        </p:sp>
        <p:sp>
          <p:nvSpPr>
            <p:cNvPr id="20" name="Rectangle 19">
              <a:extLst>
                <a:ext uri="{FF2B5EF4-FFF2-40B4-BE49-F238E27FC236}">
                  <a16:creationId xmlns:a16="http://schemas.microsoft.com/office/drawing/2014/main" id="{C1D4E839-9E1E-1366-A7D2-DC71B0453BDA}"/>
                </a:ext>
              </a:extLst>
            </p:cNvPr>
            <p:cNvSpPr/>
            <p:nvPr/>
          </p:nvSpPr>
          <p:spPr>
            <a:xfrm>
              <a:off x="1648300" y="4553693"/>
              <a:ext cx="1979741" cy="374547"/>
            </a:xfrm>
            <a:prstGeom prst="rect">
              <a:avLst/>
            </a:prstGeom>
          </p:spPr>
          <p:txBody>
            <a:bodyPr wrap="square">
              <a:spAutoFit/>
            </a:bodyPr>
            <a:lstStyle/>
            <a:p>
              <a:pPr algn="r" defTabSz="1219170">
                <a:buClr>
                  <a:srgbClr val="000000"/>
                </a:buClr>
                <a:defRPr/>
              </a:pPr>
              <a:r>
                <a:rPr lang="fr-FR" sz="933" kern="0" dirty="0">
                  <a:solidFill>
                    <a:srgbClr val="FFFFFF"/>
                  </a:solidFill>
                  <a:latin typeface="Gotham" pitchFamily="2" charset="0"/>
                  <a:cs typeface="Gotham" pitchFamily="2" charset="0"/>
                  <a:sym typeface="Arial"/>
                </a:rPr>
                <a:t>+84 909 277 688</a:t>
              </a:r>
            </a:p>
            <a:p>
              <a:pPr algn="r" defTabSz="1219170">
                <a:buClr>
                  <a:srgbClr val="000000"/>
                </a:buClr>
                <a:defRPr/>
              </a:pPr>
              <a:r>
                <a:rPr lang="fr-FR" sz="933" kern="0" dirty="0">
                  <a:solidFill>
                    <a:srgbClr val="FFFFFF"/>
                  </a:solidFill>
                  <a:latin typeface="Gotham" pitchFamily="2" charset="0"/>
                  <a:cs typeface="Gotham" pitchFamily="2" charset="0"/>
                  <a:sym typeface="Arial"/>
                </a:rPr>
                <a:t>sven.hoehle@fls-group.com</a:t>
              </a:r>
            </a:p>
          </p:txBody>
        </p:sp>
        <p:sp>
          <p:nvSpPr>
            <p:cNvPr id="21" name="Rectangle 20">
              <a:extLst>
                <a:ext uri="{FF2B5EF4-FFF2-40B4-BE49-F238E27FC236}">
                  <a16:creationId xmlns:a16="http://schemas.microsoft.com/office/drawing/2014/main" id="{F17187CC-6679-ED8C-C842-D4BF4F6BC452}"/>
                </a:ext>
              </a:extLst>
            </p:cNvPr>
            <p:cNvSpPr/>
            <p:nvPr/>
          </p:nvSpPr>
          <p:spPr>
            <a:xfrm>
              <a:off x="567881" y="2822091"/>
              <a:ext cx="3060160" cy="1225727"/>
            </a:xfrm>
            <a:prstGeom prst="rect">
              <a:avLst/>
            </a:prstGeom>
          </p:spPr>
          <p:txBody>
            <a:bodyPr wrap="square">
              <a:spAutoFit/>
            </a:bodyPr>
            <a:lstStyle/>
            <a:p>
              <a:pPr algn="just" defTabSz="1219170">
                <a:buClr>
                  <a:srgbClr val="000000"/>
                </a:buClr>
                <a:defRPr/>
              </a:pPr>
              <a:r>
                <a:rPr lang="en-US" sz="1067" kern="0" dirty="0">
                  <a:solidFill>
                    <a:srgbClr val="FFFFFF"/>
                  </a:solidFill>
                  <a:latin typeface="Gotham" pitchFamily="2" charset="0"/>
                  <a:cs typeface="Gotham" pitchFamily="2" charset="0"/>
                  <a:sym typeface="Arial"/>
                </a:rPr>
                <a:t>Sven started his career in project freight forwarding and logistics back in 2009. Prior to joining the FLS Team he spent 6 years working in Germany gaining valuable knowledge and experience in Ocean Freight, Freight Forwarding and Project Handling. He speaks English and German fluently.</a:t>
              </a:r>
            </a:p>
            <a:p>
              <a:pPr algn="just" defTabSz="1219170">
                <a:buClr>
                  <a:srgbClr val="000000"/>
                </a:buClr>
                <a:defRPr/>
              </a:pPr>
              <a:endParaRPr lang="en-US" sz="1067" kern="0" dirty="0">
                <a:solidFill>
                  <a:srgbClr val="FFFFFF"/>
                </a:solidFill>
                <a:latin typeface="Gotham" pitchFamily="2" charset="0"/>
                <a:cs typeface="Gotham" pitchFamily="2" charset="0"/>
                <a:sym typeface="Arial"/>
              </a:endParaRPr>
            </a:p>
          </p:txBody>
        </p:sp>
      </p:grpSp>
    </p:spTree>
    <p:extLst>
      <p:ext uri="{BB962C8B-B14F-4D97-AF65-F5344CB8AC3E}">
        <p14:creationId xmlns:p14="http://schemas.microsoft.com/office/powerpoint/2010/main" val="3136745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EAA6C-AF06-8672-37C8-578CAA4B1B3E}"/>
            </a:ext>
          </a:extLst>
        </p:cNvPr>
        <p:cNvGrpSpPr/>
        <p:nvPr/>
      </p:nvGrpSpPr>
      <p:grpSpPr>
        <a:xfrm>
          <a:off x="0" y="0"/>
          <a:ext cx="0" cy="0"/>
          <a:chOff x="0" y="0"/>
          <a:chExt cx="0" cy="0"/>
        </a:xfrm>
      </p:grpSpPr>
      <p:pic>
        <p:nvPicPr>
          <p:cNvPr id="12" name="Picture 11" descr="A view of the earth from space&#10;&#10;Description automatically generated">
            <a:extLst>
              <a:ext uri="{FF2B5EF4-FFF2-40B4-BE49-F238E27FC236}">
                <a16:creationId xmlns:a16="http://schemas.microsoft.com/office/drawing/2014/main" id="{44130CFA-DF59-CAEC-B820-A21FC9F66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01039">
            <a:off x="-1620141" y="-2208746"/>
            <a:ext cx="15403696" cy="10640789"/>
          </a:xfrm>
          <a:prstGeom prst="rect">
            <a:avLst/>
          </a:prstGeom>
        </p:spPr>
      </p:pic>
      <p:sp>
        <p:nvSpPr>
          <p:cNvPr id="15" name="Google Shape;395;p44">
            <a:extLst>
              <a:ext uri="{FF2B5EF4-FFF2-40B4-BE49-F238E27FC236}">
                <a16:creationId xmlns:a16="http://schemas.microsoft.com/office/drawing/2014/main" id="{B0A84D3D-DB74-E1C8-6B68-C0E24D85A50A}"/>
              </a:ext>
            </a:extLst>
          </p:cNvPr>
          <p:cNvSpPr txBox="1">
            <a:spLocks/>
          </p:cNvSpPr>
          <p:nvPr/>
        </p:nvSpPr>
        <p:spPr>
          <a:xfrm>
            <a:off x="1544635" y="565422"/>
            <a:ext cx="9077739" cy="656412"/>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Gotham" pitchFamily="50" charset="0"/>
                <a:cs typeface="Gotham" pitchFamily="50"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dirty="0">
                <a:solidFill>
                  <a:srgbClr val="00B050"/>
                </a:solidFill>
                <a:latin typeface="CONTHRAX HEAVY" panose="020B0907020201080204" pitchFamily="34" charset="0"/>
                <a:ea typeface="Montserrat"/>
                <a:cs typeface="Montserrat"/>
                <a:sym typeface="Montserrat"/>
              </a:rPr>
              <a:t>INTRODUCTION OF FLS VIETNAM</a:t>
            </a:r>
          </a:p>
        </p:txBody>
      </p:sp>
      <p:grpSp>
        <p:nvGrpSpPr>
          <p:cNvPr id="5" name="Group 4">
            <a:extLst>
              <a:ext uri="{FF2B5EF4-FFF2-40B4-BE49-F238E27FC236}">
                <a16:creationId xmlns:a16="http://schemas.microsoft.com/office/drawing/2014/main" id="{F1CDB241-7127-F5E9-D6AE-4F2E29616ECD}"/>
              </a:ext>
            </a:extLst>
          </p:cNvPr>
          <p:cNvGrpSpPr/>
          <p:nvPr/>
        </p:nvGrpSpPr>
        <p:grpSpPr>
          <a:xfrm>
            <a:off x="6006003" y="1087037"/>
            <a:ext cx="6195807" cy="4513201"/>
            <a:chOff x="5928192" y="894935"/>
            <a:chExt cx="6125263" cy="4461816"/>
          </a:xfrm>
        </p:grpSpPr>
        <p:pic>
          <p:nvPicPr>
            <p:cNvPr id="6" name="Picture 5">
              <a:extLst>
                <a:ext uri="{FF2B5EF4-FFF2-40B4-BE49-F238E27FC236}">
                  <a16:creationId xmlns:a16="http://schemas.microsoft.com/office/drawing/2014/main" id="{0ACFFF33-0EDB-6E0D-240E-0B73E1EF126F}"/>
                </a:ext>
              </a:extLst>
            </p:cNvPr>
            <p:cNvPicPr>
              <a:picLocks noChangeAspect="1"/>
            </p:cNvPicPr>
            <p:nvPr/>
          </p:nvPicPr>
          <p:blipFill>
            <a:blip r:embed="rId3"/>
            <a:stretch>
              <a:fillRect/>
            </a:stretch>
          </p:blipFill>
          <p:spPr>
            <a:xfrm>
              <a:off x="5928192" y="894935"/>
              <a:ext cx="6125263" cy="4461816"/>
            </a:xfrm>
            <a:prstGeom prst="rect">
              <a:avLst/>
            </a:prstGeom>
          </p:spPr>
        </p:pic>
        <p:sp>
          <p:nvSpPr>
            <p:cNvPr id="7" name="Rectangle 6">
              <a:extLst>
                <a:ext uri="{FF2B5EF4-FFF2-40B4-BE49-F238E27FC236}">
                  <a16:creationId xmlns:a16="http://schemas.microsoft.com/office/drawing/2014/main" id="{E6349A81-10DF-B7BC-6805-F4DF7BFADC2E}"/>
                </a:ext>
              </a:extLst>
            </p:cNvPr>
            <p:cNvSpPr/>
            <p:nvPr/>
          </p:nvSpPr>
          <p:spPr>
            <a:xfrm>
              <a:off x="6501317" y="2830064"/>
              <a:ext cx="3060684" cy="1552360"/>
            </a:xfrm>
            <a:prstGeom prst="rect">
              <a:avLst/>
            </a:prstGeom>
          </p:spPr>
          <p:txBody>
            <a:bodyPr wrap="square">
              <a:spAutoFit/>
            </a:bodyPr>
            <a:lstStyle/>
            <a:p>
              <a:pPr algn="just" defTabSz="1219170">
                <a:buClr>
                  <a:srgbClr val="000000"/>
                </a:buClr>
                <a:defRPr/>
              </a:pPr>
              <a:r>
                <a:rPr lang="en-US" sz="1067" kern="0" dirty="0">
                  <a:solidFill>
                    <a:srgbClr val="FFFFFF"/>
                  </a:solidFill>
                  <a:latin typeface="Gotham" panose="020B0604020202020204" charset="0"/>
                  <a:ea typeface="Calibri" panose="020F0502020204030204" pitchFamily="34" charset="0"/>
                  <a:cs typeface="Gotham" panose="020B0604020202020204" charset="0"/>
                  <a:sym typeface="Arial"/>
                </a:rPr>
                <a:t>As a project freight forwarding and logistics professional, Johannes, or "</a:t>
              </a:r>
              <a:r>
                <a:rPr lang="en-US" sz="1067" kern="0" dirty="0" err="1">
                  <a:solidFill>
                    <a:srgbClr val="FFFFFF"/>
                  </a:solidFill>
                  <a:latin typeface="Gotham" panose="020B0604020202020204" charset="0"/>
                  <a:ea typeface="Calibri" panose="020F0502020204030204" pitchFamily="34" charset="0"/>
                  <a:cs typeface="Gotham" panose="020B0604020202020204" charset="0"/>
                  <a:sym typeface="Arial"/>
                </a:rPr>
                <a:t>Hansi</a:t>
              </a:r>
              <a:r>
                <a:rPr lang="en-US" sz="1067" kern="0" dirty="0">
                  <a:solidFill>
                    <a:srgbClr val="FFFFFF"/>
                  </a:solidFill>
                  <a:latin typeface="Gotham" panose="020B0604020202020204" charset="0"/>
                  <a:ea typeface="Calibri" panose="020F0502020204030204" pitchFamily="34" charset="0"/>
                  <a:cs typeface="Gotham" panose="020B0604020202020204" charset="0"/>
                  <a:sym typeface="Arial"/>
                </a:rPr>
                <a:t>," brings a wealth of experience to FLS Projects Vietnam.  Prior to joining FLS, </a:t>
              </a:r>
              <a:r>
                <a:rPr lang="en-US" sz="1067" kern="0" dirty="0" err="1">
                  <a:solidFill>
                    <a:srgbClr val="FFFFFF"/>
                  </a:solidFill>
                  <a:latin typeface="Gotham" panose="020B0604020202020204" charset="0"/>
                  <a:ea typeface="Calibri" panose="020F0502020204030204" pitchFamily="34" charset="0"/>
                  <a:cs typeface="Gotham" panose="020B0604020202020204" charset="0"/>
                  <a:sym typeface="Arial"/>
                </a:rPr>
                <a:t>Hansi</a:t>
              </a:r>
              <a:r>
                <a:rPr lang="en-US" sz="1067" kern="0" dirty="0">
                  <a:solidFill>
                    <a:srgbClr val="FFFFFF"/>
                  </a:solidFill>
                  <a:latin typeface="Gotham" panose="020B0604020202020204" charset="0"/>
                  <a:ea typeface="Calibri" panose="020F0502020204030204" pitchFamily="34" charset="0"/>
                  <a:cs typeface="Gotham" panose="020B0604020202020204" charset="0"/>
                  <a:sym typeface="Arial"/>
                </a:rPr>
                <a:t> gained valuable insights in Germany and contributed to diverse project sites worldwide. Apart from that, he is working on supporting IT solutions, making him a versatile asset to any project team. He speaks English and German fluently.</a:t>
              </a:r>
            </a:p>
          </p:txBody>
        </p:sp>
        <p:sp>
          <p:nvSpPr>
            <p:cNvPr id="8" name="TextBox 7">
              <a:extLst>
                <a:ext uri="{FF2B5EF4-FFF2-40B4-BE49-F238E27FC236}">
                  <a16:creationId xmlns:a16="http://schemas.microsoft.com/office/drawing/2014/main" id="{20A25DCE-DB4E-6F4E-4A41-9ABDC7118751}"/>
                </a:ext>
              </a:extLst>
            </p:cNvPr>
            <p:cNvSpPr txBox="1"/>
            <p:nvPr/>
          </p:nvSpPr>
          <p:spPr>
            <a:xfrm>
              <a:off x="6394441" y="2149706"/>
              <a:ext cx="3529941" cy="517263"/>
            </a:xfrm>
            <a:prstGeom prst="rect">
              <a:avLst/>
            </a:prstGeom>
            <a:noFill/>
          </p:spPr>
          <p:txBody>
            <a:bodyPr wrap="square" rtlCol="0">
              <a:spAutoFit/>
            </a:bodyPr>
            <a:lstStyle/>
            <a:p>
              <a:pPr algn="r" defTabSz="1219170">
                <a:buClr>
                  <a:srgbClr val="000000"/>
                </a:buClr>
                <a:defRPr/>
              </a:pPr>
              <a:r>
                <a:rPr lang="en-US" sz="1400" b="1" kern="0" dirty="0">
                  <a:solidFill>
                    <a:srgbClr val="41B866"/>
                  </a:solidFill>
                  <a:latin typeface="Conthrax Heavy" panose="020B0907020201080204" pitchFamily="34" charset="0"/>
                  <a:cs typeface="Gotham" pitchFamily="2" charset="0"/>
                  <a:sym typeface="Arial"/>
                </a:rPr>
                <a:t>Johannes</a:t>
              </a:r>
              <a:r>
                <a:rPr lang="en-US" sz="1400" b="1" kern="0" dirty="0">
                  <a:solidFill>
                    <a:srgbClr val="41B866"/>
                  </a:solidFill>
                  <a:latin typeface="Conthrax Bold" panose="020B0807020201080204" pitchFamily="34" charset="0"/>
                  <a:cs typeface="Gotham" pitchFamily="2" charset="0"/>
                  <a:sym typeface="Arial"/>
                </a:rPr>
                <a:t> </a:t>
              </a:r>
              <a:r>
                <a:rPr lang="en-US" sz="1400" b="1" kern="0" dirty="0" err="1">
                  <a:solidFill>
                    <a:srgbClr val="41B866"/>
                  </a:solidFill>
                  <a:latin typeface="Conthrax Heavy" panose="020B0907020201080204" pitchFamily="34" charset="0"/>
                  <a:cs typeface="Gotham" pitchFamily="2" charset="0"/>
                  <a:sym typeface="Arial"/>
                </a:rPr>
                <a:t>Linnenbruegger</a:t>
              </a:r>
              <a:endParaRPr lang="en-US" sz="1400" b="1" kern="0" dirty="0">
                <a:solidFill>
                  <a:srgbClr val="41B866"/>
                </a:solidFill>
                <a:latin typeface="Conthrax Heavy" panose="020B0907020201080204" pitchFamily="34" charset="0"/>
                <a:cs typeface="Gotham" pitchFamily="2" charset="0"/>
                <a:sym typeface="Arial"/>
              </a:endParaRPr>
            </a:p>
            <a:p>
              <a:pPr algn="r" defTabSz="1219170">
                <a:buClr>
                  <a:srgbClr val="000000"/>
                </a:buClr>
                <a:defRPr/>
              </a:pPr>
              <a:r>
                <a:rPr lang="en-US" sz="1400" kern="0" dirty="0">
                  <a:solidFill>
                    <a:srgbClr val="FFFFFF"/>
                  </a:solidFill>
                  <a:latin typeface="Gotham" pitchFamily="2" charset="0"/>
                  <a:cs typeface="Gotham" pitchFamily="2" charset="0"/>
                  <a:sym typeface="Arial"/>
                </a:rPr>
                <a:t>Projects Operations Supervisor (VN)</a:t>
              </a:r>
              <a:endParaRPr lang="en-US" sz="1400" kern="0" dirty="0">
                <a:solidFill>
                  <a:srgbClr val="000000"/>
                </a:solidFill>
                <a:latin typeface="Gotham" pitchFamily="2" charset="0"/>
                <a:cs typeface="Gotham" pitchFamily="2" charset="0"/>
                <a:sym typeface="Arial"/>
              </a:endParaRPr>
            </a:p>
          </p:txBody>
        </p:sp>
        <p:sp>
          <p:nvSpPr>
            <p:cNvPr id="9" name="Rectangle 8">
              <a:extLst>
                <a:ext uri="{FF2B5EF4-FFF2-40B4-BE49-F238E27FC236}">
                  <a16:creationId xmlns:a16="http://schemas.microsoft.com/office/drawing/2014/main" id="{948B2F26-6FF0-8BF0-8535-7FFF32EA1974}"/>
                </a:ext>
              </a:extLst>
            </p:cNvPr>
            <p:cNvSpPr/>
            <p:nvPr/>
          </p:nvSpPr>
          <p:spPr>
            <a:xfrm>
              <a:off x="7208923" y="4566870"/>
              <a:ext cx="2285456" cy="375143"/>
            </a:xfrm>
            <a:prstGeom prst="rect">
              <a:avLst/>
            </a:prstGeom>
          </p:spPr>
          <p:txBody>
            <a:bodyPr wrap="square">
              <a:spAutoFit/>
            </a:bodyPr>
            <a:lstStyle/>
            <a:p>
              <a:pPr algn="r" defTabSz="1219170">
                <a:buClr>
                  <a:srgbClr val="000000"/>
                </a:buClr>
                <a:defRPr/>
              </a:pPr>
              <a:r>
                <a:rPr lang="fr-FR" sz="933" kern="0" dirty="0">
                  <a:solidFill>
                    <a:srgbClr val="FFFFFF"/>
                  </a:solidFill>
                  <a:latin typeface="Gotham" pitchFamily="2" charset="0"/>
                  <a:cs typeface="Gotham" pitchFamily="2" charset="0"/>
                  <a:sym typeface="Arial"/>
                </a:rPr>
                <a:t>+84 981 400 770</a:t>
              </a:r>
            </a:p>
            <a:p>
              <a:pPr algn="r" defTabSz="1219170">
                <a:buClr>
                  <a:srgbClr val="000000"/>
                </a:buClr>
                <a:defRPr/>
              </a:pPr>
              <a:r>
                <a:rPr lang="fr-FR" sz="933" kern="0" dirty="0" err="1">
                  <a:solidFill>
                    <a:srgbClr val="FFFFFF"/>
                  </a:solidFill>
                  <a:latin typeface="Gotham" pitchFamily="2" charset="0"/>
                  <a:cs typeface="Gotham" pitchFamily="2" charset="0"/>
                  <a:sym typeface="Arial"/>
                </a:rPr>
                <a:t>johannes.linnen@fls-group.com</a:t>
              </a:r>
              <a:endParaRPr lang="fr-FR" sz="933" kern="0" dirty="0">
                <a:solidFill>
                  <a:srgbClr val="FFFFFF"/>
                </a:solidFill>
                <a:latin typeface="Gotham" pitchFamily="2" charset="0"/>
                <a:cs typeface="Gotham" pitchFamily="2" charset="0"/>
                <a:sym typeface="Arial"/>
              </a:endParaRPr>
            </a:p>
          </p:txBody>
        </p:sp>
        <p:pic>
          <p:nvPicPr>
            <p:cNvPr id="10" name="Picture 9">
              <a:extLst>
                <a:ext uri="{FF2B5EF4-FFF2-40B4-BE49-F238E27FC236}">
                  <a16:creationId xmlns:a16="http://schemas.microsoft.com/office/drawing/2014/main" id="{A0E52700-9E69-7EA6-F2F8-6E023AEFC35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290948" y="1105625"/>
              <a:ext cx="2694515" cy="3813537"/>
            </a:xfrm>
            <a:prstGeom prst="rect">
              <a:avLst/>
            </a:prstGeom>
          </p:spPr>
        </p:pic>
      </p:grpSp>
      <p:grpSp>
        <p:nvGrpSpPr>
          <p:cNvPr id="22" name="Group 21">
            <a:extLst>
              <a:ext uri="{FF2B5EF4-FFF2-40B4-BE49-F238E27FC236}">
                <a16:creationId xmlns:a16="http://schemas.microsoft.com/office/drawing/2014/main" id="{6BB37534-5C0A-37A8-372E-51D3C95EA0ED}"/>
              </a:ext>
            </a:extLst>
          </p:cNvPr>
          <p:cNvGrpSpPr/>
          <p:nvPr/>
        </p:nvGrpSpPr>
        <p:grpSpPr>
          <a:xfrm>
            <a:off x="266126" y="1125595"/>
            <a:ext cx="6029740" cy="4474643"/>
            <a:chOff x="5928191" y="871659"/>
            <a:chExt cx="6125263" cy="4461816"/>
          </a:xfrm>
        </p:grpSpPr>
        <p:pic>
          <p:nvPicPr>
            <p:cNvPr id="23" name="Picture 22">
              <a:extLst>
                <a:ext uri="{FF2B5EF4-FFF2-40B4-BE49-F238E27FC236}">
                  <a16:creationId xmlns:a16="http://schemas.microsoft.com/office/drawing/2014/main" id="{2D6C6915-85E1-4DCB-6C85-BCFBB57DA6DE}"/>
                </a:ext>
              </a:extLst>
            </p:cNvPr>
            <p:cNvPicPr>
              <a:picLocks noChangeAspect="1"/>
            </p:cNvPicPr>
            <p:nvPr/>
          </p:nvPicPr>
          <p:blipFill>
            <a:blip r:embed="rId3"/>
            <a:stretch>
              <a:fillRect/>
            </a:stretch>
          </p:blipFill>
          <p:spPr>
            <a:xfrm>
              <a:off x="5928191" y="871659"/>
              <a:ext cx="6125263" cy="4461816"/>
            </a:xfrm>
            <a:prstGeom prst="rect">
              <a:avLst/>
            </a:prstGeom>
          </p:spPr>
        </p:pic>
        <p:sp>
          <p:nvSpPr>
            <p:cNvPr id="24" name="Rectangle 23">
              <a:extLst>
                <a:ext uri="{FF2B5EF4-FFF2-40B4-BE49-F238E27FC236}">
                  <a16:creationId xmlns:a16="http://schemas.microsoft.com/office/drawing/2014/main" id="{EDAC08C9-7598-62C6-056C-BD58A76FAE01}"/>
                </a:ext>
              </a:extLst>
            </p:cNvPr>
            <p:cNvSpPr/>
            <p:nvPr/>
          </p:nvSpPr>
          <p:spPr>
            <a:xfrm>
              <a:off x="6531131" y="2849175"/>
              <a:ext cx="3060684" cy="873404"/>
            </a:xfrm>
            <a:prstGeom prst="rect">
              <a:avLst/>
            </a:prstGeom>
          </p:spPr>
          <p:txBody>
            <a:bodyPr wrap="square">
              <a:spAutoFit/>
            </a:bodyPr>
            <a:lstStyle/>
            <a:p>
              <a:pPr algn="just" defTabSz="1219170">
                <a:buClr>
                  <a:srgbClr val="000000"/>
                </a:buClr>
                <a:defRPr/>
              </a:pPr>
              <a:r>
                <a:rPr lang="en-US" sz="1000" dirty="0">
                  <a:solidFill>
                    <a:schemeClr val="bg1"/>
                  </a:solidFill>
                  <a:effectLst/>
                  <a:latin typeface="Gotham" panose="020B0604020202020204"/>
                </a:rPr>
                <a:t>Florian 'Flo' </a:t>
              </a:r>
              <a:r>
                <a:rPr lang="en-US" sz="1000" dirty="0" err="1">
                  <a:solidFill>
                    <a:schemeClr val="bg1"/>
                  </a:solidFill>
                  <a:effectLst/>
                  <a:latin typeface="Gotham" panose="020B0604020202020204"/>
                </a:rPr>
                <a:t>Passut</a:t>
              </a:r>
              <a:r>
                <a:rPr lang="en-US" sz="1000" dirty="0">
                  <a:solidFill>
                    <a:schemeClr val="bg1"/>
                  </a:solidFill>
                  <a:effectLst/>
                  <a:latin typeface="Gotham" panose="020B0604020202020204"/>
                </a:rPr>
                <a:t> has recently joined the FLS Vietnam family as Country Manager. Flo brings nine years of logistics experience across Germany, Australia, Papua New Guinea and now Vietnam.</a:t>
              </a:r>
              <a:endParaRPr lang="en-US" sz="1000" kern="0" dirty="0">
                <a:solidFill>
                  <a:schemeClr val="bg1"/>
                </a:solidFill>
                <a:latin typeface="Gotham" panose="020B0604020202020204"/>
                <a:ea typeface="Calibri" panose="020F0502020204030204" pitchFamily="34" charset="0"/>
                <a:cs typeface="Gotham" panose="020B0604020202020204" charset="0"/>
                <a:sym typeface="Arial"/>
              </a:endParaRPr>
            </a:p>
          </p:txBody>
        </p:sp>
        <p:sp>
          <p:nvSpPr>
            <p:cNvPr id="25" name="TextBox 24">
              <a:extLst>
                <a:ext uri="{FF2B5EF4-FFF2-40B4-BE49-F238E27FC236}">
                  <a16:creationId xmlns:a16="http://schemas.microsoft.com/office/drawing/2014/main" id="{F73D51E9-0263-8E03-1A72-22B48F566C73}"/>
                </a:ext>
              </a:extLst>
            </p:cNvPr>
            <p:cNvSpPr txBox="1"/>
            <p:nvPr/>
          </p:nvSpPr>
          <p:spPr>
            <a:xfrm>
              <a:off x="6125536" y="2013859"/>
              <a:ext cx="3368698" cy="537675"/>
            </a:xfrm>
            <a:prstGeom prst="rect">
              <a:avLst/>
            </a:prstGeom>
            <a:noFill/>
          </p:spPr>
          <p:txBody>
            <a:bodyPr wrap="square" rtlCol="0">
              <a:spAutoFit/>
            </a:bodyPr>
            <a:lstStyle/>
            <a:p>
              <a:pPr algn="r" defTabSz="1219170">
                <a:buClr>
                  <a:srgbClr val="000000"/>
                </a:buClr>
                <a:defRPr/>
              </a:pPr>
              <a:r>
                <a:rPr lang="en-US" sz="1400" b="1" kern="0" dirty="0">
                  <a:solidFill>
                    <a:srgbClr val="41B866"/>
                  </a:solidFill>
                  <a:latin typeface="Conthrax Heavy" panose="020B0907020201080204" pitchFamily="34" charset="0"/>
                </a:rPr>
                <a:t>Florian </a:t>
              </a:r>
              <a:r>
                <a:rPr lang="en-US" sz="1400" b="1" kern="0" dirty="0" err="1">
                  <a:solidFill>
                    <a:srgbClr val="41B866"/>
                  </a:solidFill>
                  <a:latin typeface="Conthrax Heavy" panose="020B0907020201080204" pitchFamily="34" charset="0"/>
                </a:rPr>
                <a:t>Passut</a:t>
              </a:r>
              <a:endParaRPr lang="en-US" sz="1400" b="1" kern="0" dirty="0">
                <a:solidFill>
                  <a:srgbClr val="41B866"/>
                </a:solidFill>
                <a:latin typeface="Conthrax Heavy" panose="020B0907020201080204" pitchFamily="34" charset="0"/>
              </a:endParaRPr>
            </a:p>
            <a:p>
              <a:pPr algn="r" defTabSz="1219170">
                <a:buClr>
                  <a:srgbClr val="000000"/>
                </a:buClr>
                <a:defRPr/>
              </a:pPr>
              <a:r>
                <a:rPr lang="en-US" sz="1400" kern="0" dirty="0">
                  <a:solidFill>
                    <a:srgbClr val="FFFFFF"/>
                  </a:solidFill>
                  <a:latin typeface="Gotham" pitchFamily="2" charset="0"/>
                  <a:cs typeface="Gotham" pitchFamily="2" charset="0"/>
                  <a:sym typeface="Arial"/>
                </a:rPr>
                <a:t>Country Manager (VN)</a:t>
              </a:r>
              <a:endParaRPr lang="en-US" sz="1400" kern="0" dirty="0">
                <a:solidFill>
                  <a:srgbClr val="000000"/>
                </a:solidFill>
                <a:latin typeface="Gotham" pitchFamily="2" charset="0"/>
                <a:cs typeface="Gotham" pitchFamily="2" charset="0"/>
                <a:sym typeface="Arial"/>
              </a:endParaRPr>
            </a:p>
          </p:txBody>
        </p:sp>
        <p:sp>
          <p:nvSpPr>
            <p:cNvPr id="26" name="Rectangle 25">
              <a:extLst>
                <a:ext uri="{FF2B5EF4-FFF2-40B4-BE49-F238E27FC236}">
                  <a16:creationId xmlns:a16="http://schemas.microsoft.com/office/drawing/2014/main" id="{87EFF4BE-C197-FBE0-3CB4-747AD7EED180}"/>
                </a:ext>
              </a:extLst>
            </p:cNvPr>
            <p:cNvSpPr/>
            <p:nvPr/>
          </p:nvSpPr>
          <p:spPr>
            <a:xfrm>
              <a:off x="7006123" y="4488817"/>
              <a:ext cx="2285456" cy="385349"/>
            </a:xfrm>
            <a:prstGeom prst="rect">
              <a:avLst/>
            </a:prstGeom>
          </p:spPr>
          <p:txBody>
            <a:bodyPr wrap="square">
              <a:spAutoFit/>
            </a:bodyPr>
            <a:lstStyle/>
            <a:p>
              <a:pPr algn="r" defTabSz="1219170">
                <a:buClr>
                  <a:srgbClr val="000000"/>
                </a:buClr>
                <a:defRPr/>
              </a:pPr>
              <a:r>
                <a:rPr lang="en-VN" sz="933" kern="0" dirty="0">
                  <a:solidFill>
                    <a:srgbClr val="FFFFFF"/>
                  </a:solidFill>
                  <a:latin typeface="Gotham" pitchFamily="2" charset="0"/>
                </a:rPr>
                <a:t>+84 931 411 558</a:t>
              </a:r>
              <a:endParaRPr lang="fr-FR" sz="933" kern="0" dirty="0">
                <a:solidFill>
                  <a:srgbClr val="FFFFFF"/>
                </a:solidFill>
                <a:latin typeface="Gotham" pitchFamily="2" charset="0"/>
                <a:sym typeface="Arial"/>
              </a:endParaRPr>
            </a:p>
            <a:p>
              <a:pPr algn="r" defTabSz="1219170">
                <a:buClr>
                  <a:srgbClr val="000000"/>
                </a:buClr>
                <a:defRPr/>
              </a:pPr>
              <a:r>
                <a:rPr lang="fr-FR" sz="933" kern="0" dirty="0" err="1">
                  <a:solidFill>
                    <a:srgbClr val="FFFFFF"/>
                  </a:solidFill>
                  <a:latin typeface="Gotham" pitchFamily="2" charset="0"/>
                  <a:cs typeface="Gotham" pitchFamily="2" charset="0"/>
                  <a:sym typeface="Arial"/>
                </a:rPr>
                <a:t>florian.passut@fls-group.com</a:t>
              </a:r>
              <a:endParaRPr lang="fr-FR" sz="933" kern="0" dirty="0">
                <a:solidFill>
                  <a:srgbClr val="FFFFFF"/>
                </a:solidFill>
                <a:latin typeface="Gotham" pitchFamily="2" charset="0"/>
                <a:cs typeface="Gotham" pitchFamily="2" charset="0"/>
                <a:sym typeface="Arial"/>
              </a:endParaRPr>
            </a:p>
          </p:txBody>
        </p:sp>
      </p:grpSp>
      <p:pic>
        <p:nvPicPr>
          <p:cNvPr id="27" name="Picture 26">
            <a:extLst>
              <a:ext uri="{FF2B5EF4-FFF2-40B4-BE49-F238E27FC236}">
                <a16:creationId xmlns:a16="http://schemas.microsoft.com/office/drawing/2014/main" id="{34BBE3F9-B79E-897A-4E2E-F04CED9CEBDE}"/>
              </a:ext>
            </a:extLst>
          </p:cNvPr>
          <p:cNvPicPr>
            <a:picLocks noChangeAspect="1"/>
          </p:cNvPicPr>
          <p:nvPr/>
        </p:nvPicPr>
        <p:blipFill>
          <a:blip r:embed="rId5"/>
          <a:stretch>
            <a:fillRect/>
          </a:stretch>
        </p:blipFill>
        <p:spPr>
          <a:xfrm>
            <a:off x="3319572" y="1782007"/>
            <a:ext cx="3067172" cy="3363578"/>
          </a:xfrm>
          <a:prstGeom prst="rect">
            <a:avLst/>
          </a:prstGeom>
        </p:spPr>
      </p:pic>
    </p:spTree>
    <p:extLst>
      <p:ext uri="{BB962C8B-B14F-4D97-AF65-F5344CB8AC3E}">
        <p14:creationId xmlns:p14="http://schemas.microsoft.com/office/powerpoint/2010/main" val="422699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220E-672A-EB4D-21AE-4EDFFEED9D5B}"/>
            </a:ext>
          </a:extLst>
        </p:cNvPr>
        <p:cNvGrpSpPr/>
        <p:nvPr/>
      </p:nvGrpSpPr>
      <p:grpSpPr>
        <a:xfrm>
          <a:off x="0" y="0"/>
          <a:ext cx="0" cy="0"/>
          <a:chOff x="0" y="0"/>
          <a:chExt cx="0" cy="0"/>
        </a:xfrm>
      </p:grpSpPr>
      <p:pic>
        <p:nvPicPr>
          <p:cNvPr id="12" name="Picture 11" descr="A view of the earth from space&#10;&#10;Description automatically generated">
            <a:extLst>
              <a:ext uri="{FF2B5EF4-FFF2-40B4-BE49-F238E27FC236}">
                <a16:creationId xmlns:a16="http://schemas.microsoft.com/office/drawing/2014/main" id="{0EDC073F-97B6-3E1B-CC6E-9053B3132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01039">
            <a:off x="-1620141" y="-2208746"/>
            <a:ext cx="15403696" cy="10640789"/>
          </a:xfrm>
          <a:prstGeom prst="rect">
            <a:avLst/>
          </a:prstGeom>
        </p:spPr>
      </p:pic>
      <p:grpSp>
        <p:nvGrpSpPr>
          <p:cNvPr id="29" name="Group 28">
            <a:extLst>
              <a:ext uri="{FF2B5EF4-FFF2-40B4-BE49-F238E27FC236}">
                <a16:creationId xmlns:a16="http://schemas.microsoft.com/office/drawing/2014/main" id="{088AFAD3-BFB7-C1B7-8682-2A3DFFCE73E9}"/>
              </a:ext>
            </a:extLst>
          </p:cNvPr>
          <p:cNvGrpSpPr/>
          <p:nvPr/>
        </p:nvGrpSpPr>
        <p:grpSpPr>
          <a:xfrm>
            <a:off x="14915" y="1274437"/>
            <a:ext cx="6347111" cy="4402405"/>
            <a:chOff x="73325" y="894935"/>
            <a:chExt cx="6125263" cy="4369792"/>
          </a:xfrm>
        </p:grpSpPr>
        <p:pic>
          <p:nvPicPr>
            <p:cNvPr id="30" name="Picture 29">
              <a:extLst>
                <a:ext uri="{FF2B5EF4-FFF2-40B4-BE49-F238E27FC236}">
                  <a16:creationId xmlns:a16="http://schemas.microsoft.com/office/drawing/2014/main" id="{DDA94A40-36A4-2E7F-0519-A6B8B8564CE1}"/>
                </a:ext>
              </a:extLst>
            </p:cNvPr>
            <p:cNvPicPr>
              <a:picLocks noChangeAspect="1"/>
            </p:cNvPicPr>
            <p:nvPr/>
          </p:nvPicPr>
          <p:blipFill>
            <a:blip r:embed="rId3"/>
            <a:stretch>
              <a:fillRect/>
            </a:stretch>
          </p:blipFill>
          <p:spPr>
            <a:xfrm>
              <a:off x="73325" y="894935"/>
              <a:ext cx="6125263" cy="4369792"/>
            </a:xfrm>
            <a:prstGeom prst="rect">
              <a:avLst/>
            </a:prstGeom>
          </p:spPr>
        </p:pic>
        <p:pic>
          <p:nvPicPr>
            <p:cNvPr id="31" name="Picture 30">
              <a:extLst>
                <a:ext uri="{FF2B5EF4-FFF2-40B4-BE49-F238E27FC236}">
                  <a16:creationId xmlns:a16="http://schemas.microsoft.com/office/drawing/2014/main" id="{59F15357-497B-E3D8-E712-241686B1954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463636" y="1088579"/>
              <a:ext cx="2464556" cy="3696834"/>
            </a:xfrm>
            <a:prstGeom prst="rect">
              <a:avLst/>
            </a:prstGeom>
          </p:spPr>
        </p:pic>
        <p:sp>
          <p:nvSpPr>
            <p:cNvPr id="32" name="TextBox 31">
              <a:extLst>
                <a:ext uri="{FF2B5EF4-FFF2-40B4-BE49-F238E27FC236}">
                  <a16:creationId xmlns:a16="http://schemas.microsoft.com/office/drawing/2014/main" id="{1B4CF5A4-EE38-84A2-BFBB-28E21AA6907C}"/>
                </a:ext>
              </a:extLst>
            </p:cNvPr>
            <p:cNvSpPr txBox="1"/>
            <p:nvPr/>
          </p:nvSpPr>
          <p:spPr>
            <a:xfrm>
              <a:off x="567880" y="2165287"/>
              <a:ext cx="3181191" cy="539838"/>
            </a:xfrm>
            <a:prstGeom prst="rect">
              <a:avLst/>
            </a:prstGeom>
            <a:noFill/>
          </p:spPr>
          <p:txBody>
            <a:bodyPr wrap="square" rtlCol="0">
              <a:spAutoFit/>
            </a:bodyPr>
            <a:lstStyle/>
            <a:p>
              <a:pPr algn="r" defTabSz="1219170">
                <a:buClr>
                  <a:srgbClr val="000000"/>
                </a:buClr>
                <a:defRPr/>
              </a:pPr>
              <a:r>
                <a:rPr lang="en-US" sz="1467" b="1" kern="0" dirty="0">
                  <a:solidFill>
                    <a:srgbClr val="41B866"/>
                  </a:solidFill>
                  <a:latin typeface="Conthrax Heavy" panose="020B0907020201080204" pitchFamily="34" charset="0"/>
                  <a:cs typeface="Gotham" pitchFamily="2" charset="0"/>
                  <a:sym typeface="Arial"/>
                </a:rPr>
                <a:t>Le Quoc </a:t>
              </a:r>
              <a:r>
                <a:rPr lang="en-US" sz="1467" b="1" kern="0" dirty="0" err="1">
                  <a:solidFill>
                    <a:srgbClr val="41B866"/>
                  </a:solidFill>
                  <a:latin typeface="Conthrax Heavy" panose="020B0907020201080204" pitchFamily="34" charset="0"/>
                  <a:cs typeface="Gotham" pitchFamily="2" charset="0"/>
                  <a:sym typeface="Arial"/>
                </a:rPr>
                <a:t>Trung</a:t>
              </a:r>
              <a:endParaRPr lang="en-US" sz="1467" b="1" kern="0" dirty="0">
                <a:solidFill>
                  <a:srgbClr val="41B866"/>
                </a:solidFill>
                <a:latin typeface="Conthrax Heavy" panose="020B0907020201080204" pitchFamily="34" charset="0"/>
                <a:cs typeface="Gotham" pitchFamily="2" charset="0"/>
                <a:sym typeface="Arial"/>
              </a:endParaRPr>
            </a:p>
            <a:p>
              <a:pPr algn="r" defTabSz="1219170">
                <a:buClr>
                  <a:srgbClr val="000000"/>
                </a:buClr>
                <a:defRPr/>
              </a:pPr>
              <a:r>
                <a:rPr lang="en-US" sz="1467" kern="0" dirty="0">
                  <a:solidFill>
                    <a:srgbClr val="FFFFFF"/>
                  </a:solidFill>
                  <a:latin typeface="Gotham" pitchFamily="2" charset="0"/>
                  <a:cs typeface="Gotham" pitchFamily="2" charset="0"/>
                  <a:sym typeface="Arial"/>
                </a:rPr>
                <a:t>Port Captain / HSE </a:t>
              </a:r>
              <a:r>
                <a:rPr lang="en-US" sz="1467" kern="0" dirty="0" err="1">
                  <a:solidFill>
                    <a:srgbClr val="FFFFFF"/>
                  </a:solidFill>
                  <a:latin typeface="Gotham" pitchFamily="2" charset="0"/>
                  <a:cs typeface="Gotham" pitchFamily="2" charset="0"/>
                  <a:sym typeface="Arial"/>
                </a:rPr>
                <a:t>Mgr</a:t>
              </a:r>
              <a:r>
                <a:rPr lang="en-US" sz="1467" kern="0" dirty="0">
                  <a:solidFill>
                    <a:srgbClr val="FFFFFF"/>
                  </a:solidFill>
                  <a:latin typeface="Gotham" pitchFamily="2" charset="0"/>
                  <a:cs typeface="Gotham" pitchFamily="2" charset="0"/>
                  <a:sym typeface="Arial"/>
                </a:rPr>
                <a:t> (VN)</a:t>
              </a:r>
              <a:endParaRPr lang="en-US" sz="1467" kern="0" dirty="0">
                <a:solidFill>
                  <a:srgbClr val="000000"/>
                </a:solidFill>
                <a:latin typeface="Gotham" pitchFamily="2" charset="0"/>
                <a:cs typeface="Gotham" pitchFamily="2" charset="0"/>
                <a:sym typeface="Arial"/>
              </a:endParaRPr>
            </a:p>
          </p:txBody>
        </p:sp>
        <p:sp>
          <p:nvSpPr>
            <p:cNvPr id="33" name="Rectangle 32">
              <a:extLst>
                <a:ext uri="{FF2B5EF4-FFF2-40B4-BE49-F238E27FC236}">
                  <a16:creationId xmlns:a16="http://schemas.microsoft.com/office/drawing/2014/main" id="{1B79E10B-AEDD-9F61-1BBD-CAA07CE8234E}"/>
                </a:ext>
              </a:extLst>
            </p:cNvPr>
            <p:cNvSpPr/>
            <p:nvPr/>
          </p:nvSpPr>
          <p:spPr>
            <a:xfrm>
              <a:off x="1769330" y="4362787"/>
              <a:ext cx="1979741" cy="376652"/>
            </a:xfrm>
            <a:prstGeom prst="rect">
              <a:avLst/>
            </a:prstGeom>
          </p:spPr>
          <p:txBody>
            <a:bodyPr wrap="square">
              <a:spAutoFit/>
            </a:bodyPr>
            <a:lstStyle/>
            <a:p>
              <a:pPr algn="r" defTabSz="1219170">
                <a:buClr>
                  <a:srgbClr val="000000"/>
                </a:buClr>
                <a:defRPr/>
              </a:pPr>
              <a:r>
                <a:rPr lang="fr-FR" sz="933" kern="0" dirty="0">
                  <a:solidFill>
                    <a:srgbClr val="FFFFFF"/>
                  </a:solidFill>
                  <a:latin typeface="Gotham" pitchFamily="2" charset="0"/>
                  <a:cs typeface="Gotham" pitchFamily="2" charset="0"/>
                  <a:sym typeface="Arial"/>
                </a:rPr>
                <a:t>+84 68 801 0168</a:t>
              </a:r>
            </a:p>
            <a:p>
              <a:pPr algn="r" defTabSz="1219170">
                <a:buClr>
                  <a:srgbClr val="000000"/>
                </a:buClr>
                <a:defRPr/>
              </a:pPr>
              <a:r>
                <a:rPr lang="fr-FR" sz="933" kern="0" dirty="0" err="1">
                  <a:solidFill>
                    <a:srgbClr val="FFFFFF"/>
                  </a:solidFill>
                  <a:latin typeface="Gotham" pitchFamily="2" charset="0"/>
                  <a:cs typeface="Gotham" pitchFamily="2" charset="0"/>
                  <a:sym typeface="Arial"/>
                </a:rPr>
                <a:t>trung.le@fls-group.com</a:t>
              </a:r>
              <a:endParaRPr lang="fr-FR" sz="933" kern="0" dirty="0">
                <a:solidFill>
                  <a:srgbClr val="FFFFFF"/>
                </a:solidFill>
                <a:latin typeface="Gotham" pitchFamily="2" charset="0"/>
                <a:cs typeface="Gotham" pitchFamily="2" charset="0"/>
                <a:sym typeface="Arial"/>
              </a:endParaRPr>
            </a:p>
          </p:txBody>
        </p:sp>
        <p:sp>
          <p:nvSpPr>
            <p:cNvPr id="34" name="Rectangle 33">
              <a:extLst>
                <a:ext uri="{FF2B5EF4-FFF2-40B4-BE49-F238E27FC236}">
                  <a16:creationId xmlns:a16="http://schemas.microsoft.com/office/drawing/2014/main" id="{1FB3FB27-7FBA-DBF3-1586-5A44AB29AF79}"/>
                </a:ext>
              </a:extLst>
            </p:cNvPr>
            <p:cNvSpPr/>
            <p:nvPr/>
          </p:nvSpPr>
          <p:spPr>
            <a:xfrm>
              <a:off x="446850" y="2712827"/>
              <a:ext cx="3302221" cy="1516663"/>
            </a:xfrm>
            <a:prstGeom prst="rect">
              <a:avLst/>
            </a:prstGeom>
          </p:spPr>
          <p:txBody>
            <a:bodyPr wrap="square">
              <a:spAutoFit/>
            </a:bodyPr>
            <a:lstStyle/>
            <a:p>
              <a:pPr algn="just" defTabSz="1219170">
                <a:buClr>
                  <a:srgbClr val="000000"/>
                </a:buClr>
                <a:defRPr/>
              </a:pPr>
              <a:r>
                <a:rPr lang="en-US" sz="933" kern="0" dirty="0">
                  <a:solidFill>
                    <a:srgbClr val="FFFFFF"/>
                  </a:solidFill>
                  <a:latin typeface="Gotham" pitchFamily="2" charset="0"/>
                  <a:cs typeface="Gotham" pitchFamily="2" charset="0"/>
                  <a:sym typeface="Arial"/>
                </a:rPr>
                <a:t>Trung has been in the shipping industry since 2006. Starting as a deck cadet he worked his way up the ladder to become a captain in 2013. As a seaman traveling the world on all sorts of vessels such as chemical tankers and general cargo ships he gained priceless knowledge. Being the man on the ground supervising all our port operations </a:t>
              </a:r>
              <a:r>
                <a:rPr lang="en-US" sz="933" kern="0" dirty="0" err="1">
                  <a:solidFill>
                    <a:srgbClr val="FFFFFF"/>
                  </a:solidFill>
                  <a:latin typeface="Gotham" pitchFamily="2" charset="0"/>
                  <a:cs typeface="Gotham" pitchFamily="2" charset="0"/>
                  <a:sym typeface="Arial"/>
                </a:rPr>
                <a:t>Trung</a:t>
              </a:r>
              <a:r>
                <a:rPr lang="en-US" sz="933" kern="0" dirty="0">
                  <a:solidFill>
                    <a:srgbClr val="FFFFFF"/>
                  </a:solidFill>
                  <a:latin typeface="Gotham" pitchFamily="2" charset="0"/>
                  <a:cs typeface="Gotham" pitchFamily="2" charset="0"/>
                  <a:sym typeface="Arial"/>
                </a:rPr>
                <a:t> will take outmost care of your valuable cargo. Self-explanatory the motto is always “safety first”. </a:t>
              </a:r>
              <a:r>
                <a:rPr lang="en-US" sz="933" kern="0" dirty="0" err="1">
                  <a:solidFill>
                    <a:srgbClr val="FFFFFF"/>
                  </a:solidFill>
                  <a:latin typeface="Gotham" pitchFamily="2" charset="0"/>
                  <a:cs typeface="Gotham" pitchFamily="2" charset="0"/>
                  <a:sym typeface="Arial"/>
                </a:rPr>
                <a:t>Trung</a:t>
              </a:r>
              <a:r>
                <a:rPr lang="en-US" sz="933" kern="0" dirty="0">
                  <a:solidFill>
                    <a:srgbClr val="FFFFFF"/>
                  </a:solidFill>
                  <a:latin typeface="Gotham" pitchFamily="2" charset="0"/>
                  <a:cs typeface="Gotham" pitchFamily="2" charset="0"/>
                  <a:sym typeface="Arial"/>
                </a:rPr>
                <a:t> is a Certified  Marine Warranty Surveyor and has a perfect </a:t>
              </a:r>
              <a:r>
                <a:rPr lang="en-US" sz="933" kern="0" dirty="0" err="1">
                  <a:solidFill>
                    <a:srgbClr val="FFFFFF"/>
                  </a:solidFill>
                  <a:latin typeface="Gotham" pitchFamily="2" charset="0"/>
                  <a:cs typeface="Gotham" pitchFamily="2" charset="0"/>
                  <a:sym typeface="Arial"/>
                </a:rPr>
                <a:t>referenceas</a:t>
              </a:r>
              <a:r>
                <a:rPr lang="en-US" sz="933" kern="0" dirty="0">
                  <a:solidFill>
                    <a:srgbClr val="FFFFFF"/>
                  </a:solidFill>
                  <a:latin typeface="Gotham" pitchFamily="2" charset="0"/>
                  <a:cs typeface="Gotham" pitchFamily="2" charset="0"/>
                  <a:sym typeface="Arial"/>
                </a:rPr>
                <a:t> a HSE and Quality Manager.</a:t>
              </a:r>
            </a:p>
            <a:p>
              <a:pPr algn="just" defTabSz="1219170">
                <a:buClr>
                  <a:srgbClr val="000000"/>
                </a:buClr>
                <a:defRPr/>
              </a:pPr>
              <a:endParaRPr lang="en-US" sz="933" kern="0" dirty="0">
                <a:solidFill>
                  <a:srgbClr val="FFFFFF"/>
                </a:solidFill>
                <a:latin typeface="Gotham" pitchFamily="2" charset="0"/>
                <a:cs typeface="Gotham" pitchFamily="2" charset="0"/>
                <a:sym typeface="Arial"/>
              </a:endParaRPr>
            </a:p>
          </p:txBody>
        </p:sp>
      </p:grpSp>
      <p:grpSp>
        <p:nvGrpSpPr>
          <p:cNvPr id="35" name="Group 34">
            <a:extLst>
              <a:ext uri="{FF2B5EF4-FFF2-40B4-BE49-F238E27FC236}">
                <a16:creationId xmlns:a16="http://schemas.microsoft.com/office/drawing/2014/main" id="{663F2241-1242-AC3F-B050-7E9E06CEA097}"/>
              </a:ext>
            </a:extLst>
          </p:cNvPr>
          <p:cNvGrpSpPr/>
          <p:nvPr/>
        </p:nvGrpSpPr>
        <p:grpSpPr>
          <a:xfrm>
            <a:off x="6081837" y="1251118"/>
            <a:ext cx="6225423" cy="4402404"/>
            <a:chOff x="5928192" y="894935"/>
            <a:chExt cx="6334376" cy="4369792"/>
          </a:xfrm>
        </p:grpSpPr>
        <p:pic>
          <p:nvPicPr>
            <p:cNvPr id="36" name="Picture 35">
              <a:extLst>
                <a:ext uri="{FF2B5EF4-FFF2-40B4-BE49-F238E27FC236}">
                  <a16:creationId xmlns:a16="http://schemas.microsoft.com/office/drawing/2014/main" id="{EB62FCF8-AFC8-5031-73E4-8A7757651846}"/>
                </a:ext>
              </a:extLst>
            </p:cNvPr>
            <p:cNvPicPr>
              <a:picLocks noChangeAspect="1"/>
            </p:cNvPicPr>
            <p:nvPr/>
          </p:nvPicPr>
          <p:blipFill>
            <a:blip r:embed="rId3"/>
            <a:stretch>
              <a:fillRect/>
            </a:stretch>
          </p:blipFill>
          <p:spPr>
            <a:xfrm>
              <a:off x="5928192" y="894935"/>
              <a:ext cx="6125263" cy="4369792"/>
            </a:xfrm>
            <a:prstGeom prst="rect">
              <a:avLst/>
            </a:prstGeom>
          </p:spPr>
        </p:pic>
        <p:sp>
          <p:nvSpPr>
            <p:cNvPr id="37" name="TextBox 36">
              <a:extLst>
                <a:ext uri="{FF2B5EF4-FFF2-40B4-BE49-F238E27FC236}">
                  <a16:creationId xmlns:a16="http://schemas.microsoft.com/office/drawing/2014/main" id="{532BF8FF-C7B6-F4A8-90A8-E371FB63C307}"/>
                </a:ext>
              </a:extLst>
            </p:cNvPr>
            <p:cNvSpPr txBox="1"/>
            <p:nvPr/>
          </p:nvSpPr>
          <p:spPr>
            <a:xfrm>
              <a:off x="6302369" y="2164134"/>
              <a:ext cx="3368697" cy="539838"/>
            </a:xfrm>
            <a:prstGeom prst="rect">
              <a:avLst/>
            </a:prstGeom>
            <a:noFill/>
          </p:spPr>
          <p:txBody>
            <a:bodyPr wrap="square" rtlCol="0">
              <a:spAutoFit/>
            </a:bodyPr>
            <a:lstStyle/>
            <a:p>
              <a:pPr algn="r" defTabSz="1219170">
                <a:buClr>
                  <a:srgbClr val="000000"/>
                </a:buClr>
                <a:defRPr/>
              </a:pPr>
              <a:r>
                <a:rPr lang="en-US" sz="1467" b="1" kern="0" dirty="0">
                  <a:solidFill>
                    <a:srgbClr val="41B866"/>
                  </a:solidFill>
                  <a:latin typeface="Conthrax Heavy" panose="020B0907020201080204" pitchFamily="34" charset="0"/>
                  <a:cs typeface="Gotham" pitchFamily="2" charset="0"/>
                  <a:sym typeface="Arial"/>
                </a:rPr>
                <a:t>Nguyen </a:t>
              </a:r>
              <a:r>
                <a:rPr lang="en-US" sz="1467" b="1" kern="0" dirty="0" err="1">
                  <a:solidFill>
                    <a:srgbClr val="41B866"/>
                  </a:solidFill>
                  <a:latin typeface="Conthrax Heavy" panose="020B0907020201080204" pitchFamily="34" charset="0"/>
                  <a:cs typeface="Gotham" pitchFamily="2" charset="0"/>
                  <a:sym typeface="Arial"/>
                </a:rPr>
                <a:t>Manh</a:t>
              </a:r>
              <a:r>
                <a:rPr lang="en-US" sz="1467" b="1" kern="0" dirty="0">
                  <a:solidFill>
                    <a:srgbClr val="41B866"/>
                  </a:solidFill>
                  <a:latin typeface="Conthrax Heavy" panose="020B0907020201080204" pitchFamily="34" charset="0"/>
                  <a:cs typeface="Gotham" pitchFamily="2" charset="0"/>
                  <a:sym typeface="Arial"/>
                </a:rPr>
                <a:t> Hung</a:t>
              </a:r>
            </a:p>
            <a:p>
              <a:pPr algn="r" defTabSz="1219170">
                <a:buClr>
                  <a:srgbClr val="000000"/>
                </a:buClr>
                <a:defRPr/>
              </a:pPr>
              <a:r>
                <a:rPr lang="en-US" sz="1467" kern="0" dirty="0">
                  <a:solidFill>
                    <a:srgbClr val="FFFFFF"/>
                  </a:solidFill>
                  <a:latin typeface="Gotham" pitchFamily="2" charset="0"/>
                  <a:cs typeface="Gotham" pitchFamily="2" charset="0"/>
                  <a:sym typeface="Arial"/>
                </a:rPr>
                <a:t>Project Engineer (VN)</a:t>
              </a:r>
              <a:endParaRPr lang="en-US" sz="1467" kern="0" dirty="0">
                <a:solidFill>
                  <a:srgbClr val="000000"/>
                </a:solidFill>
                <a:latin typeface="Gotham" pitchFamily="2" charset="0"/>
                <a:cs typeface="Gotham" pitchFamily="2" charset="0"/>
                <a:sym typeface="Arial"/>
              </a:endParaRPr>
            </a:p>
          </p:txBody>
        </p:sp>
        <p:sp>
          <p:nvSpPr>
            <p:cNvPr id="38" name="Rectangle 37">
              <a:extLst>
                <a:ext uri="{FF2B5EF4-FFF2-40B4-BE49-F238E27FC236}">
                  <a16:creationId xmlns:a16="http://schemas.microsoft.com/office/drawing/2014/main" id="{BAB95495-F624-B28E-30D1-21CEE6834FD5}"/>
                </a:ext>
              </a:extLst>
            </p:cNvPr>
            <p:cNvSpPr/>
            <p:nvPr/>
          </p:nvSpPr>
          <p:spPr>
            <a:xfrm>
              <a:off x="6302369" y="2625799"/>
              <a:ext cx="3368697" cy="1374163"/>
            </a:xfrm>
            <a:prstGeom prst="rect">
              <a:avLst/>
            </a:prstGeom>
          </p:spPr>
          <p:txBody>
            <a:bodyPr wrap="square">
              <a:spAutoFit/>
            </a:bodyPr>
            <a:lstStyle/>
            <a:p>
              <a:pPr algn="just" defTabSz="1219170">
                <a:buClr>
                  <a:srgbClr val="000000"/>
                </a:buClr>
                <a:defRPr/>
              </a:pPr>
              <a:r>
                <a:rPr lang="en-US" sz="933" kern="0" dirty="0">
                  <a:solidFill>
                    <a:srgbClr val="FFFFFF"/>
                  </a:solidFill>
                  <a:latin typeface="Gotham" pitchFamily="2" charset="0"/>
                  <a:cs typeface="Gotham" pitchFamily="2" charset="0"/>
                  <a:sym typeface="Arial"/>
                </a:rPr>
                <a:t>Hung has a vast experience in the Shipbuilding and </a:t>
              </a:r>
              <a:r>
                <a:rPr lang="en-US" sz="933" kern="0" dirty="0" err="1">
                  <a:solidFill>
                    <a:srgbClr val="FFFFFF"/>
                  </a:solidFill>
                  <a:latin typeface="Gotham" pitchFamily="2" charset="0"/>
                  <a:cs typeface="Gotham" pitchFamily="2" charset="0"/>
                  <a:sym typeface="Arial"/>
                </a:rPr>
                <a:t>Oil&amp;Gas</a:t>
              </a:r>
              <a:r>
                <a:rPr lang="en-US" sz="933" kern="0" dirty="0">
                  <a:solidFill>
                    <a:srgbClr val="FFFFFF"/>
                  </a:solidFill>
                  <a:latin typeface="Gotham" pitchFamily="2" charset="0"/>
                  <a:cs typeface="Gotham" pitchFamily="2" charset="0"/>
                  <a:sym typeface="Arial"/>
                </a:rPr>
                <a:t> Industry. For 11 years he has been the Senior Commercial Executive of an international shipyard. Prior to that he worked as a Deputy Technical Manager in the Engineering Department of   a Vietnam based Offshore Company. He was part of the QC and Production department and carried out project required documents, prepared tenders and commercial proposals and also overviewed the execution of the  jobs. Hung speaks Vietnamese and English fluently.</a:t>
              </a:r>
            </a:p>
          </p:txBody>
        </p:sp>
        <p:pic>
          <p:nvPicPr>
            <p:cNvPr id="39" name="Picture 38">
              <a:extLst>
                <a:ext uri="{FF2B5EF4-FFF2-40B4-BE49-F238E27FC236}">
                  <a16:creationId xmlns:a16="http://schemas.microsoft.com/office/drawing/2014/main" id="{07C8C404-E57E-37E0-0F41-E4883AB1E77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836862" y="1328522"/>
              <a:ext cx="3425706" cy="3510000"/>
            </a:xfrm>
            <a:prstGeom prst="rect">
              <a:avLst/>
            </a:prstGeom>
          </p:spPr>
        </p:pic>
        <p:sp>
          <p:nvSpPr>
            <p:cNvPr id="40" name="Rectangle 39">
              <a:extLst>
                <a:ext uri="{FF2B5EF4-FFF2-40B4-BE49-F238E27FC236}">
                  <a16:creationId xmlns:a16="http://schemas.microsoft.com/office/drawing/2014/main" id="{D2CABD3E-4A5A-89BE-E71A-6C1766F5A1B9}"/>
                </a:ext>
              </a:extLst>
            </p:cNvPr>
            <p:cNvSpPr/>
            <p:nvPr/>
          </p:nvSpPr>
          <p:spPr>
            <a:xfrm>
              <a:off x="7385611" y="4326265"/>
              <a:ext cx="2285456" cy="376652"/>
            </a:xfrm>
            <a:prstGeom prst="rect">
              <a:avLst/>
            </a:prstGeom>
          </p:spPr>
          <p:txBody>
            <a:bodyPr wrap="square">
              <a:spAutoFit/>
            </a:bodyPr>
            <a:lstStyle/>
            <a:p>
              <a:pPr algn="r" defTabSz="1219170">
                <a:buClr>
                  <a:srgbClr val="000000"/>
                </a:buClr>
                <a:defRPr/>
              </a:pPr>
              <a:r>
                <a:rPr lang="fr-FR" sz="933" kern="0" dirty="0">
                  <a:solidFill>
                    <a:srgbClr val="FFFFFF"/>
                  </a:solidFill>
                  <a:latin typeface="Gotham" pitchFamily="2" charset="0"/>
                  <a:cs typeface="Gotham" pitchFamily="2" charset="0"/>
                  <a:sym typeface="Arial"/>
                </a:rPr>
                <a:t>+84 918 260 540</a:t>
              </a:r>
            </a:p>
            <a:p>
              <a:pPr algn="r" defTabSz="1219170">
                <a:buClr>
                  <a:srgbClr val="000000"/>
                </a:buClr>
                <a:defRPr/>
              </a:pPr>
              <a:r>
                <a:rPr lang="fr-FR" sz="933" kern="0" dirty="0" err="1">
                  <a:solidFill>
                    <a:srgbClr val="FFFFFF"/>
                  </a:solidFill>
                  <a:latin typeface="Gotham" pitchFamily="2" charset="0"/>
                  <a:cs typeface="Gotham" pitchFamily="2" charset="0"/>
                  <a:sym typeface="Arial"/>
                </a:rPr>
                <a:t>hung.nguyen@fls-group.com</a:t>
              </a:r>
              <a:endParaRPr lang="fr-FR" sz="933" kern="0" dirty="0">
                <a:solidFill>
                  <a:srgbClr val="FFFFFF"/>
                </a:solidFill>
                <a:latin typeface="Gotham" pitchFamily="2" charset="0"/>
                <a:cs typeface="Gotham" pitchFamily="2" charset="0"/>
                <a:sym typeface="Arial"/>
              </a:endParaRPr>
            </a:p>
          </p:txBody>
        </p:sp>
      </p:grpSp>
      <p:sp>
        <p:nvSpPr>
          <p:cNvPr id="41" name="Google Shape;395;p44">
            <a:extLst>
              <a:ext uri="{FF2B5EF4-FFF2-40B4-BE49-F238E27FC236}">
                <a16:creationId xmlns:a16="http://schemas.microsoft.com/office/drawing/2014/main" id="{362FB056-0979-74D1-9183-586E864DACD3}"/>
              </a:ext>
            </a:extLst>
          </p:cNvPr>
          <p:cNvSpPr txBox="1">
            <a:spLocks/>
          </p:cNvSpPr>
          <p:nvPr/>
        </p:nvSpPr>
        <p:spPr>
          <a:xfrm>
            <a:off x="1544635" y="565422"/>
            <a:ext cx="9077739" cy="656412"/>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Gotham" pitchFamily="50" charset="0"/>
                <a:cs typeface="Gotham" pitchFamily="50"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dirty="0">
                <a:solidFill>
                  <a:srgbClr val="00B050"/>
                </a:solidFill>
                <a:latin typeface="CONTHRAX HEAVY" panose="020B0907020201080204" pitchFamily="34" charset="0"/>
                <a:ea typeface="Montserrat"/>
                <a:cs typeface="Montserrat"/>
                <a:sym typeface="Montserrat"/>
              </a:rPr>
              <a:t>INTRODUCTION OF FLS VIETNAM</a:t>
            </a:r>
          </a:p>
        </p:txBody>
      </p:sp>
    </p:spTree>
    <p:extLst>
      <p:ext uri="{BB962C8B-B14F-4D97-AF65-F5344CB8AC3E}">
        <p14:creationId xmlns:p14="http://schemas.microsoft.com/office/powerpoint/2010/main" val="285581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48B238-4FE8-41A2-4D82-DDBE352A21D9}"/>
              </a:ext>
            </a:extLst>
          </p:cNvPr>
          <p:cNvSpPr>
            <a:spLocks noGrp="1"/>
          </p:cNvSpPr>
          <p:nvPr>
            <p:ph type="sldNum" sz="quarter" idx="12"/>
          </p:nvPr>
        </p:nvSpPr>
        <p:spPr/>
        <p:txBody>
          <a:bodyPr/>
          <a:lstStyle/>
          <a:p>
            <a:fld id="{FEA5DA3C-575A-CF42-BD85-E3A94EE6EC19}" type="slidenum">
              <a:rPr lang="en-GB" smtClean="0"/>
              <a:pPr/>
              <a:t>14</a:t>
            </a:fld>
            <a:endParaRPr lang="en-GB" dirty="0"/>
          </a:p>
        </p:txBody>
      </p:sp>
      <p:grpSp>
        <p:nvGrpSpPr>
          <p:cNvPr id="6" name="Group 5">
            <a:extLst>
              <a:ext uri="{FF2B5EF4-FFF2-40B4-BE49-F238E27FC236}">
                <a16:creationId xmlns:a16="http://schemas.microsoft.com/office/drawing/2014/main" id="{41704A46-B8F0-3ABA-4523-BBC01DF64E20}"/>
              </a:ext>
            </a:extLst>
          </p:cNvPr>
          <p:cNvGrpSpPr/>
          <p:nvPr/>
        </p:nvGrpSpPr>
        <p:grpSpPr>
          <a:xfrm>
            <a:off x="737584" y="2438977"/>
            <a:ext cx="10570233" cy="2484407"/>
            <a:chOff x="3915527" y="4750279"/>
            <a:chExt cx="3087015" cy="1445258"/>
          </a:xfrm>
        </p:grpSpPr>
        <p:sp>
          <p:nvSpPr>
            <p:cNvPr id="360" name="Content Placeholder 7">
              <a:extLst>
                <a:ext uri="{FF2B5EF4-FFF2-40B4-BE49-F238E27FC236}">
                  <a16:creationId xmlns:a16="http://schemas.microsoft.com/office/drawing/2014/main" id="{E2C7E271-0206-0777-3E69-8874587173B8}"/>
                </a:ext>
              </a:extLst>
            </p:cNvPr>
            <p:cNvSpPr txBox="1">
              <a:spLocks/>
            </p:cNvSpPr>
            <p:nvPr/>
          </p:nvSpPr>
          <p:spPr>
            <a:xfrm>
              <a:off x="5450852" y="4750279"/>
              <a:ext cx="1551690" cy="1308594"/>
            </a:xfrm>
            <a:prstGeom prst="rect">
              <a:avLst/>
            </a:prstGeom>
          </p:spPr>
          <p:txBody>
            <a:bodyPr lIns="0" tIns="0" rIns="0" bIns="0" anchor="t"/>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1" i="0" u="none" strike="noStrike" kern="1200" cap="none" spc="0" normalizeH="0" baseline="0" noProof="0" dirty="0">
                  <a:ln>
                    <a:noFill/>
                  </a:ln>
                  <a:solidFill>
                    <a:srgbClr val="41B866"/>
                  </a:solidFill>
                  <a:effectLst/>
                  <a:uLnTx/>
                  <a:uFillTx/>
                  <a:latin typeface="Conthrax Heavy" panose="020B0907020201080204" pitchFamily="34" charset="0"/>
                </a:rPr>
                <a:t>WAREHOUSES</a:t>
              </a:r>
            </a:p>
            <a:p>
              <a:pPr marL="0" indent="0">
                <a:lnSpc>
                  <a:spcPct val="100000"/>
                </a:lnSpc>
                <a:buNone/>
              </a:pPr>
              <a:r>
                <a:rPr lang="en-US" sz="1100" b="1" dirty="0">
                  <a:solidFill>
                    <a:schemeClr val="tx1"/>
                  </a:solidFill>
                  <a:latin typeface="gotham-book" panose="02000504050000020004" pitchFamily="2" charset="0"/>
                </a:rPr>
                <a:t>Address 1: </a:t>
              </a:r>
              <a:r>
                <a:rPr lang="en-US" sz="1100" dirty="0">
                  <a:solidFill>
                    <a:schemeClr val="tx2"/>
                  </a:solidFill>
                  <a:latin typeface="gotham-book" panose="02000504050000020004" pitchFamily="2" charset="0"/>
                </a:rPr>
                <a:t>Can </a:t>
              </a:r>
              <a:r>
                <a:rPr lang="en-US" sz="1100" dirty="0" err="1">
                  <a:solidFill>
                    <a:schemeClr val="tx2"/>
                  </a:solidFill>
                  <a:latin typeface="gotham-book" panose="02000504050000020004" pitchFamily="2" charset="0"/>
                </a:rPr>
                <a:t>Giuoc</a:t>
              </a:r>
              <a:r>
                <a:rPr lang="en-US" sz="1100" dirty="0">
                  <a:solidFill>
                    <a:schemeClr val="tx2"/>
                  </a:solidFill>
                  <a:latin typeface="gotham-book" panose="02000504050000020004" pitchFamily="2" charset="0"/>
                </a:rPr>
                <a:t> district, Long An province</a:t>
              </a:r>
            </a:p>
            <a:p>
              <a:pPr marL="0" indent="0">
                <a:lnSpc>
                  <a:spcPct val="100000"/>
                </a:lnSpc>
                <a:buNone/>
              </a:pPr>
              <a:r>
                <a:rPr lang="en-US" sz="1100" b="1" dirty="0">
                  <a:solidFill>
                    <a:schemeClr val="tx1"/>
                  </a:solidFill>
                  <a:latin typeface="gotham-book" panose="02000504050000020004" pitchFamily="2" charset="0"/>
                </a:rPr>
                <a:t>The size of the storage area: </a:t>
              </a:r>
              <a:r>
                <a:rPr lang="en-US" sz="1100" dirty="0">
                  <a:solidFill>
                    <a:schemeClr val="tx1"/>
                  </a:solidFill>
                  <a:latin typeface="gotham-book" panose="02000504050000020004" pitchFamily="2" charset="0"/>
                </a:rPr>
                <a:t>10,000 m2</a:t>
              </a:r>
            </a:p>
            <a:p>
              <a:pPr marL="0" indent="0">
                <a:lnSpc>
                  <a:spcPct val="100000"/>
                </a:lnSpc>
                <a:buNone/>
              </a:pPr>
              <a:endParaRPr lang="en-US" sz="1100" dirty="0">
                <a:solidFill>
                  <a:schemeClr val="tx2"/>
                </a:solidFill>
                <a:latin typeface="gotham-book" panose="02000504050000020004" pitchFamily="2" charset="0"/>
              </a:endParaRPr>
            </a:p>
            <a:p>
              <a:pPr marL="0" indent="0">
                <a:lnSpc>
                  <a:spcPct val="100000"/>
                </a:lnSpc>
                <a:buNone/>
              </a:pPr>
              <a:r>
                <a:rPr lang="en-US" sz="1100" b="1" dirty="0">
                  <a:solidFill>
                    <a:schemeClr val="tx1"/>
                  </a:solidFill>
                  <a:latin typeface="gotham-book" panose="02000504050000020004" pitchFamily="2" charset="0"/>
                </a:rPr>
                <a:t>Address 2: </a:t>
              </a:r>
              <a:r>
                <a:rPr lang="en-US" sz="1100" dirty="0">
                  <a:solidFill>
                    <a:schemeClr val="tx2"/>
                  </a:solidFill>
                  <a:latin typeface="gotham-book" panose="02000504050000020004" pitchFamily="2" charset="0"/>
                </a:rPr>
                <a:t>Song Than 1 Industrial Zone, Di An district, Binh Duong province</a:t>
              </a:r>
            </a:p>
            <a:p>
              <a:pPr marL="0" indent="0">
                <a:lnSpc>
                  <a:spcPct val="100000"/>
                </a:lnSpc>
                <a:buNone/>
              </a:pPr>
              <a:r>
                <a:rPr lang="en-US" sz="1100" b="1" dirty="0">
                  <a:solidFill>
                    <a:schemeClr val="tx1"/>
                  </a:solidFill>
                  <a:latin typeface="gotham-book" panose="02000504050000020004" pitchFamily="2" charset="0"/>
                </a:rPr>
                <a:t>The size of the storage area: </a:t>
              </a:r>
              <a:r>
                <a:rPr lang="en-US" sz="1100" dirty="0">
                  <a:solidFill>
                    <a:schemeClr val="tx1"/>
                  </a:solidFill>
                  <a:latin typeface="gotham-book" panose="02000504050000020004" pitchFamily="2" charset="0"/>
                </a:rPr>
                <a:t>25,000 m2</a:t>
              </a:r>
            </a:p>
          </p:txBody>
        </p:sp>
        <p:pic>
          <p:nvPicPr>
            <p:cNvPr id="22" name="Picture Placeholder 9">
              <a:extLst>
                <a:ext uri="{FF2B5EF4-FFF2-40B4-BE49-F238E27FC236}">
                  <a16:creationId xmlns:a16="http://schemas.microsoft.com/office/drawing/2014/main" id="{75A8FF75-4867-E4B2-EC6A-5C7C34CDD59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15527" y="4757881"/>
              <a:ext cx="774273" cy="1437656"/>
            </a:xfrm>
            <a:custGeom>
              <a:avLst/>
              <a:gdLst>
                <a:gd name="connsiteX0" fmla="*/ 631031 w 1785396"/>
                <a:gd name="connsiteY0" fmla="*/ 0 h 1787127"/>
                <a:gd name="connsiteX1" fmla="*/ 1785396 w 1785396"/>
                <a:gd name="connsiteY1" fmla="*/ 2438 h 1787127"/>
                <a:gd name="connsiteX2" fmla="*/ 1785396 w 1785396"/>
                <a:gd name="connsiteY2" fmla="*/ 1787127 h 1787127"/>
                <a:gd name="connsiteX3" fmla="*/ 707 w 1785396"/>
                <a:gd name="connsiteY3" fmla="*/ 1787127 h 1787127"/>
                <a:gd name="connsiteX4" fmla="*/ 0 w 1785396"/>
                <a:gd name="connsiteY4" fmla="*/ 621506 h 1787127"/>
                <a:gd name="connsiteX5" fmla="*/ 631031 w 1785396"/>
                <a:gd name="connsiteY5"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5396" h="1787127">
                  <a:moveTo>
                    <a:pt x="631031" y="0"/>
                  </a:moveTo>
                  <a:lnTo>
                    <a:pt x="1785396" y="2438"/>
                  </a:lnTo>
                  <a:lnTo>
                    <a:pt x="1785396" y="1787127"/>
                  </a:lnTo>
                  <a:lnTo>
                    <a:pt x="707" y="1787127"/>
                  </a:lnTo>
                  <a:cubicBezTo>
                    <a:pt x="471" y="1398587"/>
                    <a:pt x="236" y="1010046"/>
                    <a:pt x="0" y="621506"/>
                  </a:cubicBezTo>
                  <a:cubicBezTo>
                    <a:pt x="21711" y="333177"/>
                    <a:pt x="269172" y="26978"/>
                    <a:pt x="631031" y="0"/>
                  </a:cubicBezTo>
                  <a:close/>
                </a:path>
              </a:pathLst>
            </a:custGeom>
          </p:spPr>
        </p:pic>
      </p:grpSp>
      <p:sp>
        <p:nvSpPr>
          <p:cNvPr id="3" name="Title 2">
            <a:extLst>
              <a:ext uri="{FF2B5EF4-FFF2-40B4-BE49-F238E27FC236}">
                <a16:creationId xmlns:a16="http://schemas.microsoft.com/office/drawing/2014/main" id="{2F1B73D3-6D8B-F9ED-6C1B-9DBE6C845BA2}"/>
              </a:ext>
            </a:extLst>
          </p:cNvPr>
          <p:cNvSpPr>
            <a:spLocks noGrp="1"/>
          </p:cNvSpPr>
          <p:nvPr>
            <p:ph type="title"/>
          </p:nvPr>
        </p:nvSpPr>
        <p:spPr>
          <a:xfrm>
            <a:off x="609600" y="527941"/>
            <a:ext cx="5713562" cy="550527"/>
          </a:xfrm>
        </p:spPr>
        <p:txBody>
          <a:bodyPr>
            <a:normAutofit fontScale="90000"/>
          </a:bodyPr>
          <a:lstStyle/>
          <a:p>
            <a:r>
              <a:rPr lang="en-US" dirty="0">
                <a:latin typeface="CONTHRAX HEAVY" panose="020B0907020201080204" pitchFamily="34" charset="0"/>
              </a:rPr>
              <a:t>WAREHOUSE SERVICES</a:t>
            </a:r>
          </a:p>
        </p:txBody>
      </p:sp>
    </p:spTree>
    <p:extLst>
      <p:ext uri="{BB962C8B-B14F-4D97-AF65-F5344CB8AC3E}">
        <p14:creationId xmlns:p14="http://schemas.microsoft.com/office/powerpoint/2010/main" val="1325738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ACC7D6C4-89D5-B94E-A5E7-0D4A10970D91}"/>
              </a:ext>
            </a:extLst>
          </p:cNvPr>
          <p:cNvGraphicFramePr>
            <a:graphicFrameLocks noGrp="1"/>
          </p:cNvGraphicFramePr>
          <p:nvPr>
            <p:ph idx="1"/>
          </p:nvPr>
        </p:nvGraphicFramePr>
        <p:xfrm>
          <a:off x="609600" y="1712460"/>
          <a:ext cx="11193517" cy="4434832"/>
        </p:xfrm>
        <a:graphic>
          <a:graphicData uri="http://schemas.openxmlformats.org/drawingml/2006/table">
            <a:tbl>
              <a:tblPr firstRow="1" bandRow="1">
                <a:tableStyleId>{5C22544A-7EE6-4342-B048-85BDC9FD1C3A}</a:tableStyleId>
              </a:tblPr>
              <a:tblGrid>
                <a:gridCol w="2039007">
                  <a:extLst>
                    <a:ext uri="{9D8B030D-6E8A-4147-A177-3AD203B41FA5}">
                      <a16:colId xmlns:a16="http://schemas.microsoft.com/office/drawing/2014/main" val="892231754"/>
                    </a:ext>
                  </a:extLst>
                </a:gridCol>
                <a:gridCol w="2259724">
                  <a:extLst>
                    <a:ext uri="{9D8B030D-6E8A-4147-A177-3AD203B41FA5}">
                      <a16:colId xmlns:a16="http://schemas.microsoft.com/office/drawing/2014/main" val="2672260010"/>
                    </a:ext>
                  </a:extLst>
                </a:gridCol>
                <a:gridCol w="2343807">
                  <a:extLst>
                    <a:ext uri="{9D8B030D-6E8A-4147-A177-3AD203B41FA5}">
                      <a16:colId xmlns:a16="http://schemas.microsoft.com/office/drawing/2014/main" val="1894526300"/>
                    </a:ext>
                  </a:extLst>
                </a:gridCol>
                <a:gridCol w="2129362">
                  <a:extLst>
                    <a:ext uri="{9D8B030D-6E8A-4147-A177-3AD203B41FA5}">
                      <a16:colId xmlns:a16="http://schemas.microsoft.com/office/drawing/2014/main" val="1040729400"/>
                    </a:ext>
                  </a:extLst>
                </a:gridCol>
                <a:gridCol w="2421617">
                  <a:extLst>
                    <a:ext uri="{9D8B030D-6E8A-4147-A177-3AD203B41FA5}">
                      <a16:colId xmlns:a16="http://schemas.microsoft.com/office/drawing/2014/main" val="2158999993"/>
                    </a:ext>
                  </a:extLst>
                </a:gridCol>
              </a:tblGrid>
              <a:tr h="360343">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1 Ton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lang="en-US" sz="1600" dirty="0">
                          <a:solidFill>
                            <a:schemeClr val="accent2"/>
                          </a:solidFill>
                          <a:latin typeface="Gotham" pitchFamily="50" charset="0"/>
                          <a:cs typeface="Gotham" pitchFamily="50" charset="0"/>
                        </a:rPr>
                        <a:t>2 Tons Truck</a:t>
                      </a:r>
                    </a:p>
                    <a:p>
                      <a:pPr algn="ctr">
                        <a:lnSpc>
                          <a:spcPct val="150000"/>
                        </a:lnSpc>
                        <a:spcBef>
                          <a:spcPts val="0"/>
                        </a:spcBef>
                        <a:spcAft>
                          <a:spcPts val="600"/>
                        </a:spcAft>
                      </a:pPr>
                      <a:endParaRPr lang="en-US" sz="1600" dirty="0">
                        <a:solidFill>
                          <a:schemeClr val="accent2"/>
                        </a:solidFill>
                        <a:latin typeface="Gotham" pitchFamily="50" charset="0"/>
                        <a:cs typeface="Gotham" pitchFamily="50" charset="0"/>
                      </a:endParaRP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3 Tons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5 Tons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7 Tons Canvas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77680008"/>
                  </a:ext>
                </a:extLst>
              </a:tr>
              <a:tr h="1459223">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831794"/>
                  </a:ext>
                </a:extLst>
              </a:tr>
              <a:tr h="1334264">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Max.</a:t>
                      </a:r>
                      <a:r>
                        <a:rPr lang="en-US" sz="1200" b="1" i="0" kern="1200" baseline="0" dirty="0">
                          <a:solidFill>
                            <a:schemeClr val="tx1"/>
                          </a:solidFill>
                          <a:latin typeface="Gotham" pitchFamily="2" charset="0"/>
                          <a:ea typeface="+mn-ea"/>
                          <a:cs typeface="Gotham" pitchFamily="2" charset="0"/>
                        </a:rPr>
                        <a:t> Weight: </a:t>
                      </a:r>
                      <a:r>
                        <a:rPr lang="en-US" sz="1200" b="0" i="0" kern="1200" baseline="0" dirty="0">
                          <a:solidFill>
                            <a:schemeClr val="tx1"/>
                          </a:solidFill>
                          <a:latin typeface="Gotham" pitchFamily="2" charset="0"/>
                          <a:ea typeface="+mn-ea"/>
                          <a:cs typeface="Gotham" pitchFamily="2" charset="0"/>
                        </a:rPr>
                        <a:t>1 ton</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Capacity: </a:t>
                      </a:r>
                      <a:r>
                        <a:rPr lang="en-US" sz="1200" b="0" i="0" kern="1200" dirty="0">
                          <a:solidFill>
                            <a:schemeClr val="tx1"/>
                          </a:solidFill>
                          <a:latin typeface="Gotham" pitchFamily="2" charset="0"/>
                          <a:ea typeface="+mn-ea"/>
                          <a:cs typeface="Gotham" pitchFamily="2" charset="0"/>
                        </a:rPr>
                        <a:t>&lt; 6 </a:t>
                      </a:r>
                      <a:r>
                        <a:rPr lang="en-US" sz="1200" b="0" i="0" kern="1200" dirty="0" err="1">
                          <a:solidFill>
                            <a:schemeClr val="tx1"/>
                          </a:solidFill>
                          <a:latin typeface="Gotham" pitchFamily="2" charset="0"/>
                          <a:ea typeface="+mn-ea"/>
                          <a:cs typeface="Gotham" pitchFamily="2" charset="0"/>
                        </a:rPr>
                        <a:t>cbm</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Dimensions: </a:t>
                      </a:r>
                      <a:br>
                        <a:rPr lang="en-US" sz="1200" b="0" i="0" kern="1200" dirty="0">
                          <a:solidFill>
                            <a:schemeClr val="tx1"/>
                          </a:solidFill>
                          <a:latin typeface="Gotham" pitchFamily="2" charset="0"/>
                          <a:ea typeface="+mn-ea"/>
                          <a:cs typeface="Gotham" pitchFamily="2" charset="0"/>
                        </a:rPr>
                      </a:br>
                      <a:r>
                        <a:rPr lang="en-US" sz="1200" b="0" i="0" kern="1200" dirty="0">
                          <a:solidFill>
                            <a:schemeClr val="tx1"/>
                          </a:solidFill>
                          <a:latin typeface="Gotham" pitchFamily="2" charset="0"/>
                          <a:ea typeface="+mn-ea"/>
                          <a:cs typeface="Gotham" pitchFamily="2" charset="0"/>
                        </a:rPr>
                        <a:t>3 x 1.6 x 1.7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Max.</a:t>
                      </a:r>
                      <a:r>
                        <a:rPr lang="en-US" sz="1200" b="1" i="0" kern="1200" baseline="0" dirty="0">
                          <a:solidFill>
                            <a:schemeClr val="tx1"/>
                          </a:solidFill>
                          <a:latin typeface="Gotham" pitchFamily="2" charset="0"/>
                          <a:ea typeface="+mn-ea"/>
                          <a:cs typeface="Gotham" pitchFamily="2" charset="0"/>
                        </a:rPr>
                        <a:t> Weight: </a:t>
                      </a:r>
                      <a:r>
                        <a:rPr lang="en-US" sz="1200" b="0" i="0" kern="1200" baseline="0" dirty="0">
                          <a:solidFill>
                            <a:schemeClr val="tx1"/>
                          </a:solidFill>
                          <a:latin typeface="Gotham" pitchFamily="2" charset="0"/>
                          <a:ea typeface="+mn-ea"/>
                          <a:cs typeface="Gotham" pitchFamily="2" charset="0"/>
                        </a:rPr>
                        <a:t>2 tons</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Capacity: </a:t>
                      </a:r>
                      <a:r>
                        <a:rPr lang="en-US" sz="1200" b="0" i="0" kern="1200" dirty="0">
                          <a:solidFill>
                            <a:schemeClr val="tx1"/>
                          </a:solidFill>
                          <a:latin typeface="Gotham" pitchFamily="2" charset="0"/>
                          <a:ea typeface="+mn-ea"/>
                          <a:cs typeface="Gotham" pitchFamily="2" charset="0"/>
                        </a:rPr>
                        <a:t>&lt;12 </a:t>
                      </a:r>
                      <a:r>
                        <a:rPr lang="en-US" sz="1200" b="0" i="0" kern="1200" dirty="0" err="1">
                          <a:solidFill>
                            <a:schemeClr val="tx1"/>
                          </a:solidFill>
                          <a:latin typeface="Gotham" pitchFamily="2" charset="0"/>
                          <a:ea typeface="+mn-ea"/>
                          <a:cs typeface="Gotham" pitchFamily="2" charset="0"/>
                        </a:rPr>
                        <a:t>cbm</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Dimensions: </a:t>
                      </a:r>
                      <a:br>
                        <a:rPr lang="en-US" sz="1200" b="0" i="0" kern="1200" dirty="0">
                          <a:solidFill>
                            <a:schemeClr val="tx1"/>
                          </a:solidFill>
                          <a:latin typeface="Gotham" pitchFamily="2" charset="0"/>
                          <a:ea typeface="+mn-ea"/>
                          <a:cs typeface="Gotham" pitchFamily="2" charset="0"/>
                        </a:rPr>
                      </a:br>
                      <a:r>
                        <a:rPr lang="en-US" sz="1200" b="0" i="0" kern="1200" dirty="0">
                          <a:solidFill>
                            <a:schemeClr val="tx1"/>
                          </a:solidFill>
                          <a:latin typeface="Gotham" pitchFamily="2" charset="0"/>
                          <a:ea typeface="+mn-ea"/>
                          <a:cs typeface="Gotham" pitchFamily="2" charset="0"/>
                        </a:rPr>
                        <a:t>4.3 x 1.7 x 1.8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 </a:t>
                      </a:r>
                      <a:r>
                        <a:rPr lang="en-US" sz="1200" b="0" i="0" kern="1200" baseline="0" dirty="0">
                          <a:solidFill>
                            <a:schemeClr val="tx1"/>
                          </a:solidFill>
                          <a:latin typeface="Gotham" pitchFamily="2" charset="0"/>
                          <a:ea typeface="+mn-ea"/>
                          <a:cs typeface="Gotham Bold" pitchFamily="2" charset="0"/>
                        </a:rPr>
                        <a:t>3</a:t>
                      </a:r>
                      <a:r>
                        <a:rPr lang="en-US" sz="1200" b="0" i="0" kern="1200" baseline="0" dirty="0">
                          <a:solidFill>
                            <a:schemeClr val="tx1"/>
                          </a:solidFill>
                          <a:latin typeface="Gotham" pitchFamily="2" charset="0"/>
                          <a:ea typeface="+mn-ea"/>
                          <a:cs typeface="Gotham" pitchFamily="2" charset="0"/>
                        </a:rPr>
                        <a:t> tons</a:t>
                      </a: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Capacity: </a:t>
                      </a:r>
                      <a:r>
                        <a:rPr lang="en-US" sz="1200" b="0" i="0" kern="1200" baseline="0" dirty="0">
                          <a:solidFill>
                            <a:schemeClr val="tx1"/>
                          </a:solidFill>
                          <a:latin typeface="+mn-lt"/>
                          <a:ea typeface="+mn-ea"/>
                          <a:cs typeface="Arial" charset="0"/>
                        </a:rPr>
                        <a:t>&lt;17</a:t>
                      </a:r>
                      <a:r>
                        <a:rPr lang="en-US" sz="1200" kern="1200" dirty="0">
                          <a:solidFill>
                            <a:schemeClr val="tx1"/>
                          </a:solidFill>
                          <a:latin typeface="+mn-lt"/>
                          <a:ea typeface="+mn-ea"/>
                          <a:cs typeface="Arial" charset="0"/>
                        </a:rPr>
                        <a:t> </a:t>
                      </a:r>
                      <a:r>
                        <a:rPr lang="en-US" sz="1200" kern="1200" dirty="0" err="1">
                          <a:solidFill>
                            <a:schemeClr val="tx1"/>
                          </a:solidFill>
                          <a:latin typeface="+mn-lt"/>
                          <a:ea typeface="+mn-ea"/>
                          <a:cs typeface="Arial" charset="0"/>
                        </a:rPr>
                        <a:t>cbm</a:t>
                      </a:r>
                      <a:endParaRPr lang="en-US" sz="1200" kern="1200" dirty="0">
                        <a:solidFill>
                          <a:schemeClr val="tx1"/>
                        </a:solidFill>
                        <a:latin typeface="+mn-lt"/>
                        <a:ea typeface="+mn-ea"/>
                        <a:cs typeface="Arial"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 </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4.3 x 1.9 x 2.2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a:t>
                      </a:r>
                      <a:r>
                        <a:rPr lang="en-US" sz="1200" kern="1200" baseline="0" dirty="0">
                          <a:solidFill>
                            <a:schemeClr val="tx1"/>
                          </a:solidFill>
                          <a:latin typeface="+mn-lt"/>
                          <a:ea typeface="+mn-ea"/>
                          <a:cs typeface="Arial" charset="0"/>
                        </a:rPr>
                        <a:t> 22 tons</a:t>
                      </a:r>
                    </a:p>
                    <a:p>
                      <a:pPr marL="171450" marR="0" lvl="1" indent="-171450" algn="l" defTabSz="914400" rtl="0" eaLnBrk="0" fontAlgn="base" latinLnBrk="0" hangingPunct="0">
                        <a:lnSpc>
                          <a:spcPct val="150000"/>
                        </a:lnSpc>
                        <a:spcBef>
                          <a:spcPts val="0"/>
                        </a:spcBef>
                        <a:spcAft>
                          <a:spcPts val="600"/>
                        </a:spcAft>
                        <a:buClr>
                          <a:schemeClr val="accent2"/>
                        </a:buClr>
                        <a:buSzTx/>
                        <a:buFont typeface="Arial" panose="020B0604020202020204" pitchFamily="34" charset="0"/>
                        <a:buChar char="•"/>
                        <a:tabLst/>
                        <a:defRPr/>
                      </a:pPr>
                      <a:r>
                        <a:rPr lang="en-US" sz="1200" b="1" i="0" kern="1200" baseline="0" dirty="0">
                          <a:solidFill>
                            <a:schemeClr val="tx1"/>
                          </a:solidFill>
                          <a:latin typeface="Gotham Bold" pitchFamily="2" charset="0"/>
                          <a:ea typeface="+mn-ea"/>
                          <a:cs typeface="Gotham Bold" pitchFamily="2" charset="0"/>
                        </a:rPr>
                        <a:t>Capacity: </a:t>
                      </a:r>
                      <a:r>
                        <a:rPr lang="en-US" sz="1200" b="0" i="0" kern="1200" baseline="0" dirty="0">
                          <a:solidFill>
                            <a:schemeClr val="tx1"/>
                          </a:solidFill>
                          <a:latin typeface="+mn-lt"/>
                          <a:ea typeface="+mn-ea"/>
                          <a:cs typeface="Arial" charset="0"/>
                        </a:rPr>
                        <a:t>&lt;</a:t>
                      </a:r>
                      <a:r>
                        <a:rPr lang="en-US" sz="1200" kern="1200" dirty="0">
                          <a:solidFill>
                            <a:schemeClr val="tx1"/>
                          </a:solidFill>
                          <a:latin typeface="+mn-lt"/>
                          <a:ea typeface="+mn-ea"/>
                          <a:cs typeface="Arial" charset="0"/>
                        </a:rPr>
                        <a:t>22 </a:t>
                      </a:r>
                      <a:r>
                        <a:rPr lang="en-US" sz="1200" kern="1200" dirty="0" err="1">
                          <a:solidFill>
                            <a:schemeClr val="tx1"/>
                          </a:solidFill>
                          <a:latin typeface="+mn-lt"/>
                          <a:ea typeface="+mn-ea"/>
                          <a:cs typeface="Arial" charset="0"/>
                        </a:rPr>
                        <a:t>cbm</a:t>
                      </a:r>
                      <a:endParaRPr lang="en-US" sz="1200" b="1" i="0" kern="1200" baseline="0" dirty="0">
                        <a:solidFill>
                          <a:schemeClr val="tx1"/>
                        </a:solidFill>
                        <a:latin typeface="Gotham Bold" pitchFamily="2" charset="0"/>
                        <a:ea typeface="+mn-ea"/>
                        <a:cs typeface="Gotham Bold"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 6.2 x 2.1 x 2.0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 </a:t>
                      </a:r>
                      <a:r>
                        <a:rPr lang="en-US" sz="1200" kern="1200" baseline="0" dirty="0">
                          <a:solidFill>
                            <a:schemeClr val="tx1"/>
                          </a:solidFill>
                          <a:latin typeface="+mn-lt"/>
                          <a:ea typeface="+mn-ea"/>
                          <a:cs typeface="Arial" charset="0"/>
                        </a:rPr>
                        <a:t>7 tons</a:t>
                      </a:r>
                    </a:p>
                    <a:p>
                      <a:pPr marL="171450" marR="0" lvl="1" indent="-171450" algn="l" defTabSz="914400" rtl="0" eaLnBrk="0" fontAlgn="base" latinLnBrk="0" hangingPunct="0">
                        <a:lnSpc>
                          <a:spcPct val="150000"/>
                        </a:lnSpc>
                        <a:spcBef>
                          <a:spcPts val="0"/>
                        </a:spcBef>
                        <a:spcAft>
                          <a:spcPts val="600"/>
                        </a:spcAft>
                        <a:buClr>
                          <a:schemeClr val="accent2"/>
                        </a:buClr>
                        <a:buSzTx/>
                        <a:buFont typeface="Arial" panose="020B0604020202020204" pitchFamily="34" charset="0"/>
                        <a:buChar char="•"/>
                        <a:tabLst/>
                        <a:defRPr/>
                      </a:pPr>
                      <a:r>
                        <a:rPr lang="en-US" sz="1200" b="1" i="0" kern="1200" baseline="0" dirty="0">
                          <a:solidFill>
                            <a:schemeClr val="tx1"/>
                          </a:solidFill>
                          <a:latin typeface="Gotham Bold" pitchFamily="2" charset="0"/>
                          <a:ea typeface="+mn-ea"/>
                          <a:cs typeface="Gotham Bold" pitchFamily="2" charset="0"/>
                        </a:rPr>
                        <a:t>Capacity: </a:t>
                      </a:r>
                      <a:r>
                        <a:rPr lang="en-US" sz="1200" kern="1200" dirty="0">
                          <a:solidFill>
                            <a:schemeClr val="tx1"/>
                          </a:solidFill>
                          <a:latin typeface="+mn-lt"/>
                          <a:ea typeface="+mn-ea"/>
                          <a:cs typeface="Arial" charset="0"/>
                        </a:rPr>
                        <a:t>&lt;26 </a:t>
                      </a:r>
                      <a:r>
                        <a:rPr lang="en-US" sz="1200" kern="1200" dirty="0" err="1">
                          <a:solidFill>
                            <a:schemeClr val="tx1"/>
                          </a:solidFill>
                          <a:latin typeface="+mn-lt"/>
                          <a:ea typeface="+mn-ea"/>
                          <a:cs typeface="Arial" charset="0"/>
                        </a:rPr>
                        <a:t>cbm</a:t>
                      </a:r>
                      <a:endParaRPr lang="en-US" sz="1200" kern="1200" dirty="0">
                        <a:solidFill>
                          <a:schemeClr val="tx1"/>
                        </a:solidFill>
                        <a:latin typeface="+mn-lt"/>
                        <a:ea typeface="+mn-ea"/>
                        <a:cs typeface="Arial"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6.1 x 2.1 x 2.0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9863232"/>
                  </a:ext>
                </a:extLst>
              </a:tr>
              <a:tr h="784857">
                <a:tc gridSpan="2">
                  <a:txBody>
                    <a:bodyPr/>
                    <a:lstStyle/>
                    <a:p>
                      <a:pPr algn="ctr">
                        <a:lnSpc>
                          <a:spcPct val="150000"/>
                        </a:lnSpc>
                        <a:spcBef>
                          <a:spcPts val="0"/>
                        </a:spcBef>
                        <a:spcAft>
                          <a:spcPts val="600"/>
                        </a:spcAft>
                      </a:pPr>
                      <a:r>
                        <a:rPr lang="en-US" sz="1200" b="0" i="0" dirty="0">
                          <a:latin typeface="Gotham" pitchFamily="2" charset="0"/>
                          <a:cs typeface="Gotham" pitchFamily="2" charset="0"/>
                        </a:rPr>
                        <a:t>Truck Ban in City such as: HCM, HAN, HPH,…</a:t>
                      </a:r>
                    </a:p>
                    <a:p>
                      <a:pPr algn="ctr">
                        <a:lnSpc>
                          <a:spcPct val="150000"/>
                        </a:lnSpc>
                        <a:spcBef>
                          <a:spcPts val="0"/>
                        </a:spcBef>
                        <a:spcAft>
                          <a:spcPts val="600"/>
                        </a:spcAft>
                      </a:pPr>
                      <a:r>
                        <a:rPr lang="pt-BR" sz="1200" b="0" i="0" dirty="0">
                          <a:latin typeface="Gotham" pitchFamily="2" charset="0"/>
                          <a:cs typeface="Gotham" pitchFamily="2" charset="0"/>
                        </a:rPr>
                        <a:t>6:00 -&gt; 9:00 </a:t>
                      </a:r>
                      <a:r>
                        <a:rPr lang="pt-BR" sz="1200" b="0" i="0" dirty="0" err="1">
                          <a:latin typeface="Gotham" pitchFamily="2" charset="0"/>
                          <a:cs typeface="Gotham" pitchFamily="2" charset="0"/>
                        </a:rPr>
                        <a:t>and</a:t>
                      </a:r>
                      <a:r>
                        <a:rPr lang="pt-BR" sz="1200" b="0" i="0" dirty="0">
                          <a:latin typeface="Gotham" pitchFamily="2" charset="0"/>
                          <a:cs typeface="Gotham" pitchFamily="2" charset="0"/>
                        </a:rPr>
                        <a:t> 16:00 -&gt; 20:00</a:t>
                      </a:r>
                      <a:endParaRPr lang="en-US" sz="1200" b="0" i="0" dirty="0">
                        <a:latin typeface="Gotham" pitchFamily="2" charset="0"/>
                        <a:cs typeface="Gotham" pitchFamily="2"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hMerge="1">
                  <a:txBody>
                    <a:bodyPr/>
                    <a:lstStyle/>
                    <a:p>
                      <a:pPr algn="ctr">
                        <a:lnSpc>
                          <a:spcPct val="150000"/>
                        </a:lnSpc>
                        <a:spcBef>
                          <a:spcPts val="0"/>
                        </a:spcBef>
                        <a:spcAft>
                          <a:spcPts val="600"/>
                        </a:spcAft>
                      </a:pPr>
                      <a:endParaRPr lang="en-US" sz="1200" dirty="0"/>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ctr">
                        <a:lnSpc>
                          <a:spcPct val="150000"/>
                        </a:lnSpc>
                        <a:spcBef>
                          <a:spcPts val="0"/>
                        </a:spcBef>
                        <a:spcAft>
                          <a:spcPts val="600"/>
                        </a:spcAft>
                      </a:pPr>
                      <a:r>
                        <a:rPr lang="en-US" sz="1200" b="0" i="0" dirty="0">
                          <a:latin typeface="Gotham" pitchFamily="2" charset="0"/>
                          <a:cs typeface="Gotham" pitchFamily="2" charset="0"/>
                        </a:rPr>
                        <a:t>Truck Ban in City such as: HCM, HAN, HPH,…</a:t>
                      </a:r>
                    </a:p>
                    <a:p>
                      <a:pPr marL="0" algn="ctr" defTabSz="914400" rtl="0" eaLnBrk="1" latinLnBrk="0" hangingPunct="1">
                        <a:lnSpc>
                          <a:spcPct val="150000"/>
                        </a:lnSpc>
                        <a:spcBef>
                          <a:spcPts val="0"/>
                        </a:spcBef>
                        <a:spcAft>
                          <a:spcPts val="600"/>
                        </a:spcAft>
                      </a:pPr>
                      <a:r>
                        <a:rPr lang="pt-BR" sz="1200" b="0" i="0" kern="1200" dirty="0">
                          <a:solidFill>
                            <a:schemeClr val="dk1"/>
                          </a:solidFill>
                          <a:latin typeface="Gotham" pitchFamily="2" charset="0"/>
                          <a:ea typeface="+mn-ea"/>
                        </a:rPr>
                        <a:t>6:00 -&gt; 22:00</a:t>
                      </a:r>
                    </a:p>
                  </a:txBody>
                  <a:tcPr>
                    <a:lnL w="12700" cmpd="sng">
                      <a:noFill/>
                    </a:lnL>
                    <a:lnT w="12700" cmpd="sng">
                      <a:noFill/>
                    </a:lnT>
                  </a:tcPr>
                </a:tc>
                <a:tc hMerge="1">
                  <a:txBody>
                    <a:bodyPr/>
                    <a:lstStyle/>
                    <a:p>
                      <a:endParaRPr lang="en-US"/>
                    </a:p>
                  </a:txBody>
                  <a:tcPr>
                    <a:lnT w="12700" cmpd="sng">
                      <a:noFill/>
                    </a:lnT>
                  </a:tcPr>
                </a:tc>
                <a:tc hMerge="1">
                  <a:txBody>
                    <a:bodyPr/>
                    <a:lstStyle/>
                    <a:p>
                      <a:endParaRPr lang="en-US"/>
                    </a:p>
                  </a:txBody>
                  <a:tcPr>
                    <a:lnT w="12700" cmpd="sng">
                      <a:noFill/>
                    </a:lnT>
                  </a:tcPr>
                </a:tc>
                <a:extLst>
                  <a:ext uri="{0D108BD9-81ED-4DB2-BD59-A6C34878D82A}">
                    <a16:rowId xmlns:a16="http://schemas.microsoft.com/office/drawing/2014/main" val="4227842201"/>
                  </a:ext>
                </a:extLst>
              </a:tr>
            </a:tbl>
          </a:graphicData>
        </a:graphic>
      </p:graphicFrame>
      <p:sp>
        <p:nvSpPr>
          <p:cNvPr id="3" name="Title 2">
            <a:extLst>
              <a:ext uri="{FF2B5EF4-FFF2-40B4-BE49-F238E27FC236}">
                <a16:creationId xmlns:a16="http://schemas.microsoft.com/office/drawing/2014/main" id="{B2F2DD45-F55E-9F04-22AE-E8D5F5B8B9A4}"/>
              </a:ext>
            </a:extLst>
          </p:cNvPr>
          <p:cNvSpPr>
            <a:spLocks noGrp="1"/>
          </p:cNvSpPr>
          <p:nvPr>
            <p:ph type="title"/>
          </p:nvPr>
        </p:nvSpPr>
        <p:spPr/>
        <p:txBody>
          <a:bodyPr>
            <a:normAutofit/>
          </a:bodyPr>
          <a:lstStyle/>
          <a:p>
            <a:r>
              <a:rPr lang="en-US" dirty="0">
                <a:latin typeface="CONTHRAX HEAVY" panose="020B0907020201080204" pitchFamily="34" charset="0"/>
              </a:rPr>
              <a:t>TRANSPORTATION SERVICES</a:t>
            </a:r>
          </a:p>
        </p:txBody>
      </p:sp>
      <p:sp>
        <p:nvSpPr>
          <p:cNvPr id="4" name="Slide Number Placeholder 3">
            <a:extLst>
              <a:ext uri="{FF2B5EF4-FFF2-40B4-BE49-F238E27FC236}">
                <a16:creationId xmlns:a16="http://schemas.microsoft.com/office/drawing/2014/main" id="{1CAD2A86-C6F9-A9C9-54BE-78ADC749C735}"/>
              </a:ext>
            </a:extLst>
          </p:cNvPr>
          <p:cNvSpPr>
            <a:spLocks noGrp="1"/>
          </p:cNvSpPr>
          <p:nvPr>
            <p:ph type="sldNum" sz="quarter" idx="12"/>
          </p:nvPr>
        </p:nvSpPr>
        <p:spPr/>
        <p:txBody>
          <a:bodyPr/>
          <a:lstStyle/>
          <a:p>
            <a:fld id="{D59C6C06-AE23-5E4F-9A17-3EC4411F23ED}" type="slidenum">
              <a:rPr lang="en-GB" smtClean="0"/>
              <a:pPr/>
              <a:t>15</a:t>
            </a:fld>
            <a:endParaRPr lang="en-GB"/>
          </a:p>
        </p:txBody>
      </p:sp>
      <p:sp>
        <p:nvSpPr>
          <p:cNvPr id="5" name="Subtitle 4">
            <a:extLst>
              <a:ext uri="{FF2B5EF4-FFF2-40B4-BE49-F238E27FC236}">
                <a16:creationId xmlns:a16="http://schemas.microsoft.com/office/drawing/2014/main" id="{9C0ABD5F-F12F-0D3A-6110-9842728CF631}"/>
              </a:ext>
            </a:extLst>
          </p:cNvPr>
          <p:cNvSpPr>
            <a:spLocks noGrp="1"/>
          </p:cNvSpPr>
          <p:nvPr>
            <p:ph type="subTitle" idx="13"/>
          </p:nvPr>
        </p:nvSpPr>
        <p:spPr>
          <a:xfrm>
            <a:off x="609600" y="1022037"/>
            <a:ext cx="10972800" cy="400110"/>
          </a:xfrm>
        </p:spPr>
        <p:txBody>
          <a:bodyPr/>
          <a:lstStyle/>
          <a:p>
            <a:r>
              <a:rPr lang="en-US" dirty="0"/>
              <a:t>FLEET</a:t>
            </a:r>
          </a:p>
        </p:txBody>
      </p:sp>
      <p:pic>
        <p:nvPicPr>
          <p:cNvPr id="10" name="Picture 9">
            <a:extLst>
              <a:ext uri="{FF2B5EF4-FFF2-40B4-BE49-F238E27FC236}">
                <a16:creationId xmlns:a16="http://schemas.microsoft.com/office/drawing/2014/main" id="{9F90819F-68CC-9AD6-82D9-CB5A296491BF}"/>
              </a:ext>
            </a:extLst>
          </p:cNvPr>
          <p:cNvPicPr>
            <a:picLocks noChangeAspect="1"/>
          </p:cNvPicPr>
          <p:nvPr/>
        </p:nvPicPr>
        <p:blipFill>
          <a:blip r:embed="rId3"/>
          <a:srcRect/>
          <a:stretch/>
        </p:blipFill>
        <p:spPr>
          <a:xfrm>
            <a:off x="784982" y="2115012"/>
            <a:ext cx="1719281" cy="1365312"/>
          </a:xfrm>
          <a:prstGeom prst="rect">
            <a:avLst/>
          </a:prstGeom>
        </p:spPr>
      </p:pic>
      <p:pic>
        <p:nvPicPr>
          <p:cNvPr id="12" name="Picture 11">
            <a:extLst>
              <a:ext uri="{FF2B5EF4-FFF2-40B4-BE49-F238E27FC236}">
                <a16:creationId xmlns:a16="http://schemas.microsoft.com/office/drawing/2014/main" id="{A7BBA61B-F4EA-B608-2F94-E616B29A15D9}"/>
              </a:ext>
            </a:extLst>
          </p:cNvPr>
          <p:cNvPicPr>
            <a:picLocks noChangeAspect="1"/>
          </p:cNvPicPr>
          <p:nvPr/>
        </p:nvPicPr>
        <p:blipFill>
          <a:blip r:embed="rId4"/>
          <a:srcRect/>
          <a:stretch/>
        </p:blipFill>
        <p:spPr>
          <a:xfrm>
            <a:off x="2958177" y="2115011"/>
            <a:ext cx="1706640" cy="1365312"/>
          </a:xfrm>
          <a:prstGeom prst="rect">
            <a:avLst/>
          </a:prstGeom>
        </p:spPr>
      </p:pic>
      <p:pic>
        <p:nvPicPr>
          <p:cNvPr id="16" name="Picture 15">
            <a:extLst>
              <a:ext uri="{FF2B5EF4-FFF2-40B4-BE49-F238E27FC236}">
                <a16:creationId xmlns:a16="http://schemas.microsoft.com/office/drawing/2014/main" id="{94BAA85D-3671-F9BB-E780-9172C43463A0}"/>
              </a:ext>
            </a:extLst>
          </p:cNvPr>
          <p:cNvPicPr>
            <a:picLocks noChangeAspect="1"/>
          </p:cNvPicPr>
          <p:nvPr/>
        </p:nvPicPr>
        <p:blipFill>
          <a:blip r:embed="rId5"/>
          <a:srcRect/>
          <a:stretch/>
        </p:blipFill>
        <p:spPr>
          <a:xfrm>
            <a:off x="5119683" y="2115011"/>
            <a:ext cx="1820416" cy="1365312"/>
          </a:xfrm>
          <a:prstGeom prst="rect">
            <a:avLst/>
          </a:prstGeom>
        </p:spPr>
      </p:pic>
      <p:pic>
        <p:nvPicPr>
          <p:cNvPr id="18" name="Picture 17">
            <a:extLst>
              <a:ext uri="{FF2B5EF4-FFF2-40B4-BE49-F238E27FC236}">
                <a16:creationId xmlns:a16="http://schemas.microsoft.com/office/drawing/2014/main" id="{9C746507-B653-9D21-9CB4-E5A02E77F7C8}"/>
              </a:ext>
            </a:extLst>
          </p:cNvPr>
          <p:cNvPicPr>
            <a:picLocks noChangeAspect="1"/>
          </p:cNvPicPr>
          <p:nvPr/>
        </p:nvPicPr>
        <p:blipFill>
          <a:blip r:embed="rId6"/>
          <a:srcRect/>
          <a:stretch/>
        </p:blipFill>
        <p:spPr>
          <a:xfrm>
            <a:off x="7395917" y="2110112"/>
            <a:ext cx="1820416" cy="1365312"/>
          </a:xfrm>
          <a:prstGeom prst="rect">
            <a:avLst/>
          </a:prstGeom>
        </p:spPr>
      </p:pic>
      <p:pic>
        <p:nvPicPr>
          <p:cNvPr id="24" name="Picture 23">
            <a:extLst>
              <a:ext uri="{FF2B5EF4-FFF2-40B4-BE49-F238E27FC236}">
                <a16:creationId xmlns:a16="http://schemas.microsoft.com/office/drawing/2014/main" id="{993F0713-87F0-F19D-E421-F2D1E760F300}"/>
              </a:ext>
            </a:extLst>
          </p:cNvPr>
          <p:cNvPicPr>
            <a:picLocks noChangeAspect="1"/>
          </p:cNvPicPr>
          <p:nvPr/>
        </p:nvPicPr>
        <p:blipFill>
          <a:blip r:embed="rId7"/>
          <a:srcRect t="374" b="374"/>
          <a:stretch/>
        </p:blipFill>
        <p:spPr>
          <a:xfrm>
            <a:off x="9843905" y="2110112"/>
            <a:ext cx="1332591" cy="1360413"/>
          </a:xfrm>
          <a:prstGeom prst="rect">
            <a:avLst/>
          </a:prstGeom>
        </p:spPr>
      </p:pic>
    </p:spTree>
    <p:extLst>
      <p:ext uri="{BB962C8B-B14F-4D97-AF65-F5344CB8AC3E}">
        <p14:creationId xmlns:p14="http://schemas.microsoft.com/office/powerpoint/2010/main" val="378246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ACC7D6C4-89D5-B94E-A5E7-0D4A10970D91}"/>
              </a:ext>
            </a:extLst>
          </p:cNvPr>
          <p:cNvGraphicFramePr>
            <a:graphicFrameLocks noGrp="1"/>
          </p:cNvGraphicFramePr>
          <p:nvPr>
            <p:ph idx="1"/>
          </p:nvPr>
        </p:nvGraphicFramePr>
        <p:xfrm>
          <a:off x="304799" y="1418005"/>
          <a:ext cx="11582401" cy="4587028"/>
        </p:xfrm>
        <a:graphic>
          <a:graphicData uri="http://schemas.openxmlformats.org/drawingml/2006/table">
            <a:tbl>
              <a:tblPr firstRow="1" bandRow="1">
                <a:tableStyleId>{5C22544A-7EE6-4342-B048-85BDC9FD1C3A}</a:tableStyleId>
              </a:tblPr>
              <a:tblGrid>
                <a:gridCol w="1923394">
                  <a:extLst>
                    <a:ext uri="{9D8B030D-6E8A-4147-A177-3AD203B41FA5}">
                      <a16:colId xmlns:a16="http://schemas.microsoft.com/office/drawing/2014/main" val="892231754"/>
                    </a:ext>
                  </a:extLst>
                </a:gridCol>
                <a:gridCol w="2249214">
                  <a:extLst>
                    <a:ext uri="{9D8B030D-6E8A-4147-A177-3AD203B41FA5}">
                      <a16:colId xmlns:a16="http://schemas.microsoft.com/office/drawing/2014/main" val="2672260010"/>
                    </a:ext>
                  </a:extLst>
                </a:gridCol>
                <a:gridCol w="2228193">
                  <a:extLst>
                    <a:ext uri="{9D8B030D-6E8A-4147-A177-3AD203B41FA5}">
                      <a16:colId xmlns:a16="http://schemas.microsoft.com/office/drawing/2014/main" val="1894526300"/>
                    </a:ext>
                  </a:extLst>
                </a:gridCol>
                <a:gridCol w="2354317">
                  <a:extLst>
                    <a:ext uri="{9D8B030D-6E8A-4147-A177-3AD203B41FA5}">
                      <a16:colId xmlns:a16="http://schemas.microsoft.com/office/drawing/2014/main" val="1040729400"/>
                    </a:ext>
                  </a:extLst>
                </a:gridCol>
                <a:gridCol w="2827283">
                  <a:extLst>
                    <a:ext uri="{9D8B030D-6E8A-4147-A177-3AD203B41FA5}">
                      <a16:colId xmlns:a16="http://schemas.microsoft.com/office/drawing/2014/main" val="2158999993"/>
                    </a:ext>
                  </a:extLst>
                </a:gridCol>
              </a:tblGrid>
              <a:tr h="862525">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8 Ton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lang="en-US" sz="1600" dirty="0">
                          <a:solidFill>
                            <a:schemeClr val="accent2"/>
                          </a:solidFill>
                          <a:latin typeface="Gotham" pitchFamily="50" charset="0"/>
                          <a:cs typeface="Gotham" pitchFamily="50" charset="0"/>
                        </a:rPr>
                        <a:t>10 Tons Truck</a:t>
                      </a:r>
                    </a:p>
                    <a:p>
                      <a:pPr algn="ctr">
                        <a:lnSpc>
                          <a:spcPct val="150000"/>
                        </a:lnSpc>
                        <a:spcBef>
                          <a:spcPts val="0"/>
                        </a:spcBef>
                        <a:spcAft>
                          <a:spcPts val="600"/>
                        </a:spcAft>
                      </a:pPr>
                      <a:endParaRPr lang="en-US" sz="1600" dirty="0">
                        <a:solidFill>
                          <a:schemeClr val="accent2"/>
                        </a:solidFill>
                        <a:latin typeface="Gotham" pitchFamily="50" charset="0"/>
                        <a:cs typeface="Gotham" pitchFamily="50" charset="0"/>
                      </a:endParaRP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15 Tons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Header Truck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50000"/>
                        </a:lnSpc>
                        <a:spcBef>
                          <a:spcPts val="0"/>
                        </a:spcBef>
                        <a:spcAft>
                          <a:spcPts val="600"/>
                        </a:spcAft>
                      </a:pPr>
                      <a:r>
                        <a:rPr lang="en-US" sz="1600" dirty="0">
                          <a:solidFill>
                            <a:schemeClr val="accent2"/>
                          </a:solidFill>
                          <a:latin typeface="Gotham" pitchFamily="50" charset="0"/>
                          <a:cs typeface="Gotham" pitchFamily="50" charset="0"/>
                        </a:rPr>
                        <a:t>Header Truck for Gas Tank</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77680008"/>
                  </a:ext>
                </a:extLst>
              </a:tr>
              <a:tr h="1346999">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spcBef>
                          <a:spcPts val="0"/>
                        </a:spcBef>
                        <a:spcAft>
                          <a:spcPts val="600"/>
                        </a:spcAft>
                      </a:pPr>
                      <a:endParaRPr lang="en-US" dirty="0"/>
                    </a:p>
                  </a:txBody>
                  <a:tcPr marL="0" marR="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831794"/>
                  </a:ext>
                </a:extLst>
              </a:tr>
              <a:tr h="1501529">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 </a:t>
                      </a:r>
                      <a:r>
                        <a:rPr lang="en-US" sz="1200" kern="1200" baseline="0" dirty="0">
                          <a:solidFill>
                            <a:schemeClr val="tx1"/>
                          </a:solidFill>
                          <a:latin typeface="+mn-lt"/>
                          <a:ea typeface="+mn-ea"/>
                          <a:cs typeface="Arial" charset="0"/>
                        </a:rPr>
                        <a:t>8 tons</a:t>
                      </a:r>
                    </a:p>
                    <a:p>
                      <a:pPr marL="171450" marR="0" lvl="1" indent="-171450" algn="l" defTabSz="914400" rtl="0" eaLnBrk="0" fontAlgn="base" latinLnBrk="0" hangingPunct="0">
                        <a:lnSpc>
                          <a:spcPct val="150000"/>
                        </a:lnSpc>
                        <a:spcBef>
                          <a:spcPts val="0"/>
                        </a:spcBef>
                        <a:spcAft>
                          <a:spcPts val="600"/>
                        </a:spcAft>
                        <a:buClr>
                          <a:schemeClr val="accent2"/>
                        </a:buClr>
                        <a:buSzTx/>
                        <a:buFont typeface="Arial" panose="020B0604020202020204" pitchFamily="34" charset="0"/>
                        <a:buChar char="•"/>
                        <a:tabLst/>
                        <a:defRPr/>
                      </a:pPr>
                      <a:r>
                        <a:rPr lang="en-US" sz="1200" b="1" i="0" kern="1200" baseline="0" dirty="0">
                          <a:solidFill>
                            <a:schemeClr val="tx1"/>
                          </a:solidFill>
                          <a:latin typeface="Gotham Bold" pitchFamily="2" charset="0"/>
                          <a:ea typeface="+mn-ea"/>
                          <a:cs typeface="Gotham Bold" pitchFamily="2" charset="0"/>
                        </a:rPr>
                        <a:t>Capacity: </a:t>
                      </a:r>
                      <a:r>
                        <a:rPr lang="en-US" sz="1200" kern="1200" dirty="0">
                          <a:solidFill>
                            <a:schemeClr val="tx1"/>
                          </a:solidFill>
                          <a:latin typeface="+mn-lt"/>
                          <a:ea typeface="+mn-ea"/>
                          <a:cs typeface="Arial" charset="0"/>
                        </a:rPr>
                        <a:t>&lt;46 </a:t>
                      </a:r>
                      <a:r>
                        <a:rPr lang="en-US" sz="1200" kern="1200" dirty="0" err="1">
                          <a:solidFill>
                            <a:schemeClr val="tx1"/>
                          </a:solidFill>
                          <a:latin typeface="+mn-lt"/>
                          <a:ea typeface="+mn-ea"/>
                          <a:cs typeface="Arial" charset="0"/>
                        </a:rPr>
                        <a:t>cbm</a:t>
                      </a:r>
                      <a:endParaRPr lang="en-US" sz="1200" kern="1200" dirty="0">
                        <a:solidFill>
                          <a:schemeClr val="tx1"/>
                        </a:solidFill>
                        <a:latin typeface="+mn-lt"/>
                        <a:ea typeface="+mn-ea"/>
                        <a:cs typeface="Arial"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8 x 2.3 x 2.5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Max.</a:t>
                      </a:r>
                      <a:r>
                        <a:rPr lang="en-US" sz="1200" b="1" i="0" kern="1200" baseline="0" dirty="0">
                          <a:solidFill>
                            <a:schemeClr val="tx1"/>
                          </a:solidFill>
                          <a:latin typeface="Gotham" pitchFamily="2" charset="0"/>
                          <a:ea typeface="+mn-ea"/>
                          <a:cs typeface="Gotham" pitchFamily="2" charset="0"/>
                        </a:rPr>
                        <a:t> Weight: </a:t>
                      </a:r>
                      <a:r>
                        <a:rPr lang="en-US" sz="1200" b="0" i="0" kern="1200" baseline="0" dirty="0">
                          <a:solidFill>
                            <a:schemeClr val="tx1"/>
                          </a:solidFill>
                          <a:latin typeface="Gotham" pitchFamily="2" charset="0"/>
                          <a:ea typeface="+mn-ea"/>
                          <a:cs typeface="Gotham" pitchFamily="2" charset="0"/>
                        </a:rPr>
                        <a:t>10 tons</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Capacity: </a:t>
                      </a:r>
                      <a:r>
                        <a:rPr lang="en-US" sz="1200" b="0" i="0" kern="1200" dirty="0">
                          <a:solidFill>
                            <a:schemeClr val="tx1"/>
                          </a:solidFill>
                          <a:latin typeface="Gotham" pitchFamily="2" charset="0"/>
                          <a:ea typeface="+mn-ea"/>
                          <a:cs typeface="Gotham" pitchFamily="2" charset="0"/>
                        </a:rPr>
                        <a:t>&lt;55 </a:t>
                      </a:r>
                      <a:r>
                        <a:rPr lang="en-US" sz="1200" b="0" i="0" kern="1200" dirty="0" err="1">
                          <a:solidFill>
                            <a:schemeClr val="tx1"/>
                          </a:solidFill>
                          <a:latin typeface="Gotham" pitchFamily="2" charset="0"/>
                          <a:ea typeface="+mn-ea"/>
                          <a:cs typeface="Gotham" pitchFamily="2" charset="0"/>
                        </a:rPr>
                        <a:t>cbm</a:t>
                      </a:r>
                      <a:endParaRPr lang="en-US" sz="1200" b="0" i="0" kern="1200" dirty="0">
                        <a:solidFill>
                          <a:schemeClr val="tx1"/>
                        </a:solidFill>
                        <a:latin typeface="Gotham" pitchFamily="2" charset="0"/>
                        <a:ea typeface="+mn-ea"/>
                        <a:cs typeface="Gotham"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dirty="0">
                          <a:solidFill>
                            <a:schemeClr val="tx1"/>
                          </a:solidFill>
                          <a:latin typeface="Gotham" pitchFamily="2" charset="0"/>
                          <a:ea typeface="+mn-ea"/>
                          <a:cs typeface="Gotham" pitchFamily="2" charset="0"/>
                        </a:rPr>
                        <a:t>Dimensions: </a:t>
                      </a:r>
                      <a:br>
                        <a:rPr lang="en-US" sz="1200" b="0" i="0" kern="1200" dirty="0">
                          <a:solidFill>
                            <a:schemeClr val="tx1"/>
                          </a:solidFill>
                          <a:latin typeface="Gotham" pitchFamily="2" charset="0"/>
                          <a:ea typeface="+mn-ea"/>
                          <a:cs typeface="Gotham" pitchFamily="2" charset="0"/>
                        </a:rPr>
                      </a:br>
                      <a:r>
                        <a:rPr lang="en-US" sz="1200" b="0" i="0" kern="1200" dirty="0">
                          <a:solidFill>
                            <a:schemeClr val="tx1"/>
                          </a:solidFill>
                          <a:latin typeface="Gotham" pitchFamily="2" charset="0"/>
                          <a:ea typeface="+mn-ea"/>
                          <a:cs typeface="Gotham" pitchFamily="2" charset="0"/>
                        </a:rPr>
                        <a:t>9.7 x 2.3 x 2.5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 </a:t>
                      </a:r>
                      <a:r>
                        <a:rPr lang="en-US" sz="1200" b="0" i="0" kern="1200" baseline="0" dirty="0">
                          <a:solidFill>
                            <a:schemeClr val="tx1"/>
                          </a:solidFill>
                          <a:latin typeface="Gotham" pitchFamily="2" charset="0"/>
                          <a:ea typeface="+mn-ea"/>
                          <a:cs typeface="Gotham" pitchFamily="2" charset="0"/>
                        </a:rPr>
                        <a:t>15 tons</a:t>
                      </a: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Capacity: </a:t>
                      </a:r>
                      <a:r>
                        <a:rPr lang="en-US" sz="1200" b="0" i="0" kern="1200" baseline="0" dirty="0">
                          <a:solidFill>
                            <a:schemeClr val="tx1"/>
                          </a:solidFill>
                          <a:latin typeface="Gotham Bold" pitchFamily="2" charset="0"/>
                          <a:ea typeface="+mn-ea"/>
                          <a:cs typeface="Gotham Bold" pitchFamily="2" charset="0"/>
                        </a:rPr>
                        <a:t>&lt;</a:t>
                      </a:r>
                      <a:r>
                        <a:rPr lang="en-US" sz="1200" kern="1200" dirty="0">
                          <a:solidFill>
                            <a:schemeClr val="tx1"/>
                          </a:solidFill>
                          <a:latin typeface="+mn-lt"/>
                          <a:ea typeface="+mn-ea"/>
                          <a:cs typeface="Arial" charset="0"/>
                        </a:rPr>
                        <a:t>55 </a:t>
                      </a:r>
                      <a:r>
                        <a:rPr lang="en-US" sz="1200" kern="1200" dirty="0" err="1">
                          <a:solidFill>
                            <a:schemeClr val="tx1"/>
                          </a:solidFill>
                          <a:latin typeface="+mn-lt"/>
                          <a:ea typeface="+mn-ea"/>
                          <a:cs typeface="Arial" charset="0"/>
                        </a:rPr>
                        <a:t>cbm</a:t>
                      </a:r>
                      <a:endParaRPr lang="en-US" sz="1200" kern="1200" dirty="0">
                        <a:solidFill>
                          <a:schemeClr val="tx1"/>
                        </a:solidFill>
                        <a:latin typeface="+mn-lt"/>
                        <a:ea typeface="+mn-ea"/>
                        <a:cs typeface="Arial"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 </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9.5 x 2.3 x 2.5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a:t>
                      </a:r>
                      <a:r>
                        <a:rPr lang="en-US" sz="1200" kern="1200" baseline="0" dirty="0">
                          <a:solidFill>
                            <a:schemeClr val="tx1"/>
                          </a:solidFill>
                          <a:latin typeface="+mn-lt"/>
                          <a:ea typeface="+mn-ea"/>
                          <a:cs typeface="Arial" charset="0"/>
                        </a:rPr>
                        <a:t> 26 tons</a:t>
                      </a:r>
                    </a:p>
                    <a:p>
                      <a:pPr marL="171450" marR="0" lvl="1" indent="-171450" algn="l" defTabSz="914400" rtl="0" eaLnBrk="0" fontAlgn="base" latinLnBrk="0" hangingPunct="0">
                        <a:lnSpc>
                          <a:spcPct val="150000"/>
                        </a:lnSpc>
                        <a:spcBef>
                          <a:spcPts val="0"/>
                        </a:spcBef>
                        <a:spcAft>
                          <a:spcPts val="600"/>
                        </a:spcAft>
                        <a:buClr>
                          <a:schemeClr val="accent2"/>
                        </a:buClr>
                        <a:buSzTx/>
                        <a:buFont typeface="Arial" panose="020B0604020202020204" pitchFamily="34" charset="0"/>
                        <a:buChar char="•"/>
                        <a:tabLst/>
                        <a:defRPr/>
                      </a:pPr>
                      <a:r>
                        <a:rPr lang="en-US" sz="1200" b="1" i="0" kern="1200" baseline="0" dirty="0">
                          <a:solidFill>
                            <a:schemeClr val="tx1"/>
                          </a:solidFill>
                          <a:latin typeface="Gotham Bold" pitchFamily="2" charset="0"/>
                          <a:ea typeface="+mn-ea"/>
                          <a:cs typeface="Gotham Bold" pitchFamily="2" charset="0"/>
                        </a:rPr>
                        <a:t>Capacity: </a:t>
                      </a:r>
                      <a:r>
                        <a:rPr lang="en-US" sz="1200" kern="1200" dirty="0">
                          <a:solidFill>
                            <a:schemeClr val="tx1"/>
                          </a:solidFill>
                          <a:latin typeface="+mn-lt"/>
                          <a:ea typeface="+mn-ea"/>
                          <a:cs typeface="Arial" charset="0"/>
                        </a:rPr>
                        <a:t>17-22 </a:t>
                      </a:r>
                      <a:r>
                        <a:rPr lang="en-US" sz="1200" kern="1200" dirty="0" err="1">
                          <a:solidFill>
                            <a:schemeClr val="tx1"/>
                          </a:solidFill>
                          <a:latin typeface="+mn-lt"/>
                          <a:ea typeface="+mn-ea"/>
                          <a:cs typeface="Arial" charset="0"/>
                        </a:rPr>
                        <a:t>cbm</a:t>
                      </a:r>
                      <a:endParaRPr lang="en-US" sz="1200" b="1" i="0" kern="1200" baseline="0" dirty="0">
                        <a:solidFill>
                          <a:schemeClr val="tx1"/>
                        </a:solidFill>
                        <a:latin typeface="Gotham Bold" pitchFamily="2" charset="0"/>
                        <a:ea typeface="+mn-ea"/>
                        <a:cs typeface="Gotham Bold" pitchFamily="2" charset="0"/>
                      </a:endParaRPr>
                    </a:p>
                    <a:p>
                      <a:pPr marL="180975" lvl="1" indent="-180975"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Dimensions:</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 6 x 2.4 x 2.4 m</a:t>
                      </a:r>
                      <a:br>
                        <a:rPr lang="en-US" sz="1200" kern="1200" dirty="0">
                          <a:solidFill>
                            <a:schemeClr val="tx1"/>
                          </a:solidFill>
                          <a:latin typeface="+mn-lt"/>
                          <a:ea typeface="+mn-ea"/>
                          <a:cs typeface="Arial" charset="0"/>
                        </a:rPr>
                      </a:br>
                      <a:r>
                        <a:rPr lang="en-US" sz="1200" kern="1200" dirty="0">
                          <a:solidFill>
                            <a:schemeClr val="tx1"/>
                          </a:solidFill>
                          <a:latin typeface="+mn-lt"/>
                          <a:ea typeface="+mn-ea"/>
                          <a:cs typeface="Arial" charset="0"/>
                        </a:rPr>
                        <a:t>12 x 2.4 x 2.4 m</a:t>
                      </a: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lvl="1" indent="-171450" algn="l" defTabSz="914400" rtl="0" eaLnBrk="0" fontAlgn="base" latinLnBrk="0" hangingPunct="0">
                        <a:lnSpc>
                          <a:spcPct val="150000"/>
                        </a:lnSpc>
                        <a:spcBef>
                          <a:spcPts val="0"/>
                        </a:spcBef>
                        <a:spcAft>
                          <a:spcPts val="600"/>
                        </a:spcAft>
                        <a:buClr>
                          <a:schemeClr val="accent2"/>
                        </a:buClr>
                        <a:buFont typeface="Arial" panose="020B0604020202020204" pitchFamily="34" charset="0"/>
                        <a:buChar char="•"/>
                        <a:defRPr/>
                      </a:pPr>
                      <a:r>
                        <a:rPr lang="en-US" sz="1200" b="1" i="0" kern="1200" baseline="0" dirty="0">
                          <a:solidFill>
                            <a:schemeClr val="tx1"/>
                          </a:solidFill>
                          <a:latin typeface="Gotham Bold" pitchFamily="2" charset="0"/>
                          <a:ea typeface="+mn-ea"/>
                          <a:cs typeface="Gotham Bold" pitchFamily="2" charset="0"/>
                        </a:rPr>
                        <a:t>Max. Weight:  </a:t>
                      </a:r>
                      <a:r>
                        <a:rPr lang="en-US" sz="1200" b="0" i="0" kern="1200" baseline="0" dirty="0">
                          <a:solidFill>
                            <a:schemeClr val="tx1"/>
                          </a:solidFill>
                          <a:latin typeface="Gotham Bold" pitchFamily="2" charset="0"/>
                          <a:ea typeface="+mn-ea"/>
                          <a:cs typeface="Gotham Bold" pitchFamily="2" charset="0"/>
                        </a:rPr>
                        <a:t>25</a:t>
                      </a:r>
                      <a:r>
                        <a:rPr lang="en-US" sz="1200" b="1" i="0" kern="1200" baseline="0" dirty="0">
                          <a:solidFill>
                            <a:schemeClr val="tx1"/>
                          </a:solidFill>
                          <a:latin typeface="Gotham Bold" pitchFamily="2" charset="0"/>
                          <a:ea typeface="+mn-ea"/>
                          <a:cs typeface="Gotham Bold" pitchFamily="2" charset="0"/>
                        </a:rPr>
                        <a:t> </a:t>
                      </a:r>
                      <a:r>
                        <a:rPr lang="en-US" sz="1200" kern="1200" baseline="0" dirty="0">
                          <a:solidFill>
                            <a:schemeClr val="tx1"/>
                          </a:solidFill>
                          <a:latin typeface="+mn-lt"/>
                          <a:ea typeface="+mn-ea"/>
                          <a:cs typeface="Arial" charset="0"/>
                        </a:rPr>
                        <a:t>tons</a:t>
                      </a:r>
                    </a:p>
                    <a:p>
                      <a:pPr marL="171450" marR="0" lvl="1" indent="-171450" algn="l" defTabSz="914400" rtl="0" eaLnBrk="0" fontAlgn="base" latinLnBrk="0" hangingPunct="0">
                        <a:lnSpc>
                          <a:spcPct val="150000"/>
                        </a:lnSpc>
                        <a:spcBef>
                          <a:spcPts val="0"/>
                        </a:spcBef>
                        <a:spcAft>
                          <a:spcPts val="600"/>
                        </a:spcAft>
                        <a:buClr>
                          <a:schemeClr val="accent2"/>
                        </a:buClr>
                        <a:buSzTx/>
                        <a:buFont typeface="Arial" panose="020B0604020202020204" pitchFamily="34" charset="0"/>
                        <a:buChar char="•"/>
                        <a:tabLst/>
                        <a:defRPr/>
                      </a:pPr>
                      <a:r>
                        <a:rPr lang="en-US" sz="1200" b="1" i="0" kern="1200" baseline="0" dirty="0">
                          <a:solidFill>
                            <a:schemeClr val="tx1"/>
                          </a:solidFill>
                          <a:latin typeface="Gotham Bold" pitchFamily="2" charset="0"/>
                          <a:ea typeface="+mn-ea"/>
                          <a:cs typeface="Gotham Bold" pitchFamily="2" charset="0"/>
                        </a:rPr>
                        <a:t>Capacity: </a:t>
                      </a:r>
                      <a:r>
                        <a:rPr lang="en-US" sz="1200" kern="1200" dirty="0">
                          <a:solidFill>
                            <a:schemeClr val="tx1"/>
                          </a:solidFill>
                          <a:latin typeface="+mn-lt"/>
                          <a:ea typeface="+mn-ea"/>
                          <a:cs typeface="Arial" charset="0"/>
                        </a:rPr>
                        <a:t>52 </a:t>
                      </a:r>
                      <a:r>
                        <a:rPr lang="en-US" sz="1200" kern="1200" dirty="0" err="1">
                          <a:solidFill>
                            <a:schemeClr val="tx1"/>
                          </a:solidFill>
                          <a:latin typeface="+mn-lt"/>
                          <a:ea typeface="+mn-ea"/>
                          <a:cs typeface="Arial" charset="0"/>
                        </a:rPr>
                        <a:t>cbm</a:t>
                      </a:r>
                      <a:endParaRPr lang="en-US" sz="1200" kern="1200" dirty="0">
                        <a:solidFill>
                          <a:schemeClr val="tx1"/>
                        </a:solidFill>
                        <a:latin typeface="+mn-lt"/>
                        <a:ea typeface="+mn-ea"/>
                        <a:cs typeface="Arial" charset="0"/>
                      </a:endParaRPr>
                    </a:p>
                  </a:txBody>
                  <a:tcPr marL="0" marR="0" marT="45718" marB="45718">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9863232"/>
                  </a:ext>
                </a:extLst>
              </a:tr>
              <a:tr h="790389">
                <a:tc gridSpan="5">
                  <a:txBody>
                    <a:bodyPr/>
                    <a:lstStyle/>
                    <a:p>
                      <a:pPr algn="ctr">
                        <a:lnSpc>
                          <a:spcPct val="150000"/>
                        </a:lnSpc>
                        <a:spcBef>
                          <a:spcPts val="0"/>
                        </a:spcBef>
                        <a:spcAft>
                          <a:spcPts val="600"/>
                        </a:spcAft>
                      </a:pPr>
                      <a:r>
                        <a:rPr lang="en-US" sz="1200" b="0" i="0" dirty="0">
                          <a:latin typeface="Gotham" pitchFamily="2" charset="0"/>
                        </a:rPr>
                        <a:t>Truck Ban in City such as: HCM, HAN, HPH,…</a:t>
                      </a:r>
                    </a:p>
                    <a:p>
                      <a:pPr marL="0" algn="ctr" defTabSz="914400" rtl="0" eaLnBrk="1" latinLnBrk="0" hangingPunct="1">
                        <a:lnSpc>
                          <a:spcPct val="150000"/>
                        </a:lnSpc>
                        <a:spcBef>
                          <a:spcPts val="0"/>
                        </a:spcBef>
                        <a:spcAft>
                          <a:spcPts val="600"/>
                        </a:spcAft>
                      </a:pPr>
                      <a:r>
                        <a:rPr lang="pt-BR" sz="1200" b="0" i="0" kern="1200">
                          <a:solidFill>
                            <a:schemeClr val="dk1"/>
                          </a:solidFill>
                          <a:latin typeface="Gotham" pitchFamily="2" charset="0"/>
                          <a:ea typeface="+mn-ea"/>
                        </a:rPr>
                        <a:t>6:00 -&gt; 22:00</a:t>
                      </a:r>
                      <a:endParaRPr lang="pt-BR" sz="1200" b="0" i="0" kern="1200" dirty="0">
                        <a:solidFill>
                          <a:schemeClr val="dk1"/>
                        </a:solidFill>
                        <a:latin typeface="Gotham" pitchFamily="2" charset="0"/>
                        <a:ea typeface="+mn-ea"/>
                      </a:endParaRPr>
                    </a:p>
                  </a:txBody>
                  <a:tcPr marL="0" marR="0" anchor="ctr">
                    <a:lnL w="12700" cmpd="sng">
                      <a:noFill/>
                    </a:lnL>
                    <a:lnT w="12700" cmpd="sng">
                      <a:noFill/>
                    </a:lnT>
                    <a:lnB w="12700" cmpd="sng">
                      <a:noFill/>
                    </a:lnB>
                    <a:lnTlToBr w="12700" cmpd="sng">
                      <a:noFill/>
                      <a:prstDash val="solid"/>
                    </a:lnTlToBr>
                    <a:lnBlToTr w="12700" cmpd="sng">
                      <a:noFill/>
                      <a:prstDash val="solid"/>
                    </a:lnBlToTr>
                    <a:solidFill>
                      <a:schemeClr val="bg1">
                        <a:lumMod val="95000"/>
                      </a:schemeClr>
                    </a:solidFill>
                  </a:tcPr>
                </a:tc>
                <a:tc hMerge="1">
                  <a:txBody>
                    <a:bodyPr/>
                    <a:lstStyle/>
                    <a:p>
                      <a:pPr algn="ctr">
                        <a:lnSpc>
                          <a:spcPct val="150000"/>
                        </a:lnSpc>
                        <a:spcBef>
                          <a:spcPts val="0"/>
                        </a:spcBef>
                        <a:spcAft>
                          <a:spcPts val="600"/>
                        </a:spcAft>
                      </a:pPr>
                      <a:endParaRPr lang="en-US" sz="1200" dirty="0"/>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lgn="ctr">
                        <a:lnSpc>
                          <a:spcPct val="150000"/>
                        </a:lnSpc>
                        <a:spcBef>
                          <a:spcPts val="0"/>
                        </a:spcBef>
                        <a:spcAft>
                          <a:spcPts val="600"/>
                        </a:spcAft>
                      </a:pPr>
                      <a:r>
                        <a:rPr lang="en-US" sz="1200" b="0" i="0" dirty="0">
                          <a:latin typeface="Gotham" pitchFamily="2" charset="0"/>
                          <a:cs typeface="Gotham" pitchFamily="2" charset="0"/>
                        </a:rPr>
                        <a:t>Truck Ban in City such as: HCM, HAN, HPH,…</a:t>
                      </a:r>
                    </a:p>
                    <a:p>
                      <a:pPr marL="0" algn="ctr" defTabSz="914400" rtl="0" eaLnBrk="1" latinLnBrk="0" hangingPunct="1">
                        <a:lnSpc>
                          <a:spcPct val="150000"/>
                        </a:lnSpc>
                        <a:spcBef>
                          <a:spcPts val="0"/>
                        </a:spcBef>
                        <a:spcAft>
                          <a:spcPts val="600"/>
                        </a:spcAft>
                      </a:pPr>
                      <a:r>
                        <a:rPr lang="pt-BR" sz="1200" b="0" i="0" kern="1200" dirty="0">
                          <a:solidFill>
                            <a:schemeClr val="dk1"/>
                          </a:solidFill>
                          <a:latin typeface="Gotham" pitchFamily="2" charset="0"/>
                          <a:ea typeface="+mn-ea"/>
                        </a:rPr>
                        <a:t>6H -&gt; 22H</a:t>
                      </a:r>
                    </a:p>
                  </a:txBody>
                  <a:tcPr>
                    <a:lnL w="12700" cmpd="sng">
                      <a:noFill/>
                    </a:lnL>
                    <a:lnT w="12700" cmpd="sng">
                      <a:noFill/>
                    </a:lnT>
                  </a:tcPr>
                </a:tc>
                <a:tc hMerge="1">
                  <a:txBody>
                    <a:bodyPr/>
                    <a:lstStyle/>
                    <a:p>
                      <a:endParaRPr lang="en-US"/>
                    </a:p>
                  </a:txBody>
                  <a:tcPr>
                    <a:lnT w="12700" cmpd="sng">
                      <a:noFill/>
                    </a:lnT>
                  </a:tcPr>
                </a:tc>
                <a:tc hMerge="1">
                  <a:txBody>
                    <a:bodyPr/>
                    <a:lstStyle/>
                    <a:p>
                      <a:endParaRPr lang="en-US"/>
                    </a:p>
                  </a:txBody>
                  <a:tcPr>
                    <a:lnT w="12700" cmpd="sng">
                      <a:noFill/>
                    </a:lnT>
                  </a:tcPr>
                </a:tc>
                <a:extLst>
                  <a:ext uri="{0D108BD9-81ED-4DB2-BD59-A6C34878D82A}">
                    <a16:rowId xmlns:a16="http://schemas.microsoft.com/office/drawing/2014/main" val="4227842201"/>
                  </a:ext>
                </a:extLst>
              </a:tr>
            </a:tbl>
          </a:graphicData>
        </a:graphic>
      </p:graphicFrame>
      <p:sp>
        <p:nvSpPr>
          <p:cNvPr id="4" name="Slide Number Placeholder 3">
            <a:extLst>
              <a:ext uri="{FF2B5EF4-FFF2-40B4-BE49-F238E27FC236}">
                <a16:creationId xmlns:a16="http://schemas.microsoft.com/office/drawing/2014/main" id="{1CAD2A86-C6F9-A9C9-54BE-78ADC749C735}"/>
              </a:ext>
            </a:extLst>
          </p:cNvPr>
          <p:cNvSpPr>
            <a:spLocks noGrp="1"/>
          </p:cNvSpPr>
          <p:nvPr>
            <p:ph type="sldNum" sz="quarter" idx="12"/>
          </p:nvPr>
        </p:nvSpPr>
        <p:spPr/>
        <p:txBody>
          <a:bodyPr/>
          <a:lstStyle/>
          <a:p>
            <a:fld id="{D59C6C06-AE23-5E4F-9A17-3EC4411F23ED}" type="slidenum">
              <a:rPr lang="en-GB" smtClean="0"/>
              <a:pPr/>
              <a:t>16</a:t>
            </a:fld>
            <a:endParaRPr lang="en-GB"/>
          </a:p>
        </p:txBody>
      </p:sp>
      <p:sp>
        <p:nvSpPr>
          <p:cNvPr id="5" name="Subtitle 4">
            <a:extLst>
              <a:ext uri="{FF2B5EF4-FFF2-40B4-BE49-F238E27FC236}">
                <a16:creationId xmlns:a16="http://schemas.microsoft.com/office/drawing/2014/main" id="{9C0ABD5F-F12F-0D3A-6110-9842728CF631}"/>
              </a:ext>
            </a:extLst>
          </p:cNvPr>
          <p:cNvSpPr>
            <a:spLocks noGrp="1"/>
          </p:cNvSpPr>
          <p:nvPr>
            <p:ph type="subTitle" idx="13"/>
          </p:nvPr>
        </p:nvSpPr>
        <p:spPr>
          <a:xfrm>
            <a:off x="609600" y="1022037"/>
            <a:ext cx="10972800" cy="400110"/>
          </a:xfrm>
        </p:spPr>
        <p:txBody>
          <a:bodyPr/>
          <a:lstStyle/>
          <a:p>
            <a:r>
              <a:rPr lang="en-US"/>
              <a:t>FLEET</a:t>
            </a:r>
          </a:p>
        </p:txBody>
      </p:sp>
      <p:pic>
        <p:nvPicPr>
          <p:cNvPr id="2" name="Picture 1">
            <a:extLst>
              <a:ext uri="{FF2B5EF4-FFF2-40B4-BE49-F238E27FC236}">
                <a16:creationId xmlns:a16="http://schemas.microsoft.com/office/drawing/2014/main" id="{E9520665-38C3-C3C7-0E78-1ED13655EB1B}"/>
              </a:ext>
            </a:extLst>
          </p:cNvPr>
          <p:cNvPicPr>
            <a:picLocks noChangeAspect="1"/>
          </p:cNvPicPr>
          <p:nvPr/>
        </p:nvPicPr>
        <p:blipFill>
          <a:blip r:embed="rId3"/>
          <a:srcRect t="297" b="297"/>
          <a:stretch/>
        </p:blipFill>
        <p:spPr>
          <a:xfrm>
            <a:off x="366512" y="2105833"/>
            <a:ext cx="1729567" cy="1365312"/>
          </a:xfrm>
          <a:prstGeom prst="rect">
            <a:avLst/>
          </a:prstGeom>
        </p:spPr>
      </p:pic>
      <p:pic>
        <p:nvPicPr>
          <p:cNvPr id="8" name="Picture 7">
            <a:extLst>
              <a:ext uri="{FF2B5EF4-FFF2-40B4-BE49-F238E27FC236}">
                <a16:creationId xmlns:a16="http://schemas.microsoft.com/office/drawing/2014/main" id="{154EB5EC-330F-BD61-6358-8B32405A2E77}"/>
              </a:ext>
            </a:extLst>
          </p:cNvPr>
          <p:cNvPicPr>
            <a:picLocks noChangeAspect="1"/>
          </p:cNvPicPr>
          <p:nvPr/>
        </p:nvPicPr>
        <p:blipFill>
          <a:blip r:embed="rId4"/>
          <a:srcRect l="68" r="68"/>
          <a:stretch/>
        </p:blipFill>
        <p:spPr>
          <a:xfrm>
            <a:off x="4653126" y="2105832"/>
            <a:ext cx="1729568" cy="1365312"/>
          </a:xfrm>
          <a:prstGeom prst="rect">
            <a:avLst/>
          </a:prstGeom>
        </p:spPr>
      </p:pic>
      <p:pic>
        <p:nvPicPr>
          <p:cNvPr id="11" name="Picture 10">
            <a:extLst>
              <a:ext uri="{FF2B5EF4-FFF2-40B4-BE49-F238E27FC236}">
                <a16:creationId xmlns:a16="http://schemas.microsoft.com/office/drawing/2014/main" id="{1F727F7C-3477-232A-0BDD-6D9E14DF2311}"/>
              </a:ext>
            </a:extLst>
          </p:cNvPr>
          <p:cNvPicPr>
            <a:picLocks noChangeAspect="1"/>
          </p:cNvPicPr>
          <p:nvPr/>
        </p:nvPicPr>
        <p:blipFill>
          <a:blip r:embed="rId5"/>
          <a:srcRect t="150" b="150"/>
          <a:stretch/>
        </p:blipFill>
        <p:spPr>
          <a:xfrm>
            <a:off x="2588450" y="2105833"/>
            <a:ext cx="1572305" cy="1365311"/>
          </a:xfrm>
          <a:prstGeom prst="rect">
            <a:avLst/>
          </a:prstGeom>
        </p:spPr>
      </p:pic>
      <p:pic>
        <p:nvPicPr>
          <p:cNvPr id="14" name="Picture 13">
            <a:extLst>
              <a:ext uri="{FF2B5EF4-FFF2-40B4-BE49-F238E27FC236}">
                <a16:creationId xmlns:a16="http://schemas.microsoft.com/office/drawing/2014/main" id="{FCEE2367-43E2-34A2-5303-07EB478AA9D2}"/>
              </a:ext>
            </a:extLst>
          </p:cNvPr>
          <p:cNvPicPr>
            <a:picLocks noChangeAspect="1"/>
          </p:cNvPicPr>
          <p:nvPr/>
        </p:nvPicPr>
        <p:blipFill>
          <a:blip r:embed="rId6"/>
          <a:srcRect t="327" b="327"/>
          <a:stretch/>
        </p:blipFill>
        <p:spPr>
          <a:xfrm>
            <a:off x="6892018" y="2105832"/>
            <a:ext cx="2061466" cy="1365312"/>
          </a:xfrm>
          <a:prstGeom prst="rect">
            <a:avLst/>
          </a:prstGeom>
        </p:spPr>
      </p:pic>
      <p:pic>
        <p:nvPicPr>
          <p:cNvPr id="17" name="Picture 16">
            <a:extLst>
              <a:ext uri="{FF2B5EF4-FFF2-40B4-BE49-F238E27FC236}">
                <a16:creationId xmlns:a16="http://schemas.microsoft.com/office/drawing/2014/main" id="{3AEA5E0E-ADE3-3F0B-EF85-2AE3888D839E}"/>
              </a:ext>
            </a:extLst>
          </p:cNvPr>
          <p:cNvPicPr>
            <a:picLocks noChangeAspect="1"/>
          </p:cNvPicPr>
          <p:nvPr/>
        </p:nvPicPr>
        <p:blipFill>
          <a:blip r:embed="rId7"/>
          <a:srcRect t="251" b="251"/>
          <a:stretch/>
        </p:blipFill>
        <p:spPr>
          <a:xfrm>
            <a:off x="9345936" y="2100796"/>
            <a:ext cx="2236464" cy="1370348"/>
          </a:xfrm>
          <a:prstGeom prst="rect">
            <a:avLst/>
          </a:prstGeom>
        </p:spPr>
      </p:pic>
      <p:sp>
        <p:nvSpPr>
          <p:cNvPr id="12" name="Title 2">
            <a:extLst>
              <a:ext uri="{FF2B5EF4-FFF2-40B4-BE49-F238E27FC236}">
                <a16:creationId xmlns:a16="http://schemas.microsoft.com/office/drawing/2014/main" id="{C7751846-0B5D-1673-6D37-2347F2D40DF9}"/>
              </a:ext>
            </a:extLst>
          </p:cNvPr>
          <p:cNvSpPr>
            <a:spLocks noGrp="1"/>
          </p:cNvSpPr>
          <p:nvPr>
            <p:ph type="title"/>
          </p:nvPr>
        </p:nvSpPr>
        <p:spPr>
          <a:xfrm>
            <a:off x="609600" y="527941"/>
            <a:ext cx="10972800" cy="550527"/>
          </a:xfrm>
        </p:spPr>
        <p:txBody>
          <a:bodyPr>
            <a:normAutofit/>
          </a:bodyPr>
          <a:lstStyle/>
          <a:p>
            <a:r>
              <a:rPr lang="en-US" dirty="0">
                <a:latin typeface="CONTHRAX HEAVY" panose="020B0907020201080204" pitchFamily="34" charset="0"/>
              </a:rPr>
              <a:t>TRANSPORTATION SERVICES</a:t>
            </a:r>
          </a:p>
        </p:txBody>
      </p:sp>
    </p:spTree>
    <p:extLst>
      <p:ext uri="{BB962C8B-B14F-4D97-AF65-F5344CB8AC3E}">
        <p14:creationId xmlns:p14="http://schemas.microsoft.com/office/powerpoint/2010/main" val="477210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0D6A5C-54C7-C030-6CEA-1A25D0B06C9F}"/>
              </a:ext>
            </a:extLst>
          </p:cNvPr>
          <p:cNvSpPr>
            <a:spLocks noGrp="1"/>
          </p:cNvSpPr>
          <p:nvPr>
            <p:ph type="title"/>
          </p:nvPr>
        </p:nvSpPr>
        <p:spPr>
          <a:xfrm>
            <a:off x="609600" y="527940"/>
            <a:ext cx="10972800" cy="673971"/>
          </a:xfrm>
        </p:spPr>
        <p:txBody>
          <a:bodyPr>
            <a:normAutofit/>
          </a:bodyPr>
          <a:lstStyle/>
          <a:p>
            <a:r>
              <a:rPr lang="en-US" dirty="0">
                <a:latin typeface="CONTHRAX HEAVY" panose="020B0907020201080204" pitchFamily="34" charset="0"/>
              </a:rPr>
              <a:t>KEY INDUSTRIES AND KEY CUSTOMERS</a:t>
            </a:r>
          </a:p>
        </p:txBody>
      </p:sp>
      <p:sp>
        <p:nvSpPr>
          <p:cNvPr id="4" name="Slide Number Placeholder 3">
            <a:extLst>
              <a:ext uri="{FF2B5EF4-FFF2-40B4-BE49-F238E27FC236}">
                <a16:creationId xmlns:a16="http://schemas.microsoft.com/office/drawing/2014/main" id="{5B24594D-2536-6A71-5A68-B4D8A059A7FC}"/>
              </a:ext>
            </a:extLst>
          </p:cNvPr>
          <p:cNvSpPr>
            <a:spLocks noGrp="1"/>
          </p:cNvSpPr>
          <p:nvPr>
            <p:ph type="sldNum" sz="quarter" idx="12"/>
          </p:nvPr>
        </p:nvSpPr>
        <p:spPr/>
        <p:txBody>
          <a:bodyPr/>
          <a:lstStyle/>
          <a:p>
            <a:fld id="{D59C6C06-AE23-5E4F-9A17-3EC4411F23ED}" type="slidenum">
              <a:rPr lang="en-GB" smtClean="0"/>
              <a:pPr/>
              <a:t>17</a:t>
            </a:fld>
            <a:endParaRPr lang="en-GB" dirty="0"/>
          </a:p>
        </p:txBody>
      </p:sp>
      <p:grpSp>
        <p:nvGrpSpPr>
          <p:cNvPr id="6" name="Group 5">
            <a:extLst>
              <a:ext uri="{FF2B5EF4-FFF2-40B4-BE49-F238E27FC236}">
                <a16:creationId xmlns:a16="http://schemas.microsoft.com/office/drawing/2014/main" id="{C9E99D63-2D3D-C002-8C3B-B5DDF2252D01}"/>
              </a:ext>
            </a:extLst>
          </p:cNvPr>
          <p:cNvGrpSpPr/>
          <p:nvPr/>
        </p:nvGrpSpPr>
        <p:grpSpPr>
          <a:xfrm>
            <a:off x="1328610" y="1724427"/>
            <a:ext cx="4524375" cy="1485499"/>
            <a:chOff x="609600" y="2946292"/>
            <a:chExt cx="4305072" cy="1485499"/>
          </a:xfrm>
        </p:grpSpPr>
        <p:sp>
          <p:nvSpPr>
            <p:cNvPr id="7" name="Content Placeholder 5">
              <a:extLst>
                <a:ext uri="{FF2B5EF4-FFF2-40B4-BE49-F238E27FC236}">
                  <a16:creationId xmlns:a16="http://schemas.microsoft.com/office/drawing/2014/main" id="{4AE11068-8CCC-43A0-FBDD-1B5DF5246262}"/>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dirty="0">
                  <a:solidFill>
                    <a:srgbClr val="00B050"/>
                  </a:solidFill>
                  <a:latin typeface="Gotham Bold" panose="02000504050000020004" pitchFamily="2" charset="0"/>
                  <a:cs typeface="Gotham" pitchFamily="2" charset="0"/>
                </a:rPr>
                <a:t>AUTOMOTIVE</a:t>
              </a:r>
            </a:p>
          </p:txBody>
        </p:sp>
        <p:sp>
          <p:nvSpPr>
            <p:cNvPr id="8" name="Content Placeholder 5">
              <a:extLst>
                <a:ext uri="{FF2B5EF4-FFF2-40B4-BE49-F238E27FC236}">
                  <a16:creationId xmlns:a16="http://schemas.microsoft.com/office/drawing/2014/main" id="{62C20C9D-1420-583B-C338-A5F52A17A3F0}"/>
                </a:ext>
              </a:extLst>
            </p:cNvPr>
            <p:cNvSpPr txBox="1">
              <a:spLocks/>
            </p:cNvSpPr>
            <p:nvPr/>
          </p:nvSpPr>
          <p:spPr>
            <a:xfrm>
              <a:off x="609600" y="3269119"/>
              <a:ext cx="4305072" cy="11626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20000"/>
                </a:lnSpc>
                <a:spcBef>
                  <a:spcPts val="600"/>
                </a:spcBef>
                <a:buClr>
                  <a:schemeClr val="accent2"/>
                </a:buClr>
                <a:buFont typeface="Arial" panose="020B0604020202020204" pitchFamily="34" charset="0"/>
                <a:buChar char="•"/>
              </a:pPr>
              <a:r>
                <a:rPr lang="en-US" sz="1100" dirty="0">
                  <a:latin typeface="Gotham" pitchFamily="2" charset="0"/>
                  <a:cs typeface="Gotham" pitchFamily="2" charset="0"/>
                </a:rPr>
                <a:t>We’re proud to contribute to Thailand's successful automotive industry</a:t>
              </a:r>
            </a:p>
            <a:p>
              <a:pPr marL="171450" indent="-171450" algn="just">
                <a:lnSpc>
                  <a:spcPct val="120000"/>
                </a:lnSpc>
                <a:spcBef>
                  <a:spcPts val="600"/>
                </a:spcBef>
                <a:buClr>
                  <a:schemeClr val="accent2"/>
                </a:buClr>
                <a:buFont typeface="Arial" panose="020B0604020202020204" pitchFamily="34" charset="0"/>
                <a:buChar char="•"/>
              </a:pPr>
              <a:r>
                <a:rPr lang="en-US" sz="1100" dirty="0">
                  <a:latin typeface="Gotham" pitchFamily="2" charset="0"/>
                  <a:cs typeface="Gotham" pitchFamily="2" charset="0"/>
                </a:rPr>
                <a:t>Our customers and projects: Triumph (2002, 2006: delivering equipment for their 1</a:t>
              </a:r>
              <a:r>
                <a:rPr lang="en-US" sz="1100" baseline="30000" dirty="0">
                  <a:latin typeface="Gotham" pitchFamily="2" charset="0"/>
                  <a:cs typeface="Gotham" pitchFamily="2" charset="0"/>
                </a:rPr>
                <a:t>st</a:t>
              </a:r>
              <a:r>
                <a:rPr lang="en-US" sz="1100" dirty="0">
                  <a:latin typeface="Gotham" pitchFamily="2" charset="0"/>
                  <a:cs typeface="Gotham" pitchFamily="2" charset="0"/>
                </a:rPr>
                <a:t> and 2</a:t>
              </a:r>
              <a:r>
                <a:rPr lang="en-US" sz="1100" baseline="30000" dirty="0">
                  <a:latin typeface="Gotham" pitchFamily="2" charset="0"/>
                  <a:cs typeface="Gotham" pitchFamily="2" charset="0"/>
                </a:rPr>
                <a:t>nd</a:t>
              </a:r>
              <a:r>
                <a:rPr lang="en-US" sz="1100" dirty="0">
                  <a:latin typeface="Gotham" pitchFamily="2" charset="0"/>
                  <a:cs typeface="Gotham" pitchFamily="2" charset="0"/>
                </a:rPr>
                <a:t> factories in Thailand), Continental, Ducati, CTV Doll, Eisenmann, Vinfast.</a:t>
              </a:r>
            </a:p>
          </p:txBody>
        </p:sp>
      </p:grpSp>
      <p:grpSp>
        <p:nvGrpSpPr>
          <p:cNvPr id="18" name="Group 17">
            <a:extLst>
              <a:ext uri="{FF2B5EF4-FFF2-40B4-BE49-F238E27FC236}">
                <a16:creationId xmlns:a16="http://schemas.microsoft.com/office/drawing/2014/main" id="{7E60A5A7-C403-7CAE-DAC8-BA0C4DFB0339}"/>
              </a:ext>
            </a:extLst>
          </p:cNvPr>
          <p:cNvGrpSpPr/>
          <p:nvPr/>
        </p:nvGrpSpPr>
        <p:grpSpPr>
          <a:xfrm>
            <a:off x="1328609" y="3409615"/>
            <a:ext cx="4524375" cy="1028699"/>
            <a:chOff x="609600" y="2946292"/>
            <a:chExt cx="4305072" cy="1028699"/>
          </a:xfrm>
        </p:grpSpPr>
        <p:sp>
          <p:nvSpPr>
            <p:cNvPr id="19" name="Content Placeholder 5">
              <a:extLst>
                <a:ext uri="{FF2B5EF4-FFF2-40B4-BE49-F238E27FC236}">
                  <a16:creationId xmlns:a16="http://schemas.microsoft.com/office/drawing/2014/main" id="{95168292-E7D1-BDBB-5B05-DFDBA244CFDA}"/>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dirty="0">
                  <a:solidFill>
                    <a:srgbClr val="00B050"/>
                  </a:solidFill>
                  <a:latin typeface="Gotham Bold" panose="02000504050000020004" pitchFamily="2" charset="0"/>
                  <a:cs typeface="Gotham" pitchFamily="2" charset="0"/>
                </a:rPr>
                <a:t>INFRASTRUCTURE</a:t>
              </a:r>
            </a:p>
          </p:txBody>
        </p:sp>
        <p:sp>
          <p:nvSpPr>
            <p:cNvPr id="20" name="Content Placeholder 5">
              <a:extLst>
                <a:ext uri="{FF2B5EF4-FFF2-40B4-BE49-F238E27FC236}">
                  <a16:creationId xmlns:a16="http://schemas.microsoft.com/office/drawing/2014/main" id="{F0667658-1C40-C993-D3F5-1AC2088459AC}"/>
                </a:ext>
              </a:extLst>
            </p:cNvPr>
            <p:cNvSpPr txBox="1">
              <a:spLocks/>
            </p:cNvSpPr>
            <p:nvPr/>
          </p:nvSpPr>
          <p:spPr>
            <a:xfrm>
              <a:off x="609600" y="3269119"/>
              <a:ext cx="4305072" cy="7058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600"/>
                </a:spcBef>
                <a:buClr>
                  <a:schemeClr val="accent2"/>
                </a:buClr>
              </a:pPr>
              <a:r>
                <a:rPr lang="en-US" sz="1100" dirty="0">
                  <a:latin typeface="Gotham" pitchFamily="2" charset="0"/>
                  <a:cs typeface="Gotham" pitchFamily="2" charset="0"/>
                </a:rPr>
                <a:t>With our extensive knowledge and experience, we have been supporting the unique needs of large infrastructure projects in supplying, shipping and transportation. </a:t>
              </a:r>
            </a:p>
          </p:txBody>
        </p:sp>
      </p:grpSp>
      <p:grpSp>
        <p:nvGrpSpPr>
          <p:cNvPr id="21" name="Group 20">
            <a:extLst>
              <a:ext uri="{FF2B5EF4-FFF2-40B4-BE49-F238E27FC236}">
                <a16:creationId xmlns:a16="http://schemas.microsoft.com/office/drawing/2014/main" id="{C4AB9F83-4FDE-00CB-60EB-95E18D033659}"/>
              </a:ext>
            </a:extLst>
          </p:cNvPr>
          <p:cNvGrpSpPr/>
          <p:nvPr/>
        </p:nvGrpSpPr>
        <p:grpSpPr>
          <a:xfrm>
            <a:off x="1328608" y="4733252"/>
            <a:ext cx="4524375" cy="1028699"/>
            <a:chOff x="609600" y="2946292"/>
            <a:chExt cx="4305072" cy="1028699"/>
          </a:xfrm>
        </p:grpSpPr>
        <p:sp>
          <p:nvSpPr>
            <p:cNvPr id="22" name="Content Placeholder 5">
              <a:extLst>
                <a:ext uri="{FF2B5EF4-FFF2-40B4-BE49-F238E27FC236}">
                  <a16:creationId xmlns:a16="http://schemas.microsoft.com/office/drawing/2014/main" id="{B5BA984F-D5A5-1663-F5D8-D1CFD17391B3}"/>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dirty="0">
                  <a:solidFill>
                    <a:srgbClr val="00B050"/>
                  </a:solidFill>
                  <a:latin typeface="Gotham Bold" panose="02000504050000020004" pitchFamily="2" charset="0"/>
                  <a:cs typeface="Gotham" pitchFamily="2" charset="0"/>
                </a:rPr>
                <a:t>POWER</a:t>
              </a:r>
            </a:p>
          </p:txBody>
        </p:sp>
        <p:sp>
          <p:nvSpPr>
            <p:cNvPr id="23" name="Content Placeholder 5">
              <a:extLst>
                <a:ext uri="{FF2B5EF4-FFF2-40B4-BE49-F238E27FC236}">
                  <a16:creationId xmlns:a16="http://schemas.microsoft.com/office/drawing/2014/main" id="{4DF59583-C736-9007-46A9-BFA5D92ADD81}"/>
                </a:ext>
              </a:extLst>
            </p:cNvPr>
            <p:cNvSpPr txBox="1">
              <a:spLocks/>
            </p:cNvSpPr>
            <p:nvPr/>
          </p:nvSpPr>
          <p:spPr>
            <a:xfrm>
              <a:off x="609600" y="3269119"/>
              <a:ext cx="4305072" cy="7058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600"/>
                </a:spcBef>
                <a:buClr>
                  <a:schemeClr val="accent2"/>
                </a:buClr>
              </a:pPr>
              <a:r>
                <a:rPr lang="en-US" sz="1100" dirty="0">
                  <a:latin typeface="Gotham" pitchFamily="2" charset="0"/>
                  <a:cs typeface="Gotham" pitchFamily="2" charset="0"/>
                </a:rPr>
                <a:t>As a strong player in the power industry, we offer world-class expertise in handling equipment for gas, coal, oil-fired power plants, hydropower plants heat recovery steam generators (HRSG), boilers, generators, steam and gas turbines as well as all other related equipment.</a:t>
              </a:r>
            </a:p>
          </p:txBody>
        </p:sp>
      </p:grpSp>
      <p:grpSp>
        <p:nvGrpSpPr>
          <p:cNvPr id="24" name="Group 23">
            <a:extLst>
              <a:ext uri="{FF2B5EF4-FFF2-40B4-BE49-F238E27FC236}">
                <a16:creationId xmlns:a16="http://schemas.microsoft.com/office/drawing/2014/main" id="{2728BBF7-0410-0C3D-E141-AFF60EA18AE4}"/>
              </a:ext>
            </a:extLst>
          </p:cNvPr>
          <p:cNvGrpSpPr/>
          <p:nvPr/>
        </p:nvGrpSpPr>
        <p:grpSpPr>
          <a:xfrm>
            <a:off x="7058025" y="1724427"/>
            <a:ext cx="4524375" cy="1485499"/>
            <a:chOff x="609600" y="2946292"/>
            <a:chExt cx="4305072" cy="1485499"/>
          </a:xfrm>
        </p:grpSpPr>
        <p:sp>
          <p:nvSpPr>
            <p:cNvPr id="25" name="Content Placeholder 5">
              <a:extLst>
                <a:ext uri="{FF2B5EF4-FFF2-40B4-BE49-F238E27FC236}">
                  <a16:creationId xmlns:a16="http://schemas.microsoft.com/office/drawing/2014/main" id="{C915B38C-3E10-D401-AD42-EC8C4B416D02}"/>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dirty="0">
                  <a:solidFill>
                    <a:srgbClr val="00B050"/>
                  </a:solidFill>
                  <a:latin typeface="Gotham Bold" panose="02000504050000020004" pitchFamily="2" charset="0"/>
                  <a:cs typeface="Gotham" pitchFamily="2" charset="0"/>
                </a:rPr>
                <a:t>PETROCHEMICAL</a:t>
              </a:r>
            </a:p>
          </p:txBody>
        </p:sp>
        <p:sp>
          <p:nvSpPr>
            <p:cNvPr id="26" name="Content Placeholder 5">
              <a:extLst>
                <a:ext uri="{FF2B5EF4-FFF2-40B4-BE49-F238E27FC236}">
                  <a16:creationId xmlns:a16="http://schemas.microsoft.com/office/drawing/2014/main" id="{ED415C5B-B153-1C0B-F07B-DA695E5771A4}"/>
                </a:ext>
              </a:extLst>
            </p:cNvPr>
            <p:cNvSpPr txBox="1">
              <a:spLocks/>
            </p:cNvSpPr>
            <p:nvPr/>
          </p:nvSpPr>
          <p:spPr>
            <a:xfrm>
              <a:off x="609600" y="3269119"/>
              <a:ext cx="4305072" cy="11626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600"/>
                </a:spcBef>
                <a:buClr>
                  <a:schemeClr val="accent2"/>
                </a:buClr>
              </a:pPr>
              <a:r>
                <a:rPr lang="en-US" sz="1100" dirty="0">
                  <a:latin typeface="Gotham" pitchFamily="2" charset="0"/>
                  <a:cs typeface="Gotham" pitchFamily="2" charset="0"/>
                </a:rPr>
                <a:t>We support clients in the upgrade and green field construction of petrochemical plants worldwide with economical, time-saving solutions through modular shipping and extensive studies.</a:t>
              </a:r>
            </a:p>
          </p:txBody>
        </p:sp>
      </p:grpSp>
      <p:grpSp>
        <p:nvGrpSpPr>
          <p:cNvPr id="27" name="Group 26">
            <a:extLst>
              <a:ext uri="{FF2B5EF4-FFF2-40B4-BE49-F238E27FC236}">
                <a16:creationId xmlns:a16="http://schemas.microsoft.com/office/drawing/2014/main" id="{A57505B9-A390-0CAA-62F4-B36101749FD7}"/>
              </a:ext>
            </a:extLst>
          </p:cNvPr>
          <p:cNvGrpSpPr/>
          <p:nvPr/>
        </p:nvGrpSpPr>
        <p:grpSpPr>
          <a:xfrm>
            <a:off x="7058024" y="3409615"/>
            <a:ext cx="4524375" cy="1028699"/>
            <a:chOff x="609600" y="2946292"/>
            <a:chExt cx="4305072" cy="1028699"/>
          </a:xfrm>
        </p:grpSpPr>
        <p:sp>
          <p:nvSpPr>
            <p:cNvPr id="28" name="Content Placeholder 5">
              <a:extLst>
                <a:ext uri="{FF2B5EF4-FFF2-40B4-BE49-F238E27FC236}">
                  <a16:creationId xmlns:a16="http://schemas.microsoft.com/office/drawing/2014/main" id="{18D0D67D-2C03-1389-59E3-79A39613625F}"/>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dirty="0">
                  <a:solidFill>
                    <a:srgbClr val="00B050"/>
                  </a:solidFill>
                  <a:latin typeface="Gotham Bold" panose="02000504050000020004" pitchFamily="2" charset="0"/>
                  <a:cs typeface="Gotham" pitchFamily="2" charset="0"/>
                </a:rPr>
                <a:t>CONSUMER GOODS</a:t>
              </a:r>
            </a:p>
          </p:txBody>
        </p:sp>
        <p:sp>
          <p:nvSpPr>
            <p:cNvPr id="29" name="Content Placeholder 5">
              <a:extLst>
                <a:ext uri="{FF2B5EF4-FFF2-40B4-BE49-F238E27FC236}">
                  <a16:creationId xmlns:a16="http://schemas.microsoft.com/office/drawing/2014/main" id="{AE66B68F-FE42-2891-020D-4504596FC3AD}"/>
                </a:ext>
              </a:extLst>
            </p:cNvPr>
            <p:cNvSpPr txBox="1">
              <a:spLocks/>
            </p:cNvSpPr>
            <p:nvPr/>
          </p:nvSpPr>
          <p:spPr>
            <a:xfrm>
              <a:off x="609600" y="3269119"/>
              <a:ext cx="4305072" cy="7058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20000"/>
                </a:lnSpc>
                <a:spcBef>
                  <a:spcPts val="600"/>
                </a:spcBef>
                <a:buClr>
                  <a:schemeClr val="accent2"/>
                </a:buClr>
                <a:buFont typeface="Arial" panose="020B0604020202020204" pitchFamily="34" charset="0"/>
                <a:buChar char="•"/>
              </a:pPr>
              <a:r>
                <a:rPr lang="en-US" sz="1100" dirty="0">
                  <a:latin typeface="Gotham" pitchFamily="2" charset="0"/>
                  <a:cs typeface="Gotham" pitchFamily="2" charset="0"/>
                </a:rPr>
                <a:t>26 years of serving clients in the consumer products, food and beverage industries across the world</a:t>
              </a:r>
            </a:p>
            <a:p>
              <a:pPr marL="171450" indent="-171450" algn="just">
                <a:lnSpc>
                  <a:spcPct val="120000"/>
                </a:lnSpc>
                <a:spcBef>
                  <a:spcPts val="600"/>
                </a:spcBef>
                <a:buClr>
                  <a:schemeClr val="accent2"/>
                </a:buClr>
                <a:buFont typeface="Arial" panose="020B0604020202020204" pitchFamily="34" charset="0"/>
                <a:buChar char="•"/>
              </a:pPr>
              <a:r>
                <a:rPr lang="en-US" sz="1100" dirty="0">
                  <a:latin typeface="Gotham" pitchFamily="2" charset="0"/>
                  <a:cs typeface="Gotham" pitchFamily="2" charset="0"/>
                </a:rPr>
                <a:t>Our customer and projects: Coca Cola plant relocation from Thailand to Laos, Carlsberg brewery Greenfield Construction; installation of several beverage canning and bottling lines in Thailand, Vietnam, Myanmar; Greenfield construction of a bathroom tile factory; transporting products from factories to consumers worldwide</a:t>
              </a:r>
            </a:p>
          </p:txBody>
        </p:sp>
      </p:grpSp>
      <p:pic>
        <p:nvPicPr>
          <p:cNvPr id="30" name="Graphic 29">
            <a:extLst>
              <a:ext uri="{FF2B5EF4-FFF2-40B4-BE49-F238E27FC236}">
                <a16:creationId xmlns:a16="http://schemas.microsoft.com/office/drawing/2014/main" id="{B2FEB245-F2EB-847F-A4CC-B35055DBE8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97824" y="3406534"/>
            <a:ext cx="551327" cy="527357"/>
          </a:xfrm>
          <a:prstGeom prst="rect">
            <a:avLst/>
          </a:prstGeom>
        </p:spPr>
      </p:pic>
      <p:pic>
        <p:nvPicPr>
          <p:cNvPr id="31" name="Graphic 30">
            <a:extLst>
              <a:ext uri="{FF2B5EF4-FFF2-40B4-BE49-F238E27FC236}">
                <a16:creationId xmlns:a16="http://schemas.microsoft.com/office/drawing/2014/main" id="{FFECE595-C784-EFE5-A95A-49E336F35F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75701" y="1749465"/>
            <a:ext cx="431474" cy="551327"/>
          </a:xfrm>
          <a:prstGeom prst="rect">
            <a:avLst/>
          </a:prstGeom>
        </p:spPr>
      </p:pic>
      <p:pic>
        <p:nvPicPr>
          <p:cNvPr id="32" name="Graphic 31">
            <a:extLst>
              <a:ext uri="{FF2B5EF4-FFF2-40B4-BE49-F238E27FC236}">
                <a16:creationId xmlns:a16="http://schemas.microsoft.com/office/drawing/2014/main" id="{F917BB34-6B08-4F69-C1C0-70B3EEDC32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0957" y="1749465"/>
            <a:ext cx="545060" cy="499639"/>
          </a:xfrm>
          <a:prstGeom prst="rect">
            <a:avLst/>
          </a:prstGeom>
        </p:spPr>
      </p:pic>
      <p:pic>
        <p:nvPicPr>
          <p:cNvPr id="33" name="Graphic 32">
            <a:extLst>
              <a:ext uri="{FF2B5EF4-FFF2-40B4-BE49-F238E27FC236}">
                <a16:creationId xmlns:a16="http://schemas.microsoft.com/office/drawing/2014/main" id="{A33671C7-1265-28D1-0686-A95534BE01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736" y="4764077"/>
            <a:ext cx="407503" cy="527356"/>
          </a:xfrm>
          <a:prstGeom prst="rect">
            <a:avLst/>
          </a:prstGeom>
        </p:spPr>
      </p:pic>
      <p:pic>
        <p:nvPicPr>
          <p:cNvPr id="34" name="Graphic 33">
            <a:extLst>
              <a:ext uri="{FF2B5EF4-FFF2-40B4-BE49-F238E27FC236}">
                <a16:creationId xmlns:a16="http://schemas.microsoft.com/office/drawing/2014/main" id="{48701B51-1471-6849-46F9-E1B7B48B1A3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03789" y="3444793"/>
            <a:ext cx="575298" cy="575298"/>
          </a:xfrm>
          <a:prstGeom prst="rect">
            <a:avLst/>
          </a:prstGeom>
        </p:spPr>
      </p:pic>
    </p:spTree>
    <p:extLst>
      <p:ext uri="{BB962C8B-B14F-4D97-AF65-F5344CB8AC3E}">
        <p14:creationId xmlns:p14="http://schemas.microsoft.com/office/powerpoint/2010/main" val="1655333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2" descr="Shape, circle&#10;&#10;Description automatically generated">
            <a:extLst>
              <a:ext uri="{FF2B5EF4-FFF2-40B4-BE49-F238E27FC236}">
                <a16:creationId xmlns:a16="http://schemas.microsoft.com/office/drawing/2014/main" id="{965879A7-9B2C-574E-BD07-B0D10A1BDB9E}"/>
              </a:ext>
            </a:extLst>
          </p:cNvPr>
          <p:cNvPicPr>
            <a:picLocks noChangeAspect="1"/>
          </p:cNvPicPr>
          <p:nvPr/>
        </p:nvPicPr>
        <p:blipFill>
          <a:blip r:embed="rId2"/>
          <a:stretch>
            <a:fillRect/>
          </a:stretch>
        </p:blipFill>
        <p:spPr>
          <a:xfrm>
            <a:off x="5160332" y="1285821"/>
            <a:ext cx="1382523" cy="1383906"/>
          </a:xfrm>
          <a:prstGeom prst="rect">
            <a:avLst/>
          </a:prstGeom>
        </p:spPr>
      </p:pic>
      <p:sp>
        <p:nvSpPr>
          <p:cNvPr id="8" name="Title 1">
            <a:extLst>
              <a:ext uri="{FF2B5EF4-FFF2-40B4-BE49-F238E27FC236}">
                <a16:creationId xmlns:a16="http://schemas.microsoft.com/office/drawing/2014/main" id="{1C229BE3-412B-4734-B796-43E9EBBEE39D}"/>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marR="0" lvl="0" indent="0" fontAlgn="auto">
              <a:spcAft>
                <a:spcPts val="0"/>
              </a:spcAft>
              <a:buClrTx/>
              <a:buSzTx/>
              <a:tabLst/>
              <a:defRPr/>
            </a:pPr>
            <a:r>
              <a:rPr lang="en-US" sz="3100">
                <a:solidFill>
                  <a:srgbClr val="005FAA"/>
                </a:solidFill>
                <a:latin typeface="CONTHRAX HEAVY" panose="020B0907020201080204" pitchFamily="34" charset="0"/>
              </a:rPr>
              <a:t>INTRODUCTION</a:t>
            </a:r>
          </a:p>
        </p:txBody>
      </p:sp>
      <p:sp>
        <p:nvSpPr>
          <p:cNvPr id="11" name="Text Placeholder 2">
            <a:extLst>
              <a:ext uri="{FF2B5EF4-FFF2-40B4-BE49-F238E27FC236}">
                <a16:creationId xmlns:a16="http://schemas.microsoft.com/office/drawing/2014/main" id="{941725BE-BCF1-4D20-9BC6-EB686430404F}"/>
              </a:ext>
            </a:extLst>
          </p:cNvPr>
          <p:cNvSpPr txBox="1">
            <a:spLocks/>
          </p:cNvSpPr>
          <p:nvPr/>
        </p:nvSpPr>
        <p:spPr>
          <a:xfrm>
            <a:off x="505761" y="789177"/>
            <a:ext cx="10515600" cy="365762"/>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Key Industries and Key Customers</a:t>
            </a:r>
          </a:p>
        </p:txBody>
      </p:sp>
      <p:pic>
        <p:nvPicPr>
          <p:cNvPr id="12" name="Picture 11">
            <a:extLst>
              <a:ext uri="{FF2B5EF4-FFF2-40B4-BE49-F238E27FC236}">
                <a16:creationId xmlns:a16="http://schemas.microsoft.com/office/drawing/2014/main" id="{E7C42DEA-3951-4C12-8ECD-E46B6687828A}"/>
              </a:ext>
            </a:extLst>
          </p:cNvPr>
          <p:cNvPicPr>
            <a:picLocks noChangeAspect="1"/>
          </p:cNvPicPr>
          <p:nvPr/>
        </p:nvPicPr>
        <p:blipFill>
          <a:blip r:embed="rId3"/>
          <a:stretch>
            <a:fillRect/>
          </a:stretch>
        </p:blipFill>
        <p:spPr>
          <a:xfrm>
            <a:off x="10321319" y="4863374"/>
            <a:ext cx="1438275" cy="1438275"/>
          </a:xfrm>
          <a:prstGeom prst="rect">
            <a:avLst/>
          </a:prstGeom>
        </p:spPr>
      </p:pic>
      <p:pic>
        <p:nvPicPr>
          <p:cNvPr id="14" name="Picture 22" descr="https://upload.wikimedia.org/wikipedia/en/3/3c/Danieli_logo.jpg">
            <a:extLst>
              <a:ext uri="{FF2B5EF4-FFF2-40B4-BE49-F238E27FC236}">
                <a16:creationId xmlns:a16="http://schemas.microsoft.com/office/drawing/2014/main" id="{6143DAB6-B414-4F82-8943-EA8004A77DB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0291179" y="2432857"/>
            <a:ext cx="1402127" cy="3049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6" descr="http://www.heurtey.com/sites/www.heurtey.com/files/logo-heurtey-petrochem-xl.png">
            <a:extLst>
              <a:ext uri="{FF2B5EF4-FFF2-40B4-BE49-F238E27FC236}">
                <a16:creationId xmlns:a16="http://schemas.microsoft.com/office/drawing/2014/main" id="{805D00D5-68F1-447F-996C-501082935DF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437813" y="1873724"/>
            <a:ext cx="1404053" cy="4079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upload.wikimedia.org/wikipedia/en/9/94/John_Holland_Logo.JPG">
            <a:extLst>
              <a:ext uri="{FF2B5EF4-FFF2-40B4-BE49-F238E27FC236}">
                <a16:creationId xmlns:a16="http://schemas.microsoft.com/office/drawing/2014/main" id="{E42975F2-ED7F-4864-9A91-EB350B1E1E1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737092" y="4566963"/>
            <a:ext cx="1012534" cy="4860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trinityindustrialsvc.com/images/Vogt-280x122.png">
            <a:extLst>
              <a:ext uri="{FF2B5EF4-FFF2-40B4-BE49-F238E27FC236}">
                <a16:creationId xmlns:a16="http://schemas.microsoft.com/office/drawing/2014/main" id="{D1AE6D72-5173-461B-B6F1-4FE53A51EAC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751250" y="3864549"/>
            <a:ext cx="1744788" cy="76022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http://www.mvpslc.com/images/babcock-logo-transparent.png">
            <a:extLst>
              <a:ext uri="{FF2B5EF4-FFF2-40B4-BE49-F238E27FC236}">
                <a16:creationId xmlns:a16="http://schemas.microsoft.com/office/drawing/2014/main" id="{E96BDA27-6C3C-48EB-AC70-C5064E10DB8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156272" y="5582511"/>
            <a:ext cx="1903122" cy="56563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ttp://www.esolar.com/wp-content/uploads/2013/10/bw.jpg">
            <a:extLst>
              <a:ext uri="{FF2B5EF4-FFF2-40B4-BE49-F238E27FC236}">
                <a16:creationId xmlns:a16="http://schemas.microsoft.com/office/drawing/2014/main" id="{5DA706C1-5AE4-46DF-A1BC-9C61F92FD8E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8565656" y="3589999"/>
            <a:ext cx="1069219" cy="49117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http://stocksandhogan.com.au/wp-content/uploads/2014/06/Leighton-Contractors-Vertical-Logo.jpg">
            <a:extLst>
              <a:ext uri="{FF2B5EF4-FFF2-40B4-BE49-F238E27FC236}">
                <a16:creationId xmlns:a16="http://schemas.microsoft.com/office/drawing/2014/main" id="{CDDB5A1E-2474-4907-A657-08892CA8314C}"/>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8208516" y="2432857"/>
            <a:ext cx="698015" cy="91672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1483A08-9DA0-4737-93B1-BE88192ADF3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232666" y="2870084"/>
            <a:ext cx="1008852" cy="448210"/>
          </a:xfrm>
          <a:prstGeom prst="rect">
            <a:avLst/>
          </a:prstGeom>
        </p:spPr>
      </p:pic>
      <p:pic>
        <p:nvPicPr>
          <p:cNvPr id="24" name="Picture 14" descr="http://www.amchamthailand.com/asp/displogo.asp?CorpID=267">
            <a:extLst>
              <a:ext uri="{FF2B5EF4-FFF2-40B4-BE49-F238E27FC236}">
                <a16:creationId xmlns:a16="http://schemas.microsoft.com/office/drawing/2014/main" id="{5E00C94A-41C2-4676-8CD1-FF23F60CDC42}"/>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438299" y="1068175"/>
            <a:ext cx="952500" cy="73342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A49C2654-E4AE-4D69-BB0C-06E7D09F92EA}"/>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l="-1"/>
          <a:stretch/>
        </p:blipFill>
        <p:spPr>
          <a:xfrm>
            <a:off x="9294517" y="2479744"/>
            <a:ext cx="608676" cy="711988"/>
          </a:xfrm>
          <a:prstGeom prst="rect">
            <a:avLst/>
          </a:prstGeom>
        </p:spPr>
      </p:pic>
      <p:pic>
        <p:nvPicPr>
          <p:cNvPr id="26" name="Picture 25">
            <a:extLst>
              <a:ext uri="{FF2B5EF4-FFF2-40B4-BE49-F238E27FC236}">
                <a16:creationId xmlns:a16="http://schemas.microsoft.com/office/drawing/2014/main" id="{75E2A993-FEAF-4F42-82AB-20546D2E361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8270774" y="4209334"/>
            <a:ext cx="1466184" cy="504000"/>
          </a:xfrm>
          <a:prstGeom prst="rect">
            <a:avLst/>
          </a:prstGeom>
        </p:spPr>
      </p:pic>
      <p:sp>
        <p:nvSpPr>
          <p:cNvPr id="27" name="Rectangle 26">
            <a:extLst>
              <a:ext uri="{FF2B5EF4-FFF2-40B4-BE49-F238E27FC236}">
                <a16:creationId xmlns:a16="http://schemas.microsoft.com/office/drawing/2014/main" id="{A91E627B-EBB8-4226-A2BF-7295832A8FDF}"/>
              </a:ext>
            </a:extLst>
          </p:cNvPr>
          <p:cNvSpPr/>
          <p:nvPr/>
        </p:nvSpPr>
        <p:spPr>
          <a:xfrm>
            <a:off x="384414" y="2994046"/>
            <a:ext cx="1332416" cy="276999"/>
          </a:xfrm>
          <a:prstGeom prst="rect">
            <a:avLst/>
          </a:prstGeom>
        </p:spPr>
        <p:txBody>
          <a:bodyPr wrap="none">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de-DE" sz="1200" b="1" i="0" u="none" strike="noStrike" kern="0" cap="none" spc="0" normalizeH="0" baseline="0" noProof="0" dirty="0">
                <a:ln>
                  <a:noFill/>
                </a:ln>
                <a:solidFill>
                  <a:srgbClr val="005FAA"/>
                </a:solidFill>
                <a:effectLst/>
                <a:uLnTx/>
                <a:uFillTx/>
                <a:latin typeface="GOTHAM-BOOK" pitchFamily="50" charset="0"/>
                <a:cs typeface="GOTHAM-BOOK" pitchFamily="50" charset="0"/>
              </a:rPr>
              <a:t>Petrochemical</a:t>
            </a:r>
          </a:p>
        </p:txBody>
      </p:sp>
      <p:sp>
        <p:nvSpPr>
          <p:cNvPr id="28" name="Rectangle 27">
            <a:extLst>
              <a:ext uri="{FF2B5EF4-FFF2-40B4-BE49-F238E27FC236}">
                <a16:creationId xmlns:a16="http://schemas.microsoft.com/office/drawing/2014/main" id="{3E379A81-1A91-4468-82FD-1FA98642E322}"/>
              </a:ext>
            </a:extLst>
          </p:cNvPr>
          <p:cNvSpPr/>
          <p:nvPr/>
        </p:nvSpPr>
        <p:spPr>
          <a:xfrm>
            <a:off x="622566" y="4034310"/>
            <a:ext cx="716863" cy="276999"/>
          </a:xfrm>
          <a:prstGeom prst="rect">
            <a:avLst/>
          </a:prstGeom>
        </p:spPr>
        <p:txBody>
          <a:bodyPr wrap="none">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de-DE" sz="1200" b="1" i="0" u="none" strike="noStrike" kern="0" cap="none" spc="0" normalizeH="0" baseline="0" noProof="0" dirty="0">
                <a:ln>
                  <a:noFill/>
                </a:ln>
                <a:solidFill>
                  <a:srgbClr val="005FAA"/>
                </a:solidFill>
                <a:effectLst/>
                <a:uLnTx/>
                <a:uFillTx/>
                <a:latin typeface="GOTHAM-BOOK" pitchFamily="50" charset="0"/>
                <a:cs typeface="GOTHAM-BOOK" pitchFamily="50" charset="0"/>
              </a:rPr>
              <a:t>Mining</a:t>
            </a:r>
          </a:p>
        </p:txBody>
      </p:sp>
      <p:sp>
        <p:nvSpPr>
          <p:cNvPr id="29" name="Rectangle 28">
            <a:extLst>
              <a:ext uri="{FF2B5EF4-FFF2-40B4-BE49-F238E27FC236}">
                <a16:creationId xmlns:a16="http://schemas.microsoft.com/office/drawing/2014/main" id="{20D2787E-B8A1-42C5-B947-711F14F3A746}"/>
              </a:ext>
            </a:extLst>
          </p:cNvPr>
          <p:cNvSpPr/>
          <p:nvPr/>
        </p:nvSpPr>
        <p:spPr>
          <a:xfrm>
            <a:off x="352837" y="5118092"/>
            <a:ext cx="1281120" cy="276999"/>
          </a:xfrm>
          <a:prstGeom prst="rect">
            <a:avLst/>
          </a:prstGeom>
        </p:spPr>
        <p:txBody>
          <a:bodyPr wrap="none">
            <a:sp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de-DE" sz="1200" b="1" i="0" u="none" strike="noStrike" kern="0" cap="none" spc="0" normalizeH="0" baseline="0" noProof="0" dirty="0">
                <a:ln>
                  <a:noFill/>
                </a:ln>
                <a:solidFill>
                  <a:srgbClr val="005FAA"/>
                </a:solidFill>
                <a:effectLst/>
                <a:uLnTx/>
                <a:uFillTx/>
                <a:latin typeface="GOTHAM-BOOK" pitchFamily="50" charset="0"/>
                <a:cs typeface="GOTHAM-BOOK" pitchFamily="50" charset="0"/>
              </a:rPr>
              <a:t>Infrastructure</a:t>
            </a:r>
          </a:p>
        </p:txBody>
      </p:sp>
      <p:sp>
        <p:nvSpPr>
          <p:cNvPr id="30" name="Rectangle 29">
            <a:extLst>
              <a:ext uri="{FF2B5EF4-FFF2-40B4-BE49-F238E27FC236}">
                <a16:creationId xmlns:a16="http://schemas.microsoft.com/office/drawing/2014/main" id="{68E2C273-EBE2-4615-8DD6-F5AC48B94818}"/>
              </a:ext>
            </a:extLst>
          </p:cNvPr>
          <p:cNvSpPr/>
          <p:nvPr/>
        </p:nvSpPr>
        <p:spPr>
          <a:xfrm>
            <a:off x="514300" y="6011432"/>
            <a:ext cx="800257" cy="276999"/>
          </a:xfrm>
          <a:prstGeom prst="rect">
            <a:avLst/>
          </a:prstGeom>
        </p:spPr>
        <p:txBody>
          <a:bodyPr wrap="square">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de-DE" sz="1200" b="1" i="0" u="none" strike="noStrike" kern="0" cap="none" spc="0" normalizeH="0" baseline="0" noProof="0" dirty="0">
                <a:ln>
                  <a:noFill/>
                </a:ln>
                <a:solidFill>
                  <a:srgbClr val="005FAA"/>
                </a:solidFill>
                <a:effectLst/>
                <a:uLnTx/>
                <a:uFillTx/>
                <a:latin typeface="GOTHAM-BOOK" pitchFamily="50" charset="0"/>
                <a:cs typeface="GOTHAM-BOOK" pitchFamily="50" charset="0"/>
              </a:rPr>
              <a:t>Others</a:t>
            </a:r>
          </a:p>
        </p:txBody>
      </p:sp>
      <p:pic>
        <p:nvPicPr>
          <p:cNvPr id="31" name="Picture 30">
            <a:extLst>
              <a:ext uri="{FF2B5EF4-FFF2-40B4-BE49-F238E27FC236}">
                <a16:creationId xmlns:a16="http://schemas.microsoft.com/office/drawing/2014/main" id="{71B02F59-99FB-4A1D-ABFE-0AFEB9E6EF62}"/>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26714" y="1261538"/>
            <a:ext cx="667117" cy="655464"/>
          </a:xfrm>
          <a:prstGeom prst="rect">
            <a:avLst/>
          </a:prstGeom>
        </p:spPr>
      </p:pic>
      <p:pic>
        <p:nvPicPr>
          <p:cNvPr id="32" name="Picture 31">
            <a:extLst>
              <a:ext uri="{FF2B5EF4-FFF2-40B4-BE49-F238E27FC236}">
                <a16:creationId xmlns:a16="http://schemas.microsoft.com/office/drawing/2014/main" id="{F5CEF72D-C58B-47FE-86BC-2DA0ABEE8590}"/>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643919" y="2309086"/>
            <a:ext cx="667117" cy="655464"/>
          </a:xfrm>
          <a:prstGeom prst="rect">
            <a:avLst/>
          </a:prstGeom>
        </p:spPr>
      </p:pic>
      <p:pic>
        <p:nvPicPr>
          <p:cNvPr id="33" name="Picture 32">
            <a:extLst>
              <a:ext uri="{FF2B5EF4-FFF2-40B4-BE49-F238E27FC236}">
                <a16:creationId xmlns:a16="http://schemas.microsoft.com/office/drawing/2014/main" id="{FCEEDE6F-AB30-4E08-A487-C792B723E95A}"/>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647440" y="3398632"/>
            <a:ext cx="667117" cy="652551"/>
          </a:xfrm>
          <a:prstGeom prst="rect">
            <a:avLst/>
          </a:prstGeom>
        </p:spPr>
      </p:pic>
      <p:pic>
        <p:nvPicPr>
          <p:cNvPr id="34" name="Picture 33">
            <a:extLst>
              <a:ext uri="{FF2B5EF4-FFF2-40B4-BE49-F238E27FC236}">
                <a16:creationId xmlns:a16="http://schemas.microsoft.com/office/drawing/2014/main" id="{33AD79A4-5124-48AA-A81B-AF4588EA7549}"/>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638765" y="4388425"/>
            <a:ext cx="667117" cy="652551"/>
          </a:xfrm>
          <a:prstGeom prst="rect">
            <a:avLst/>
          </a:prstGeom>
        </p:spPr>
      </p:pic>
      <p:pic>
        <p:nvPicPr>
          <p:cNvPr id="35" name="Picture 34">
            <a:extLst>
              <a:ext uri="{FF2B5EF4-FFF2-40B4-BE49-F238E27FC236}">
                <a16:creationId xmlns:a16="http://schemas.microsoft.com/office/drawing/2014/main" id="{C4980B52-7814-4375-8305-9850B4E579EA}"/>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593612" y="5390354"/>
            <a:ext cx="667117" cy="655464"/>
          </a:xfrm>
          <a:prstGeom prst="rect">
            <a:avLst/>
          </a:prstGeom>
        </p:spPr>
      </p:pic>
      <p:sp>
        <p:nvSpPr>
          <p:cNvPr id="36" name="Content Placeholder 5">
            <a:extLst>
              <a:ext uri="{FF2B5EF4-FFF2-40B4-BE49-F238E27FC236}">
                <a16:creationId xmlns:a16="http://schemas.microsoft.com/office/drawing/2014/main" id="{F10AE561-A8DD-420E-937F-70BAC929B168}"/>
              </a:ext>
            </a:extLst>
          </p:cNvPr>
          <p:cNvSpPr txBox="1">
            <a:spLocks/>
          </p:cNvSpPr>
          <p:nvPr/>
        </p:nvSpPr>
        <p:spPr>
          <a:xfrm>
            <a:off x="1293831" y="1303036"/>
            <a:ext cx="6369232" cy="13166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Since its earliest days, FLS has been a strong player in the power business. Today, handling equipment for gas, coal, and oil-fired power plants as well as hydro power plants remains one of FLS's core activities.</a:t>
            </a:r>
            <a:b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b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FLS offers unique expertise in handling Heat Recovery Steam Generators (HRSG), boilers, generators, steam and gas turbines, and related equipment</a:t>
            </a:r>
            <a:r>
              <a:rPr kumimoji="0" lang="en-US" sz="1100" b="0" i="0" u="none" strike="noStrike" kern="1200" cap="none" spc="0" normalizeH="0" baseline="0" noProof="0" dirty="0">
                <a:ln>
                  <a:noFill/>
                </a:ln>
                <a:solidFill>
                  <a:srgbClr val="1D1D1B"/>
                </a:solidFill>
                <a:effectLst/>
                <a:uLnTx/>
                <a:uFillTx/>
                <a:latin typeface="Calibri"/>
                <a:ea typeface="+mn-ea"/>
                <a:cs typeface="+mn-cs"/>
              </a:rPr>
              <a:t>.</a:t>
            </a:r>
          </a:p>
        </p:txBody>
      </p:sp>
      <p:sp>
        <p:nvSpPr>
          <p:cNvPr id="37" name="Content Placeholder 5">
            <a:extLst>
              <a:ext uri="{FF2B5EF4-FFF2-40B4-BE49-F238E27FC236}">
                <a16:creationId xmlns:a16="http://schemas.microsoft.com/office/drawing/2014/main" id="{C073CEDF-1082-4F79-BE85-C6F9CE127629}"/>
              </a:ext>
            </a:extLst>
          </p:cNvPr>
          <p:cNvSpPr txBox="1">
            <a:spLocks/>
          </p:cNvSpPr>
          <p:nvPr/>
        </p:nvSpPr>
        <p:spPr>
          <a:xfrm>
            <a:off x="1293831" y="2260476"/>
            <a:ext cx="6369232" cy="11760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The recent boom in the upgrade and green field construction of </a:t>
            </a:r>
            <a:r>
              <a:rPr kumimoji="0" lang="en-US" sz="11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petro</a:t>
            </a: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 chemical plants worldwide has strengthened FLS’ activity in this industry. We support the desire of many of our clients in this field, to ship modular in order to save construction time and cost on site. FLS’ conducts extensive studies before commencement of each project to find the best solution</a:t>
            </a:r>
            <a:r>
              <a:rPr kumimoji="0" lang="en-US" sz="1100" b="0" i="0" u="none" strike="noStrike" kern="1200" cap="none" spc="0" normalizeH="0" baseline="0" noProof="0" dirty="0">
                <a:ln>
                  <a:noFill/>
                </a:ln>
                <a:solidFill>
                  <a:srgbClr val="1D1D1B"/>
                </a:solidFill>
                <a:effectLst/>
                <a:uLnTx/>
                <a:uFillTx/>
                <a:latin typeface="Calibri"/>
                <a:ea typeface="+mn-ea"/>
                <a:cs typeface="+mn-cs"/>
              </a:rPr>
              <a:t>. </a:t>
            </a:r>
          </a:p>
        </p:txBody>
      </p:sp>
      <p:sp>
        <p:nvSpPr>
          <p:cNvPr id="38" name="Content Placeholder 5">
            <a:extLst>
              <a:ext uri="{FF2B5EF4-FFF2-40B4-BE49-F238E27FC236}">
                <a16:creationId xmlns:a16="http://schemas.microsoft.com/office/drawing/2014/main" id="{E5006D3C-757C-4B06-BE9D-257300956A89}"/>
              </a:ext>
            </a:extLst>
          </p:cNvPr>
          <p:cNvSpPr txBox="1">
            <a:spLocks/>
          </p:cNvSpPr>
          <p:nvPr/>
        </p:nvSpPr>
        <p:spPr>
          <a:xfrm>
            <a:off x="1293831" y="3344680"/>
            <a:ext cx="6369232" cy="11760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FLS offers a wide range of services for the mining industry. Often these projects are located in remote locations with little or no transport infrastructure. FLS offers high-level knowledge in providing logistics for the actual construction of mines to shipping consumables and equipment such as dump trucks and earth-moving machines.</a:t>
            </a:r>
          </a:p>
        </p:txBody>
      </p:sp>
      <p:sp>
        <p:nvSpPr>
          <p:cNvPr id="39" name="Content Placeholder 5">
            <a:extLst>
              <a:ext uri="{FF2B5EF4-FFF2-40B4-BE49-F238E27FC236}">
                <a16:creationId xmlns:a16="http://schemas.microsoft.com/office/drawing/2014/main" id="{E091CF18-7837-473B-8FA8-78EA0CDFBE07}"/>
              </a:ext>
            </a:extLst>
          </p:cNvPr>
          <p:cNvSpPr txBox="1">
            <a:spLocks/>
          </p:cNvSpPr>
          <p:nvPr/>
        </p:nvSpPr>
        <p:spPr>
          <a:xfrm>
            <a:off x="1302530" y="4272961"/>
            <a:ext cx="6363886" cy="11760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22701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The construction of large infrastructure projects presents unique challenges. FLS’ has been supporting clients in port as well as road construction for many years. Major infrastructure requires precise coordination to ensure that equipment and materials from various suppliers are in the right place at the right time. FLS’ team draws on extensive knowledge and experience to give our clients the best possible options and project management in supply, shipping, and transportation</a:t>
            </a:r>
            <a:r>
              <a:rPr kumimoji="0" lang="en-US" sz="1100" b="0" i="0" u="none" strike="noStrike" kern="1200" cap="none" spc="0" normalizeH="0" baseline="0" noProof="0" dirty="0">
                <a:ln>
                  <a:noFill/>
                </a:ln>
                <a:solidFill>
                  <a:srgbClr val="1D1D1B"/>
                </a:solidFill>
                <a:effectLst/>
                <a:uLnTx/>
                <a:uFillTx/>
                <a:latin typeface="Calibri"/>
                <a:ea typeface="+mn-ea"/>
                <a:cs typeface="+mn-cs"/>
              </a:rPr>
              <a:t>.</a:t>
            </a:r>
          </a:p>
        </p:txBody>
      </p:sp>
      <p:sp>
        <p:nvSpPr>
          <p:cNvPr id="40" name="Content Placeholder 5">
            <a:extLst>
              <a:ext uri="{FF2B5EF4-FFF2-40B4-BE49-F238E27FC236}">
                <a16:creationId xmlns:a16="http://schemas.microsoft.com/office/drawing/2014/main" id="{711E6704-EB92-4554-B882-313C41B6EB98}"/>
              </a:ext>
            </a:extLst>
          </p:cNvPr>
          <p:cNvSpPr txBox="1">
            <a:spLocks/>
          </p:cNvSpPr>
          <p:nvPr/>
        </p:nvSpPr>
        <p:spPr>
          <a:xfrm>
            <a:off x="1293831" y="5416996"/>
            <a:ext cx="6363886" cy="11760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1D1D1B"/>
                </a:solidFill>
                <a:effectLst/>
                <a:uLnTx/>
                <a:uFillTx/>
                <a:latin typeface="GOTHAM-BOOK" pitchFamily="50" charset="0"/>
                <a:cs typeface="GOTHAM-BOOK" pitchFamily="50" charset="0"/>
              </a:rPr>
              <a:t>Being a creative and innovative organization, FLS is always looking for new markets and challenges. From the construction of steel and other plants to the Oil &amp; Gas industry, FLS continues to strive to lead by providing excellent services.</a:t>
            </a:r>
          </a:p>
        </p:txBody>
      </p:sp>
      <p:pic>
        <p:nvPicPr>
          <p:cNvPr id="41" name="Picture 40">
            <a:extLst>
              <a:ext uri="{FF2B5EF4-FFF2-40B4-BE49-F238E27FC236}">
                <a16:creationId xmlns:a16="http://schemas.microsoft.com/office/drawing/2014/main" id="{59C8B280-CA7D-4116-8E01-7A9B052CBD26}"/>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9701413" y="4719398"/>
            <a:ext cx="520014" cy="578197"/>
          </a:xfrm>
          <a:prstGeom prst="rect">
            <a:avLst/>
          </a:prstGeom>
        </p:spPr>
      </p:pic>
      <p:pic>
        <p:nvPicPr>
          <p:cNvPr id="42" name="Picture 2" descr="General Electric logo.svg">
            <a:extLst>
              <a:ext uri="{FF2B5EF4-FFF2-40B4-BE49-F238E27FC236}">
                <a16:creationId xmlns:a16="http://schemas.microsoft.com/office/drawing/2014/main" id="{DFEEF399-3937-4190-BA41-90A522E9A48C}"/>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9544370" y="1215732"/>
            <a:ext cx="714375" cy="71437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87967CC-E64E-8DF0-BBC3-7EEB679A50DE}"/>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pic>
        <p:nvPicPr>
          <p:cNvPr id="1028" name="Picture 4" descr="Goodline Australia">
            <a:extLst>
              <a:ext uri="{FF2B5EF4-FFF2-40B4-BE49-F238E27FC236}">
                <a16:creationId xmlns:a16="http://schemas.microsoft.com/office/drawing/2014/main" id="{A4C598B6-5932-B9BB-5718-C39893F6335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417075" y="4630503"/>
            <a:ext cx="1024914" cy="102491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iess Logo PNG Vector (EPS) Free Download">
            <a:extLst>
              <a:ext uri="{FF2B5EF4-FFF2-40B4-BE49-F238E27FC236}">
                <a16:creationId xmlns:a16="http://schemas.microsoft.com/office/drawing/2014/main" id="{843203C2-EFF2-C49E-65E4-759C80494CF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794459" y="310015"/>
            <a:ext cx="965135" cy="90401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iebherr-Australia | LinkedIn">
            <a:extLst>
              <a:ext uri="{FF2B5EF4-FFF2-40B4-BE49-F238E27FC236}">
                <a16:creationId xmlns:a16="http://schemas.microsoft.com/office/drawing/2014/main" id="{D211F41A-A620-AE48-6B36-CDBBC3C738DD}"/>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312" t="35110" r="2312" b="35020"/>
          <a:stretch/>
        </p:blipFill>
        <p:spPr bwMode="auto">
          <a:xfrm>
            <a:off x="9998486" y="3458364"/>
            <a:ext cx="1704688" cy="50918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terpillar Logo">
            <a:extLst>
              <a:ext uri="{FF2B5EF4-FFF2-40B4-BE49-F238E27FC236}">
                <a16:creationId xmlns:a16="http://schemas.microsoft.com/office/drawing/2014/main" id="{4E1EF2BF-471D-DE39-79CD-E846C9B12C8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438125" y="5926662"/>
            <a:ext cx="1445754" cy="2383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8A8933F-C350-1548-62DF-0644CF925EE2}"/>
              </a:ext>
            </a:extLst>
          </p:cNvPr>
          <p:cNvPicPr>
            <a:picLocks noChangeAspect="1"/>
          </p:cNvPicPr>
          <p:nvPr/>
        </p:nvPicPr>
        <p:blipFill>
          <a:blip r:embed="rId26"/>
          <a:stretch>
            <a:fillRect/>
          </a:stretch>
        </p:blipFill>
        <p:spPr>
          <a:xfrm>
            <a:off x="8757705" y="611444"/>
            <a:ext cx="1914813" cy="493663"/>
          </a:xfrm>
          <a:prstGeom prst="rect">
            <a:avLst/>
          </a:prstGeom>
        </p:spPr>
      </p:pic>
      <p:sp>
        <p:nvSpPr>
          <p:cNvPr id="3" name="Rectangle 2">
            <a:extLst>
              <a:ext uri="{FF2B5EF4-FFF2-40B4-BE49-F238E27FC236}">
                <a16:creationId xmlns:a16="http://schemas.microsoft.com/office/drawing/2014/main" id="{9CCAC6DD-4EA9-3691-2E5E-631028D090D9}"/>
              </a:ext>
            </a:extLst>
          </p:cNvPr>
          <p:cNvSpPr/>
          <p:nvPr/>
        </p:nvSpPr>
        <p:spPr>
          <a:xfrm>
            <a:off x="670556" y="1934585"/>
            <a:ext cx="596638" cy="276999"/>
          </a:xfrm>
          <a:prstGeom prst="rect">
            <a:avLst/>
          </a:prstGeom>
        </p:spPr>
        <p:txBody>
          <a:bodyPr wrap="none">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lang="en-US" altLang="de-DE" sz="1200" b="1" kern="0" dirty="0">
                <a:solidFill>
                  <a:srgbClr val="005FAA"/>
                </a:solidFill>
                <a:latin typeface="GOTHAM-BOOK" pitchFamily="50" charset="0"/>
                <a:cs typeface="GOTHAM-BOOK" pitchFamily="50" charset="0"/>
              </a:rPr>
              <a:t>Power</a:t>
            </a:r>
            <a:endParaRPr kumimoji="0" lang="en-US" altLang="de-DE" sz="1200" b="1" i="0" u="none" strike="noStrike" kern="0" cap="none" spc="0" normalizeH="0" baseline="0" noProof="0" dirty="0">
              <a:ln>
                <a:noFill/>
              </a:ln>
              <a:solidFill>
                <a:srgbClr val="005FAA"/>
              </a:solidFill>
              <a:effectLst/>
              <a:uLnTx/>
              <a:uFillTx/>
              <a:latin typeface="GOTHAM-BOOK" pitchFamily="50" charset="0"/>
              <a:cs typeface="GOTHAM-BOOK" pitchFamily="50" charset="0"/>
            </a:endParaRPr>
          </a:p>
        </p:txBody>
      </p:sp>
      <p:pic>
        <p:nvPicPr>
          <p:cNvPr id="5" name="Picture 4">
            <a:extLst>
              <a:ext uri="{FF2B5EF4-FFF2-40B4-BE49-F238E27FC236}">
                <a16:creationId xmlns:a16="http://schemas.microsoft.com/office/drawing/2014/main" id="{6D35D063-2600-C6D1-BFF1-54D385C854C5}"/>
              </a:ext>
            </a:extLst>
          </p:cNvPr>
          <p:cNvPicPr>
            <a:picLocks noChangeAspect="1"/>
          </p:cNvPicPr>
          <p:nvPr/>
        </p:nvPicPr>
        <p:blipFill>
          <a:blip r:embed="rId27"/>
          <a:stretch>
            <a:fillRect/>
          </a:stretch>
        </p:blipFill>
        <p:spPr>
          <a:xfrm>
            <a:off x="10258745" y="1815665"/>
            <a:ext cx="1676545" cy="426757"/>
          </a:xfrm>
          <a:prstGeom prst="rect">
            <a:avLst/>
          </a:prstGeom>
        </p:spPr>
      </p:pic>
      <p:pic>
        <p:nvPicPr>
          <p:cNvPr id="9" name="Picture 8">
            <a:extLst>
              <a:ext uri="{FF2B5EF4-FFF2-40B4-BE49-F238E27FC236}">
                <a16:creationId xmlns:a16="http://schemas.microsoft.com/office/drawing/2014/main" id="{D4D36997-2DB3-7C5F-B1D7-43A92926B942}"/>
              </a:ext>
            </a:extLst>
          </p:cNvPr>
          <p:cNvPicPr>
            <a:picLocks noChangeAspect="1"/>
          </p:cNvPicPr>
          <p:nvPr/>
        </p:nvPicPr>
        <p:blipFill>
          <a:blip r:embed="rId28"/>
          <a:stretch>
            <a:fillRect/>
          </a:stretch>
        </p:blipFill>
        <p:spPr>
          <a:xfrm>
            <a:off x="10438125" y="1299661"/>
            <a:ext cx="1599984" cy="494651"/>
          </a:xfrm>
          <a:prstGeom prst="rect">
            <a:avLst/>
          </a:prstGeom>
        </p:spPr>
      </p:pic>
    </p:spTree>
    <p:extLst>
      <p:ext uri="{BB962C8B-B14F-4D97-AF65-F5344CB8AC3E}">
        <p14:creationId xmlns:p14="http://schemas.microsoft.com/office/powerpoint/2010/main" val="1454297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9">
            <a:extLst>
              <a:ext uri="{FF2B5EF4-FFF2-40B4-BE49-F238E27FC236}">
                <a16:creationId xmlns:a16="http://schemas.microsoft.com/office/drawing/2014/main" id="{A3E4D99B-826D-A8F5-4336-2F8F1DD4ECC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599" y="2718668"/>
            <a:ext cx="2486025" cy="1876226"/>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4" name="Slide Number Placeholder 3">
            <a:extLst>
              <a:ext uri="{FF2B5EF4-FFF2-40B4-BE49-F238E27FC236}">
                <a16:creationId xmlns:a16="http://schemas.microsoft.com/office/drawing/2014/main" id="{06FD9D0E-997C-EDA7-57FA-C95BC023399C}"/>
              </a:ext>
            </a:extLst>
          </p:cNvPr>
          <p:cNvSpPr>
            <a:spLocks noGrp="1"/>
          </p:cNvSpPr>
          <p:nvPr>
            <p:ph type="sldNum" sz="quarter" idx="12"/>
          </p:nvPr>
        </p:nvSpPr>
        <p:spPr/>
        <p:txBody>
          <a:bodyPr/>
          <a:lstStyle/>
          <a:p>
            <a:fld id="{D59C6C06-AE23-5E4F-9A17-3EC4411F23ED}" type="slidenum">
              <a:rPr lang="en-GB" smtClean="0"/>
              <a:pPr/>
              <a:t>19</a:t>
            </a:fld>
            <a:endParaRPr lang="en-GB" dirty="0"/>
          </a:p>
        </p:txBody>
      </p:sp>
      <p:sp>
        <p:nvSpPr>
          <p:cNvPr id="14" name="Rectangle 13">
            <a:extLst>
              <a:ext uri="{FF2B5EF4-FFF2-40B4-BE49-F238E27FC236}">
                <a16:creationId xmlns:a16="http://schemas.microsoft.com/office/drawing/2014/main" id="{812125B0-E29F-88BF-0248-FAF8D5B09ECD}"/>
              </a:ext>
            </a:extLst>
          </p:cNvPr>
          <p:cNvSpPr/>
          <p:nvPr/>
        </p:nvSpPr>
        <p:spPr>
          <a:xfrm>
            <a:off x="609599" y="4604173"/>
            <a:ext cx="2486023" cy="364813"/>
          </a:xfrm>
          <a:prstGeom prst="rect">
            <a:avLst/>
          </a:prstGeom>
          <a:noFill/>
          <a:ln w="9545" cap="flat">
            <a:noFill/>
            <a:prstDash val="solid"/>
            <a:miter/>
          </a:ln>
        </p:spPr>
        <p:txBody>
          <a:bodyPr lIns="0" r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u="none" strike="noStrike" kern="0" cap="none" spc="0" normalizeH="0" baseline="0" noProof="0" dirty="0">
                <a:ln>
                  <a:noFill/>
                </a:ln>
                <a:effectLst/>
                <a:uLnTx/>
                <a:uFillTx/>
                <a:latin typeface="Gotham Bold" panose="02000504050000020004" pitchFamily="2" charset="0"/>
              </a:rPr>
              <a:t>Six Floating Units Delivered in a Single Shipment</a:t>
            </a:r>
          </a:p>
        </p:txBody>
      </p:sp>
      <p:pic>
        <p:nvPicPr>
          <p:cNvPr id="22" name="Picture 21">
            <a:hlinkClick r:id="rId3"/>
            <a:extLst>
              <a:ext uri="{FF2B5EF4-FFF2-40B4-BE49-F238E27FC236}">
                <a16:creationId xmlns:a16="http://schemas.microsoft.com/office/drawing/2014/main" id="{D0072DE5-C00F-A373-2F8A-3E61E325F0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1016" y="2716287"/>
            <a:ext cx="331305" cy="331305"/>
          </a:xfrm>
          <a:prstGeom prst="rect">
            <a:avLst/>
          </a:prstGeom>
        </p:spPr>
      </p:pic>
      <p:pic>
        <p:nvPicPr>
          <p:cNvPr id="29" name="Picture Placeholder 9">
            <a:extLst>
              <a:ext uri="{FF2B5EF4-FFF2-40B4-BE49-F238E27FC236}">
                <a16:creationId xmlns:a16="http://schemas.microsoft.com/office/drawing/2014/main" id="{6BF1119C-41AB-FB0C-5F88-E5DA83BD37C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341951" y="2718668"/>
            <a:ext cx="2486025" cy="1876226"/>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30" name="Rectangle 29">
            <a:extLst>
              <a:ext uri="{FF2B5EF4-FFF2-40B4-BE49-F238E27FC236}">
                <a16:creationId xmlns:a16="http://schemas.microsoft.com/office/drawing/2014/main" id="{86085797-F5EE-EAB6-5202-FA31E983991F}"/>
              </a:ext>
            </a:extLst>
          </p:cNvPr>
          <p:cNvSpPr/>
          <p:nvPr/>
        </p:nvSpPr>
        <p:spPr>
          <a:xfrm>
            <a:off x="4341951" y="4604173"/>
            <a:ext cx="2486023" cy="364813"/>
          </a:xfrm>
          <a:prstGeom prst="rect">
            <a:avLst/>
          </a:prstGeom>
          <a:noFill/>
          <a:ln w="9545" cap="flat">
            <a:noFill/>
            <a:prstDash val="solid"/>
            <a:miter/>
          </a:ln>
        </p:spPr>
        <p:txBody>
          <a:bodyPr lIns="0" r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u="none" strike="noStrike" kern="0" cap="none" spc="0" normalizeH="0" baseline="0" noProof="0" dirty="0">
                <a:ln>
                  <a:noFill/>
                </a:ln>
                <a:effectLst/>
                <a:uLnTx/>
                <a:uFillTx/>
                <a:latin typeface="Gotham Bold" panose="02000504050000020004" pitchFamily="2" charset="0"/>
              </a:rPr>
              <a:t>Two-single Piece Shipment On Semi-submersible Vessel</a:t>
            </a:r>
          </a:p>
        </p:txBody>
      </p:sp>
      <p:pic>
        <p:nvPicPr>
          <p:cNvPr id="32" name="Picture 31">
            <a:hlinkClick r:id="rId6"/>
            <a:extLst>
              <a:ext uri="{FF2B5EF4-FFF2-40B4-BE49-F238E27FC236}">
                <a16:creationId xmlns:a16="http://schemas.microsoft.com/office/drawing/2014/main" id="{F563E6F1-EDB1-AE99-A605-36DFD09DF8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43368" y="2716287"/>
            <a:ext cx="331305" cy="331305"/>
          </a:xfrm>
          <a:prstGeom prst="rect">
            <a:avLst/>
          </a:prstGeom>
        </p:spPr>
      </p:pic>
      <p:pic>
        <p:nvPicPr>
          <p:cNvPr id="33" name="Picture Placeholder 9">
            <a:extLst>
              <a:ext uri="{FF2B5EF4-FFF2-40B4-BE49-F238E27FC236}">
                <a16:creationId xmlns:a16="http://schemas.microsoft.com/office/drawing/2014/main" id="{91BA8CCD-9E7B-1EB1-8362-D20DEEF20BA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075720" y="2718668"/>
            <a:ext cx="2486025" cy="1876226"/>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35" name="Rectangle 34">
            <a:extLst>
              <a:ext uri="{FF2B5EF4-FFF2-40B4-BE49-F238E27FC236}">
                <a16:creationId xmlns:a16="http://schemas.microsoft.com/office/drawing/2014/main" id="{DF5D250F-18B0-E5E0-F112-FB6E55EED5AA}"/>
              </a:ext>
            </a:extLst>
          </p:cNvPr>
          <p:cNvSpPr/>
          <p:nvPr/>
        </p:nvSpPr>
        <p:spPr>
          <a:xfrm>
            <a:off x="8075720" y="4604173"/>
            <a:ext cx="2486023" cy="364813"/>
          </a:xfrm>
          <a:prstGeom prst="rect">
            <a:avLst/>
          </a:prstGeom>
          <a:noFill/>
          <a:ln w="9545" cap="flat">
            <a:noFill/>
            <a:prstDash val="solid"/>
            <a:miter/>
          </a:ln>
        </p:spPr>
        <p:txBody>
          <a:bodyPr lIns="0" r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u="none" strike="noStrike" kern="0" cap="none" spc="0" normalizeH="0" baseline="0" noProof="0" dirty="0">
                <a:ln>
                  <a:noFill/>
                </a:ln>
                <a:effectLst/>
                <a:uLnTx/>
                <a:uFillTx/>
                <a:latin typeface="Gotham Bold" panose="02000504050000020004" pitchFamily="2" charset="0"/>
              </a:rPr>
              <a:t>Two Austal Cape-class Patrol Boats</a:t>
            </a:r>
          </a:p>
        </p:txBody>
      </p:sp>
      <p:pic>
        <p:nvPicPr>
          <p:cNvPr id="36" name="Picture 35">
            <a:hlinkClick r:id="rId8"/>
            <a:extLst>
              <a:ext uri="{FF2B5EF4-FFF2-40B4-BE49-F238E27FC236}">
                <a16:creationId xmlns:a16="http://schemas.microsoft.com/office/drawing/2014/main" id="{3C4676AF-84E9-4EF5-91AF-87AAA39A62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77137" y="2716287"/>
            <a:ext cx="331305" cy="331305"/>
          </a:xfrm>
          <a:prstGeom prst="rect">
            <a:avLst/>
          </a:prstGeom>
        </p:spPr>
      </p:pic>
      <p:sp>
        <p:nvSpPr>
          <p:cNvPr id="2" name="TextBox 1">
            <a:extLst>
              <a:ext uri="{FF2B5EF4-FFF2-40B4-BE49-F238E27FC236}">
                <a16:creationId xmlns:a16="http://schemas.microsoft.com/office/drawing/2014/main" id="{D7D479AC-1A41-4970-9218-E079685AE022}"/>
              </a:ext>
            </a:extLst>
          </p:cNvPr>
          <p:cNvSpPr txBox="1"/>
          <p:nvPr/>
        </p:nvSpPr>
        <p:spPr>
          <a:xfrm>
            <a:off x="609599" y="5078895"/>
            <a:ext cx="2145139" cy="276999"/>
          </a:xfrm>
          <a:prstGeom prst="rect">
            <a:avLst/>
          </a:prstGeom>
        </p:spPr>
        <p:txBody>
          <a:bodyPr wrap="none" rtlCol="0" anchor="t">
            <a:spAutoFit/>
          </a:bodyPr>
          <a:lstStyle/>
          <a:p>
            <a:pPr algn="l"/>
            <a:r>
              <a:rPr lang="en-US" sz="600" b="1" dirty="0">
                <a:latin typeface="Gotham" pitchFamily="50" charset="0"/>
                <a:cs typeface="Gotham" pitchFamily="50" charset="0"/>
                <a:hlinkClick r:id="rId3"/>
              </a:rPr>
              <a:t>https://www.youtube.com/watch?v=IUKHEoSbJjc</a:t>
            </a:r>
            <a:endParaRPr lang="en-US" sz="600" b="1" dirty="0">
              <a:latin typeface="Gotham" pitchFamily="50" charset="0"/>
              <a:cs typeface="Gotham" pitchFamily="50" charset="0"/>
            </a:endParaRPr>
          </a:p>
          <a:p>
            <a:pPr algn="l"/>
            <a:endParaRPr lang="en-VN" sz="600" b="1" dirty="0">
              <a:latin typeface="Gotham" pitchFamily="50" charset="0"/>
              <a:cs typeface="Gotham" pitchFamily="50" charset="0"/>
            </a:endParaRPr>
          </a:p>
        </p:txBody>
      </p:sp>
      <p:sp>
        <p:nvSpPr>
          <p:cNvPr id="6" name="TextBox 5">
            <a:extLst>
              <a:ext uri="{FF2B5EF4-FFF2-40B4-BE49-F238E27FC236}">
                <a16:creationId xmlns:a16="http://schemas.microsoft.com/office/drawing/2014/main" id="{904E0421-6E32-F76C-36E0-6F67AC404A76}"/>
              </a:ext>
            </a:extLst>
          </p:cNvPr>
          <p:cNvSpPr txBox="1"/>
          <p:nvPr/>
        </p:nvSpPr>
        <p:spPr>
          <a:xfrm>
            <a:off x="4277138" y="5078895"/>
            <a:ext cx="2207656" cy="276999"/>
          </a:xfrm>
          <a:prstGeom prst="rect">
            <a:avLst/>
          </a:prstGeom>
        </p:spPr>
        <p:txBody>
          <a:bodyPr wrap="none" rtlCol="0" anchor="t">
            <a:spAutoFit/>
          </a:bodyPr>
          <a:lstStyle/>
          <a:p>
            <a:pPr algn="l"/>
            <a:r>
              <a:rPr lang="en-US" sz="600" b="1" dirty="0">
                <a:latin typeface="Gotham" pitchFamily="50" charset="0"/>
                <a:cs typeface="Gotham" pitchFamily="50" charset="0"/>
                <a:hlinkClick r:id="rId6"/>
              </a:rPr>
              <a:t>https://www.youtube.com/watch?v=UZNELauPN0s</a:t>
            </a:r>
            <a:endParaRPr lang="en-US" sz="600" b="1" dirty="0">
              <a:latin typeface="Gotham" pitchFamily="50" charset="0"/>
              <a:cs typeface="Gotham" pitchFamily="50" charset="0"/>
            </a:endParaRPr>
          </a:p>
          <a:p>
            <a:pPr algn="l"/>
            <a:endParaRPr lang="en-VN" sz="600" b="1" dirty="0">
              <a:latin typeface="Gotham" pitchFamily="50" charset="0"/>
              <a:cs typeface="Gotham" pitchFamily="50" charset="0"/>
            </a:endParaRPr>
          </a:p>
        </p:txBody>
      </p:sp>
      <p:sp>
        <p:nvSpPr>
          <p:cNvPr id="7" name="TextBox 6">
            <a:extLst>
              <a:ext uri="{FF2B5EF4-FFF2-40B4-BE49-F238E27FC236}">
                <a16:creationId xmlns:a16="http://schemas.microsoft.com/office/drawing/2014/main" id="{62F22DD6-8E43-FA22-C039-82D727784CA2}"/>
              </a:ext>
            </a:extLst>
          </p:cNvPr>
          <p:cNvSpPr txBox="1"/>
          <p:nvPr/>
        </p:nvSpPr>
        <p:spPr>
          <a:xfrm>
            <a:off x="8044068" y="5078895"/>
            <a:ext cx="2164375" cy="276999"/>
          </a:xfrm>
          <a:prstGeom prst="rect">
            <a:avLst/>
          </a:prstGeom>
        </p:spPr>
        <p:txBody>
          <a:bodyPr wrap="none" rtlCol="0" anchor="t">
            <a:spAutoFit/>
          </a:bodyPr>
          <a:lstStyle/>
          <a:p>
            <a:pPr algn="l"/>
            <a:r>
              <a:rPr lang="en-US" sz="600" b="1" dirty="0">
                <a:latin typeface="Gotham" pitchFamily="50" charset="0"/>
                <a:cs typeface="Gotham" pitchFamily="50" charset="0"/>
                <a:hlinkClick r:id="rId8"/>
              </a:rPr>
              <a:t>https://www.youtube.com/watch?v=ykaVyf4CEug</a:t>
            </a:r>
            <a:endParaRPr lang="en-US" sz="600" b="1" dirty="0">
              <a:latin typeface="Gotham" pitchFamily="50" charset="0"/>
              <a:cs typeface="Gotham" pitchFamily="50" charset="0"/>
            </a:endParaRPr>
          </a:p>
          <a:p>
            <a:pPr algn="l"/>
            <a:endParaRPr lang="en-VN" sz="600" b="1" dirty="0">
              <a:latin typeface="Gotham" pitchFamily="50" charset="0"/>
              <a:cs typeface="Gotham" pitchFamily="50" charset="0"/>
            </a:endParaRPr>
          </a:p>
        </p:txBody>
      </p:sp>
      <p:sp>
        <p:nvSpPr>
          <p:cNvPr id="13" name="Title 8">
            <a:extLst>
              <a:ext uri="{FF2B5EF4-FFF2-40B4-BE49-F238E27FC236}">
                <a16:creationId xmlns:a16="http://schemas.microsoft.com/office/drawing/2014/main" id="{26712D94-EDB5-55CA-2BBE-DDA743C6D8D1}"/>
              </a:ext>
            </a:extLst>
          </p:cNvPr>
          <p:cNvSpPr txBox="1"/>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9" name="Subtitle 4">
            <a:extLst>
              <a:ext uri="{FF2B5EF4-FFF2-40B4-BE49-F238E27FC236}">
                <a16:creationId xmlns:a16="http://schemas.microsoft.com/office/drawing/2014/main" id="{4C2DDFA0-E9BD-A967-6CBF-4C38657B2D3A}"/>
              </a:ext>
            </a:extLst>
          </p:cNvPr>
          <p:cNvSpPr>
            <a:spLocks noGrp="1"/>
          </p:cNvSpPr>
          <p:nvPr>
            <p:ph type="subTitle" idx="13"/>
          </p:nvPr>
        </p:nvSpPr>
        <p:spPr>
          <a:xfrm>
            <a:off x="609600" y="761008"/>
            <a:ext cx="10972800" cy="400110"/>
          </a:xfrm>
        </p:spPr>
        <p:txBody>
          <a:bodyPr/>
          <a:lstStyle/>
          <a:p>
            <a:r>
              <a:rPr lang="en-US" dirty="0"/>
              <a:t>SELECTED PROJECT VIDEOS </a:t>
            </a:r>
          </a:p>
        </p:txBody>
      </p:sp>
    </p:spTree>
    <p:extLst>
      <p:ext uri="{BB962C8B-B14F-4D97-AF65-F5344CB8AC3E}">
        <p14:creationId xmlns:p14="http://schemas.microsoft.com/office/powerpoint/2010/main" val="425149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a:extLst>
              <a:ext uri="{FF2B5EF4-FFF2-40B4-BE49-F238E27FC236}">
                <a16:creationId xmlns:a16="http://schemas.microsoft.com/office/drawing/2014/main" id="{09312678-E120-3424-19A9-045758BC3C89}"/>
              </a:ext>
            </a:extLst>
          </p:cNvPr>
          <p:cNvSpPr txBox="1">
            <a:spLocks/>
          </p:cNvSpPr>
          <p:nvPr/>
        </p:nvSpPr>
        <p:spPr>
          <a:xfrm>
            <a:off x="150696" y="1592168"/>
            <a:ext cx="4577979" cy="3028520"/>
          </a:xfrm>
          <a:prstGeom prst="rect">
            <a:avLst/>
          </a:prstGeom>
        </p:spPr>
        <p:txBody>
          <a:bodyPr vert="horz" lIns="121920" tIns="60960" rIns="121920" bIns="6096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lnSpc>
                <a:spcPct val="100000"/>
              </a:lnSpc>
              <a:spcBef>
                <a:spcPct val="0"/>
              </a:spcBef>
              <a:defRPr/>
            </a:pPr>
            <a:r>
              <a:rPr lang="en-US" altLang="de-DE" sz="1333" b="1" dirty="0">
                <a:solidFill>
                  <a:srgbClr val="005FAA"/>
                </a:solidFill>
                <a:latin typeface="GOTHAM-BOOK" pitchFamily="50" charset="0"/>
                <a:cs typeface="GOTHAM-BOOK" pitchFamily="50" charset="0"/>
              </a:rPr>
              <a:t>Early Years</a:t>
            </a:r>
          </a:p>
          <a:p>
            <a:pPr defTabSz="1219170">
              <a:spcBef>
                <a:spcPts val="1333"/>
              </a:spcBef>
              <a:defRPr/>
            </a:pPr>
            <a:r>
              <a:rPr lang="en-US" sz="1333" dirty="0">
                <a:solidFill>
                  <a:srgbClr val="1E1E1E"/>
                </a:solidFill>
                <a:latin typeface="GOTHAM-BOOK" pitchFamily="50" charset="0"/>
                <a:cs typeface="GOTHAM-BOOK" pitchFamily="50" charset="0"/>
              </a:rPr>
              <a:t>The company was founded in Bangkok in May 1993 by our current Chairman Martin </a:t>
            </a:r>
            <a:r>
              <a:rPr lang="en-US" sz="1333" dirty="0" err="1">
                <a:solidFill>
                  <a:srgbClr val="1E1E1E"/>
                </a:solidFill>
                <a:latin typeface="GOTHAM-BOOK" pitchFamily="50" charset="0"/>
                <a:cs typeface="GOTHAM-BOOK" pitchFamily="50" charset="0"/>
              </a:rPr>
              <a:t>Haeberli</a:t>
            </a:r>
            <a:r>
              <a:rPr lang="en-US" sz="1333" dirty="0">
                <a:solidFill>
                  <a:srgbClr val="1E1E1E"/>
                </a:solidFill>
                <a:latin typeface="GOTHAM-BOOK" pitchFamily="50" charset="0"/>
                <a:cs typeface="GOTHAM-BOOK" pitchFamily="50" charset="0"/>
              </a:rPr>
              <a:t>.</a:t>
            </a:r>
          </a:p>
          <a:p>
            <a:pPr defTabSz="1219170">
              <a:spcBef>
                <a:spcPts val="1333"/>
              </a:spcBef>
              <a:defRPr/>
            </a:pPr>
            <a:r>
              <a:rPr lang="en-US" sz="1333" dirty="0">
                <a:solidFill>
                  <a:srgbClr val="1E1E1E"/>
                </a:solidFill>
                <a:latin typeface="GOTHAM-BOOK" pitchFamily="50" charset="0"/>
                <a:cs typeface="GOTHAM-BOOK" pitchFamily="50" charset="0"/>
              </a:rPr>
              <a:t>With his successful background in the project business, including many years of experience in the US, the Middle East and in Thailand FLS immediately started making an impact in Thailand’s project forwarding market.</a:t>
            </a:r>
          </a:p>
          <a:p>
            <a:pPr defTabSz="1219170">
              <a:spcBef>
                <a:spcPts val="1333"/>
              </a:spcBef>
              <a:defRPr/>
            </a:pPr>
            <a:r>
              <a:rPr lang="en-US" sz="1333" dirty="0">
                <a:solidFill>
                  <a:srgbClr val="1E1E1E"/>
                </a:solidFill>
                <a:latin typeface="GOTHAM-BOOK" pitchFamily="50" charset="0"/>
                <a:cs typeface="GOTHAM-BOOK" pitchFamily="50" charset="0"/>
              </a:rPr>
              <a:t>Soon, FLS started winning various medium sized import projects in the industrial, power and mining sectors.</a:t>
            </a:r>
          </a:p>
        </p:txBody>
      </p:sp>
      <p:sp>
        <p:nvSpPr>
          <p:cNvPr id="15" name="Content Placeholder 5">
            <a:extLst>
              <a:ext uri="{FF2B5EF4-FFF2-40B4-BE49-F238E27FC236}">
                <a16:creationId xmlns:a16="http://schemas.microsoft.com/office/drawing/2014/main" id="{27C08350-8A3C-DD7E-2079-89B02398EBFD}"/>
              </a:ext>
            </a:extLst>
          </p:cNvPr>
          <p:cNvSpPr txBox="1">
            <a:spLocks/>
          </p:cNvSpPr>
          <p:nvPr/>
        </p:nvSpPr>
        <p:spPr>
          <a:xfrm>
            <a:off x="4705819" y="85005"/>
            <a:ext cx="7467775" cy="6392253"/>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lnSpc>
                <a:spcPct val="100000"/>
              </a:lnSpc>
              <a:spcBef>
                <a:spcPct val="0"/>
              </a:spcBef>
              <a:defRPr/>
            </a:pPr>
            <a:r>
              <a:rPr lang="en-US" altLang="de-DE" sz="1333" b="1" dirty="0">
                <a:ln w="50800"/>
                <a:solidFill>
                  <a:srgbClr val="005FAA"/>
                </a:solidFill>
                <a:latin typeface="GOTHAM-BOOK" pitchFamily="50" charset="0"/>
                <a:cs typeface="GOTHAM-BOOK" pitchFamily="50" charset="0"/>
              </a:rPr>
              <a:t>1998 to 2024</a:t>
            </a:r>
          </a:p>
          <a:p>
            <a:pPr defTabSz="1219170">
              <a:lnSpc>
                <a:spcPct val="100000"/>
              </a:lnSpc>
              <a:spcBef>
                <a:spcPts val="1333"/>
              </a:spcBef>
              <a:defRPr/>
            </a:pPr>
            <a:r>
              <a:rPr lang="en-US" sz="1333" dirty="0">
                <a:ln w="50800"/>
                <a:solidFill>
                  <a:srgbClr val="1E1E1E"/>
                </a:solidFill>
                <a:latin typeface="GOTHAM-BOOK" pitchFamily="50" charset="0"/>
                <a:ea typeface="Tahoma" pitchFamily="34" charset="0"/>
                <a:cs typeface="GOTHAM-BOOK" pitchFamily="50" charset="0"/>
              </a:rPr>
              <a:t>By the year 1998, FLS ventured </a:t>
            </a:r>
            <a:r>
              <a:rPr lang="en-GB" sz="1333" dirty="0">
                <a:ln w="50800"/>
                <a:solidFill>
                  <a:srgbClr val="1E1E1E"/>
                </a:solidFill>
                <a:latin typeface="GOTHAM-BOOK" pitchFamily="50" charset="0"/>
                <a:ea typeface="Tahoma" pitchFamily="34" charset="0"/>
                <a:cs typeface="GOTHAM-BOOK" pitchFamily="50" charset="0"/>
              </a:rPr>
              <a:t>more and more into handling export projects from steel fabricators in Thailand, Korea, China, Vietnam, Malaysia and Indonesia to worldwide destinations for many global engineering companies and EPC contractors.</a:t>
            </a:r>
          </a:p>
          <a:p>
            <a:pPr defTabSz="1219170">
              <a:lnSpc>
                <a:spcPct val="100000"/>
              </a:lnSpc>
              <a:spcBef>
                <a:spcPts val="1333"/>
              </a:spcBef>
              <a:defRPr/>
            </a:pPr>
            <a:r>
              <a:rPr lang="en-US" sz="1333" dirty="0">
                <a:ln w="50800"/>
                <a:solidFill>
                  <a:srgbClr val="1E1E1E"/>
                </a:solidFill>
                <a:latin typeface="GOTHAM-BOOK" pitchFamily="50" charset="0"/>
                <a:ea typeface="Tahoma" pitchFamily="34" charset="0"/>
                <a:cs typeface="GOTHAM-BOOK" pitchFamily="50" charset="0"/>
              </a:rPr>
              <a:t>In order to support our customers with even better service and faster communication, we moved our office to Laem Chabang in June 2006. </a:t>
            </a:r>
            <a:r>
              <a:rPr lang="en-GB" sz="1333" dirty="0">
                <a:ln w="50800"/>
                <a:solidFill>
                  <a:srgbClr val="1E1E1E"/>
                </a:solidFill>
                <a:latin typeface="GOTHAM-BOOK" pitchFamily="50" charset="0"/>
                <a:ea typeface="Tahoma" pitchFamily="34" charset="0"/>
                <a:cs typeface="GOTHAM-BOOK" pitchFamily="50" charset="0"/>
              </a:rPr>
              <a:t>This strategic move – we are now located within maximum 50 km from Thailand’s most important project port facilities – proved to be very successful because it allows us to be even more “hands-on”.</a:t>
            </a:r>
          </a:p>
          <a:p>
            <a:pPr defTabSz="1219170">
              <a:lnSpc>
                <a:spcPct val="100000"/>
              </a:lnSpc>
              <a:spcBef>
                <a:spcPts val="1333"/>
              </a:spcBef>
              <a:defRPr/>
            </a:pPr>
            <a:r>
              <a:rPr lang="en-US" sz="1333" dirty="0">
                <a:ln w="50800"/>
                <a:solidFill>
                  <a:srgbClr val="1E1E1E"/>
                </a:solidFill>
                <a:latin typeface="GOTHAM-BOOK" pitchFamily="50" charset="0"/>
                <a:ea typeface="Tahoma" pitchFamily="34" charset="0"/>
                <a:cs typeface="GOTHAM-BOOK" pitchFamily="50" charset="0"/>
              </a:rPr>
              <a:t>Today our team consists of a number of expat and local project specialists, led by our CEO </a:t>
            </a:r>
            <a:r>
              <a:rPr lang="en-US" sz="1333" dirty="0" err="1">
                <a:ln w="50800"/>
                <a:solidFill>
                  <a:srgbClr val="1E1E1E"/>
                </a:solidFill>
                <a:latin typeface="GOTHAM-BOOK" pitchFamily="50" charset="0"/>
                <a:ea typeface="Tahoma" pitchFamily="34" charset="0"/>
                <a:cs typeface="GOTHAM-BOOK" pitchFamily="50" charset="0"/>
              </a:rPr>
              <a:t>Torbjoern</a:t>
            </a:r>
            <a:r>
              <a:rPr lang="en-US" sz="1333" dirty="0">
                <a:ln w="50800"/>
                <a:solidFill>
                  <a:srgbClr val="1E1E1E"/>
                </a:solidFill>
                <a:latin typeface="GOTHAM-BOOK" pitchFamily="50" charset="0"/>
                <a:ea typeface="Tahoma" pitchFamily="34" charset="0"/>
                <a:cs typeface="GOTHAM-BOOK" pitchFamily="50" charset="0"/>
              </a:rPr>
              <a:t> Larisch.</a:t>
            </a:r>
          </a:p>
          <a:p>
            <a:pPr defTabSz="1219170">
              <a:lnSpc>
                <a:spcPct val="100000"/>
              </a:lnSpc>
              <a:spcBef>
                <a:spcPct val="0"/>
              </a:spcBef>
              <a:defRPr/>
            </a:pPr>
            <a:endParaRPr lang="en-US" altLang="de-DE" sz="1333" dirty="0">
              <a:solidFill>
                <a:srgbClr val="1D1D1B"/>
              </a:solidFill>
              <a:highlight>
                <a:srgbClr val="FFFF00"/>
              </a:highlight>
              <a:latin typeface="GOTHAM-BOOK" pitchFamily="50" charset="0"/>
              <a:cs typeface="GOTHAM-BOOK" pitchFamily="50" charset="0"/>
            </a:endParaRPr>
          </a:p>
          <a:p>
            <a:pPr defTabSz="1219170">
              <a:lnSpc>
                <a:spcPct val="100000"/>
              </a:lnSpc>
              <a:spcBef>
                <a:spcPct val="0"/>
              </a:spcBef>
              <a:defRPr/>
            </a:pPr>
            <a:r>
              <a:rPr lang="en-US" altLang="de-DE" sz="1333" b="1" dirty="0">
                <a:ln w="50800"/>
                <a:solidFill>
                  <a:srgbClr val="005FAA"/>
                </a:solidFill>
                <a:latin typeface="GOTHAM-BOOK" pitchFamily="50" charset="0"/>
                <a:cs typeface="GOTHAM-BOOK" pitchFamily="50" charset="0"/>
              </a:rPr>
              <a:t>Regional Expansion</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2011 - FLS (Vietnam) Ltd.</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2013 - FLS (Australia) Pty Ltd.</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2014 - FLS (Singapore) Pte Ltd.</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2014 - PT. Federal </a:t>
            </a:r>
            <a:r>
              <a:rPr lang="en-US" altLang="de-DE" sz="1333" dirty="0" err="1">
                <a:solidFill>
                  <a:srgbClr val="1D1D1B"/>
                </a:solidFill>
                <a:latin typeface="GOTHAM-BOOK" pitchFamily="50" charset="0"/>
                <a:cs typeface="GOTHAM-BOOK" pitchFamily="50" charset="0"/>
              </a:rPr>
              <a:t>Logistik</a:t>
            </a:r>
            <a:r>
              <a:rPr lang="en-US" altLang="de-DE" sz="1333" dirty="0">
                <a:solidFill>
                  <a:srgbClr val="1D1D1B"/>
                </a:solidFill>
                <a:latin typeface="GOTHAM-BOOK" pitchFamily="50" charset="0"/>
                <a:cs typeface="GOTHAM-BOOK" pitchFamily="50" charset="0"/>
              </a:rPr>
              <a:t> </a:t>
            </a:r>
            <a:r>
              <a:rPr lang="en-US" altLang="de-DE" sz="1333" dirty="0" err="1">
                <a:solidFill>
                  <a:srgbClr val="1D1D1B"/>
                </a:solidFill>
                <a:latin typeface="GOTHAM-BOOK" pitchFamily="50" charset="0"/>
                <a:cs typeface="GOTHAM-BOOK" pitchFamily="50" charset="0"/>
              </a:rPr>
              <a:t>Sistem</a:t>
            </a:r>
            <a:r>
              <a:rPr lang="en-US" altLang="de-DE" sz="1333" dirty="0">
                <a:solidFill>
                  <a:srgbClr val="1D1D1B"/>
                </a:solidFill>
                <a:latin typeface="GOTHAM-BOOK" pitchFamily="50" charset="0"/>
                <a:cs typeface="GOTHAM-BOOK" pitchFamily="50" charset="0"/>
              </a:rPr>
              <a:t> (Indonesia)</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2016 - FLS USA</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2018 - FLS Malaysia</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2020 - FLS Myanmar</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2022 - FLS India</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2023 - FLS China and FLS Japan</a:t>
            </a:r>
          </a:p>
          <a:p>
            <a:pPr marL="309026" lvl="1" indent="-309026" defTabSz="1219170">
              <a:lnSpc>
                <a:spcPct val="100000"/>
              </a:lnSpc>
              <a:spcBef>
                <a:spcPts val="667"/>
              </a:spcBef>
              <a:defRPr/>
            </a:pPr>
            <a:r>
              <a:rPr lang="en-US" altLang="de-DE" sz="1333" dirty="0">
                <a:solidFill>
                  <a:srgbClr val="1D1D1B"/>
                </a:solidFill>
                <a:latin typeface="GOTHAM-BOOK" pitchFamily="50" charset="0"/>
                <a:cs typeface="GOTHAM-BOOK" pitchFamily="50" charset="0"/>
              </a:rPr>
              <a:t>2024 - </a:t>
            </a:r>
            <a:r>
              <a:rPr lang="en-US" sz="1333" dirty="0">
                <a:solidFill>
                  <a:srgbClr val="1D1D1B"/>
                </a:solidFill>
                <a:latin typeface="GOTHAM-BOOK" pitchFamily="50" charset="0"/>
              </a:rPr>
              <a:t>FLS Scandinavia, FLS Norfolk, USA, FLS Philippines and FLS Italy</a:t>
            </a:r>
            <a:endParaRPr lang="en-US" altLang="de-DE" sz="1333" dirty="0">
              <a:solidFill>
                <a:srgbClr val="1D1D1B"/>
              </a:solidFill>
              <a:latin typeface="GOTHAM-BOOK" pitchFamily="50" charset="0"/>
            </a:endParaRPr>
          </a:p>
          <a:p>
            <a:pPr marL="0" lvl="1" indent="0" defTabSz="1219170">
              <a:lnSpc>
                <a:spcPct val="100000"/>
              </a:lnSpc>
              <a:spcBef>
                <a:spcPts val="667"/>
              </a:spcBef>
              <a:buNone/>
              <a:defRPr/>
            </a:pPr>
            <a:r>
              <a:rPr lang="en-US" altLang="de-DE" sz="1333" dirty="0">
                <a:solidFill>
                  <a:srgbClr val="1D1D1B"/>
                </a:solidFill>
                <a:latin typeface="GOTHAM-BOOK" pitchFamily="50" charset="0"/>
                <a:cs typeface="GOTHAM-BOOK" pitchFamily="50" charset="0"/>
              </a:rPr>
              <a:t>In the short to medium term further expansion is planned for Southeast Asia and the Middle East.</a:t>
            </a:r>
          </a:p>
          <a:p>
            <a:pPr marL="309026" lvl="1" indent="-309026" defTabSz="1219170">
              <a:lnSpc>
                <a:spcPct val="70000"/>
              </a:lnSpc>
              <a:spcBef>
                <a:spcPts val="667"/>
              </a:spcBef>
              <a:defRPr/>
            </a:pPr>
            <a:endParaRPr lang="en-US" altLang="de-DE" sz="1333" dirty="0">
              <a:solidFill>
                <a:srgbClr val="1E1E1E"/>
              </a:solidFill>
              <a:latin typeface="Calibri"/>
            </a:endParaRPr>
          </a:p>
        </p:txBody>
      </p:sp>
      <p:sp>
        <p:nvSpPr>
          <p:cNvPr id="19" name="Google Shape;395;p44">
            <a:extLst>
              <a:ext uri="{FF2B5EF4-FFF2-40B4-BE49-F238E27FC236}">
                <a16:creationId xmlns:a16="http://schemas.microsoft.com/office/drawing/2014/main" id="{859CB45C-8AEC-73B0-3354-CD39D44E0FDB}"/>
              </a:ext>
            </a:extLst>
          </p:cNvPr>
          <p:cNvSpPr txBox="1">
            <a:spLocks noGrp="1"/>
          </p:cNvSpPr>
          <p:nvPr>
            <p:ph type="title"/>
          </p:nvPr>
        </p:nvSpPr>
        <p:spPr>
          <a:xfrm>
            <a:off x="567508" y="380742"/>
            <a:ext cx="9077739" cy="656412"/>
          </a:xfrm>
          <a:prstGeom prst="rect">
            <a:avLst/>
          </a:prstGeom>
        </p:spPr>
        <p:txBody>
          <a:bodyPr spcFirstLastPara="1" vert="horz" wrap="square" lIns="91433" tIns="45700" rIns="91433" bIns="45700" rtlCol="0" anchor="t" anchorCtr="0">
            <a:noAutofit/>
          </a:bodyPr>
          <a:lstStyle/>
          <a:p>
            <a:r>
              <a:rPr lang="en-US" dirty="0">
                <a:latin typeface="CONTHRAX HEAVY" panose="020B0907020201080204" pitchFamily="34" charset="0"/>
                <a:ea typeface="Montserrat"/>
                <a:cs typeface="Montserrat"/>
                <a:sym typeface="Montserrat"/>
              </a:rPr>
              <a:t>INTRODUCTION</a:t>
            </a:r>
          </a:p>
        </p:txBody>
      </p:sp>
      <p:sp>
        <p:nvSpPr>
          <p:cNvPr id="20" name="Text Placeholder 2">
            <a:extLst>
              <a:ext uri="{FF2B5EF4-FFF2-40B4-BE49-F238E27FC236}">
                <a16:creationId xmlns:a16="http://schemas.microsoft.com/office/drawing/2014/main" id="{03D6D5FD-59AA-6378-CC9A-9CD30B51AA74}"/>
              </a:ext>
            </a:extLst>
          </p:cNvPr>
          <p:cNvSpPr txBox="1">
            <a:spLocks/>
          </p:cNvSpPr>
          <p:nvPr/>
        </p:nvSpPr>
        <p:spPr>
          <a:xfrm>
            <a:off x="472613" y="1040891"/>
            <a:ext cx="3633840" cy="65641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dirty="0">
                <a:solidFill>
                  <a:srgbClr val="3DB465"/>
                </a:solidFill>
                <a:latin typeface="Gotham" pitchFamily="2" charset="0"/>
                <a:cs typeface="Gotham" pitchFamily="2" charset="0"/>
              </a:rPr>
              <a:t>FLS History</a:t>
            </a:r>
          </a:p>
        </p:txBody>
      </p:sp>
      <p:pic>
        <p:nvPicPr>
          <p:cNvPr id="25" name="Picture 24">
            <a:extLst>
              <a:ext uri="{FF2B5EF4-FFF2-40B4-BE49-F238E27FC236}">
                <a16:creationId xmlns:a16="http://schemas.microsoft.com/office/drawing/2014/main" id="{8C01A901-AE3F-60F5-3075-76D837E76F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23721" y="4315943"/>
            <a:ext cx="3762361" cy="2247228"/>
          </a:xfrm>
          <a:prstGeom prst="rect">
            <a:avLst/>
          </a:prstGeom>
        </p:spPr>
      </p:pic>
      <p:sp>
        <p:nvSpPr>
          <p:cNvPr id="2" name="Slide Number Placeholder 1">
            <a:extLst>
              <a:ext uri="{FF2B5EF4-FFF2-40B4-BE49-F238E27FC236}">
                <a16:creationId xmlns:a16="http://schemas.microsoft.com/office/drawing/2014/main" id="{82AE33BD-E2A8-16B9-7B79-6BBD819C6FE1}"/>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633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FD9D0E-997C-EDA7-57FA-C95BC023399C}"/>
              </a:ext>
            </a:extLst>
          </p:cNvPr>
          <p:cNvSpPr>
            <a:spLocks noGrp="1"/>
          </p:cNvSpPr>
          <p:nvPr>
            <p:ph type="sldNum" sz="quarter" idx="12"/>
          </p:nvPr>
        </p:nvSpPr>
        <p:spPr/>
        <p:txBody>
          <a:bodyPr/>
          <a:lstStyle/>
          <a:p>
            <a:fld id="{D59C6C06-AE23-5E4F-9A17-3EC4411F23ED}" type="slidenum">
              <a:rPr lang="en-GB" smtClean="0"/>
              <a:pPr/>
              <a:t>20</a:t>
            </a:fld>
            <a:endParaRPr lang="en-GB" dirty="0"/>
          </a:p>
        </p:txBody>
      </p:sp>
      <p:sp>
        <p:nvSpPr>
          <p:cNvPr id="5" name="Subtitle 4">
            <a:extLst>
              <a:ext uri="{FF2B5EF4-FFF2-40B4-BE49-F238E27FC236}">
                <a16:creationId xmlns:a16="http://schemas.microsoft.com/office/drawing/2014/main" id="{2B7E496C-9BAF-393F-ECCA-01F8B7738469}"/>
              </a:ext>
            </a:extLst>
          </p:cNvPr>
          <p:cNvSpPr>
            <a:spLocks noGrp="1"/>
          </p:cNvSpPr>
          <p:nvPr>
            <p:ph type="subTitle" idx="13"/>
          </p:nvPr>
        </p:nvSpPr>
        <p:spPr>
          <a:xfrm>
            <a:off x="609600" y="761008"/>
            <a:ext cx="10972800" cy="400110"/>
          </a:xfrm>
        </p:spPr>
        <p:txBody>
          <a:bodyPr/>
          <a:lstStyle/>
          <a:p>
            <a:r>
              <a:rPr lang="en-US" dirty="0"/>
              <a:t>SELECTED PROJECT VIDEOS </a:t>
            </a:r>
          </a:p>
        </p:txBody>
      </p:sp>
      <p:sp>
        <p:nvSpPr>
          <p:cNvPr id="15" name="Rectangle 14">
            <a:extLst>
              <a:ext uri="{FF2B5EF4-FFF2-40B4-BE49-F238E27FC236}">
                <a16:creationId xmlns:a16="http://schemas.microsoft.com/office/drawing/2014/main" id="{15051046-5362-280E-486D-6C12D15921B8}"/>
              </a:ext>
            </a:extLst>
          </p:cNvPr>
          <p:cNvSpPr/>
          <p:nvPr/>
        </p:nvSpPr>
        <p:spPr>
          <a:xfrm>
            <a:off x="2445499" y="3226692"/>
            <a:ext cx="1923690" cy="236606"/>
          </a:xfrm>
          <a:prstGeom prst="rect">
            <a:avLst/>
          </a:prstGeom>
          <a:noFill/>
          <a:ln w="9545" cap="flat">
            <a:noFill/>
            <a:prstDash val="solid"/>
            <a:miter/>
          </a:ln>
        </p:spPr>
        <p:txBody>
          <a:bodyPr l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u="none" strike="noStrike" kern="0" cap="none" spc="0" normalizeH="0" baseline="0" noProof="0" dirty="0">
                <a:ln>
                  <a:noFill/>
                </a:ln>
                <a:effectLst/>
                <a:uLnTx/>
                <a:uFillTx/>
                <a:latin typeface="Gotham Bold" panose="02000504050000020004" pitchFamily="2" charset="0"/>
              </a:rPr>
              <a:t>700 MT bio power mega unit</a:t>
            </a:r>
          </a:p>
        </p:txBody>
      </p:sp>
      <p:pic>
        <p:nvPicPr>
          <p:cNvPr id="40" name="Online Media 39" title="FLS Projects - Two-single Piece Shipment On Semi-submersible Vessel">
            <a:hlinkClick r:id="" action="ppaction://media"/>
            <a:extLst>
              <a:ext uri="{FF2B5EF4-FFF2-40B4-BE49-F238E27FC236}">
                <a16:creationId xmlns:a16="http://schemas.microsoft.com/office/drawing/2014/main" id="{E5FEFFC0-5EC0-0674-555D-C38B22499AE0}"/>
              </a:ext>
            </a:extLst>
          </p:cNvPr>
          <p:cNvPicPr>
            <a:picLocks noRot="1" noChangeAspect="1"/>
          </p:cNvPicPr>
          <p:nvPr>
            <a:videoFile r:link="rId1"/>
          </p:nvPr>
        </p:nvPicPr>
        <p:blipFill>
          <a:blip r:embed="rId6"/>
          <a:stretch>
            <a:fillRect/>
          </a:stretch>
        </p:blipFill>
        <p:spPr>
          <a:xfrm>
            <a:off x="6696074" y="1442100"/>
            <a:ext cx="3099395" cy="1751162"/>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42" name="TextBox 41">
            <a:extLst>
              <a:ext uri="{FF2B5EF4-FFF2-40B4-BE49-F238E27FC236}">
                <a16:creationId xmlns:a16="http://schemas.microsoft.com/office/drawing/2014/main" id="{72F815BC-E221-8FAA-7F4A-BB0F5E490F02}"/>
              </a:ext>
            </a:extLst>
          </p:cNvPr>
          <p:cNvSpPr txBox="1"/>
          <p:nvPr/>
        </p:nvSpPr>
        <p:spPr>
          <a:xfrm>
            <a:off x="6627244" y="3237638"/>
            <a:ext cx="3648793" cy="230832"/>
          </a:xfrm>
          <a:prstGeom prst="rect">
            <a:avLst/>
          </a:prstGeom>
          <a:noFill/>
        </p:spPr>
        <p:txBody>
          <a:bodyPr wrap="square">
            <a:spAutoFit/>
          </a:bodyPr>
          <a:lstStyle/>
          <a:p>
            <a:r>
              <a:rPr lang="en-US" sz="900" dirty="0">
                <a:latin typeface="Gotham Bold" panose="02000504050000020004"/>
              </a:rPr>
              <a:t>Two-single Piece Shipment On Semi-submersible Vessel</a:t>
            </a:r>
          </a:p>
        </p:txBody>
      </p:sp>
      <p:pic>
        <p:nvPicPr>
          <p:cNvPr id="43" name="Online Media 42" title="FLS Projects – 700 metric tons Bio Power Mega Unit from Vietnam to Australia">
            <a:hlinkClick r:id="" action="ppaction://media"/>
            <a:extLst>
              <a:ext uri="{FF2B5EF4-FFF2-40B4-BE49-F238E27FC236}">
                <a16:creationId xmlns:a16="http://schemas.microsoft.com/office/drawing/2014/main" id="{2A09E033-28D5-5C4A-08CB-686E5FF9E3E5}"/>
              </a:ext>
            </a:extLst>
          </p:cNvPr>
          <p:cNvPicPr>
            <a:picLocks noRot="1" noChangeAspect="1"/>
          </p:cNvPicPr>
          <p:nvPr>
            <a:videoFile r:link="rId2"/>
          </p:nvPr>
        </p:nvPicPr>
        <p:blipFill>
          <a:blip r:embed="rId7"/>
          <a:stretch>
            <a:fillRect/>
          </a:stretch>
        </p:blipFill>
        <p:spPr>
          <a:xfrm>
            <a:off x="2532363" y="1486476"/>
            <a:ext cx="3099395" cy="1751162"/>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pic>
        <p:nvPicPr>
          <p:cNvPr id="44" name="Online Media 43" title="Ha Long Shipment: Six Floating Units Delivered in a Single Shipment">
            <a:hlinkClick r:id="" action="ppaction://media"/>
            <a:extLst>
              <a:ext uri="{FF2B5EF4-FFF2-40B4-BE49-F238E27FC236}">
                <a16:creationId xmlns:a16="http://schemas.microsoft.com/office/drawing/2014/main" id="{0B03AFC8-68C1-B8F1-5DB9-A5A025E1FA29}"/>
              </a:ext>
            </a:extLst>
          </p:cNvPr>
          <p:cNvPicPr>
            <a:picLocks noRot="1" noChangeAspect="1"/>
          </p:cNvPicPr>
          <p:nvPr>
            <a:videoFile r:link="rId3"/>
          </p:nvPr>
        </p:nvPicPr>
        <p:blipFill>
          <a:blip r:embed="rId8"/>
          <a:stretch>
            <a:fillRect/>
          </a:stretch>
        </p:blipFill>
        <p:spPr>
          <a:xfrm>
            <a:off x="2532363" y="3664739"/>
            <a:ext cx="3129931" cy="1768415"/>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46" name="TextBox 45">
            <a:extLst>
              <a:ext uri="{FF2B5EF4-FFF2-40B4-BE49-F238E27FC236}">
                <a16:creationId xmlns:a16="http://schemas.microsoft.com/office/drawing/2014/main" id="{E7BB71AE-FE3B-36EA-04DA-0C91AFFA2070}"/>
              </a:ext>
            </a:extLst>
          </p:cNvPr>
          <p:cNvSpPr txBox="1"/>
          <p:nvPr/>
        </p:nvSpPr>
        <p:spPr>
          <a:xfrm>
            <a:off x="2532363" y="5514477"/>
            <a:ext cx="3216795" cy="364812"/>
          </a:xfrm>
          <a:prstGeom prst="rect">
            <a:avLst/>
          </a:prstGeom>
          <a:noFill/>
          <a:ln w="9545" cap="flat">
            <a:noFill/>
            <a:prstDash val="solid"/>
            <a:miter/>
          </a:ln>
        </p:spPr>
        <p:txBody>
          <a:bodyPr lIns="0" rIns="0" rtlCol="0" anchor="t"/>
          <a:lstStyle>
            <a:defPPr>
              <a:defRPr lang="en-US"/>
            </a:defPPr>
            <a:lvl1pPr marR="0" lvl="0" indent="0" algn="ctr" fontAlgn="auto">
              <a:lnSpc>
                <a:spcPct val="100000"/>
              </a:lnSpc>
              <a:spcBef>
                <a:spcPts val="0"/>
              </a:spcBef>
              <a:spcAft>
                <a:spcPts val="0"/>
              </a:spcAft>
              <a:buClrTx/>
              <a:buSzTx/>
              <a:buFontTx/>
              <a:buNone/>
              <a:tabLst/>
              <a:defRPr kumimoji="0" sz="900" u="none" strike="noStrike" kern="0" cap="none" spc="0" normalizeH="0" baseline="0">
                <a:ln>
                  <a:noFill/>
                </a:ln>
                <a:effectLst/>
                <a:uLnTx/>
                <a:uFillTx/>
                <a:latin typeface="Gotham Bold" panose="02000504050000020004" pitchFamily="2" charset="0"/>
              </a:defRPr>
            </a:lvl1pPr>
          </a:lstStyle>
          <a:p>
            <a:pPr algn="l"/>
            <a:r>
              <a:rPr lang="en-US" dirty="0"/>
              <a:t>Ha Long Shipment: Six Floating Units Delivered in a Single Shipment</a:t>
            </a:r>
          </a:p>
        </p:txBody>
      </p:sp>
      <p:pic>
        <p:nvPicPr>
          <p:cNvPr id="47" name="Online Media 46" title="FLS Projects – 2x 200MT Ferries shipped from Vung Tau to Oman">
            <a:hlinkClick r:id="" action="ppaction://media"/>
            <a:extLst>
              <a:ext uri="{FF2B5EF4-FFF2-40B4-BE49-F238E27FC236}">
                <a16:creationId xmlns:a16="http://schemas.microsoft.com/office/drawing/2014/main" id="{DCB0D86F-BF50-5335-060D-38527711EBEC}"/>
              </a:ext>
            </a:extLst>
          </p:cNvPr>
          <p:cNvPicPr>
            <a:picLocks noRot="1" noChangeAspect="1"/>
          </p:cNvPicPr>
          <p:nvPr>
            <a:videoFile r:link="rId4"/>
          </p:nvPr>
        </p:nvPicPr>
        <p:blipFill>
          <a:blip r:embed="rId9"/>
          <a:stretch>
            <a:fillRect/>
          </a:stretch>
        </p:blipFill>
        <p:spPr>
          <a:xfrm>
            <a:off x="6696074" y="3647485"/>
            <a:ext cx="3099395" cy="1790051"/>
          </a:xfrm>
          <a:custGeom>
            <a:avLst/>
            <a:gdLst>
              <a:gd name="connsiteX0" fmla="*/ 631031 w 2367968"/>
              <a:gd name="connsiteY0" fmla="*/ 0 h 1787127"/>
              <a:gd name="connsiteX1" fmla="*/ 1748843 w 2367968"/>
              <a:gd name="connsiteY1" fmla="*/ 2361 h 1787127"/>
              <a:gd name="connsiteX2" fmla="*/ 1748843 w 2367968"/>
              <a:gd name="connsiteY2" fmla="*/ 0 h 1787127"/>
              <a:gd name="connsiteX3" fmla="*/ 2367968 w 2367968"/>
              <a:gd name="connsiteY3" fmla="*/ 0 h 1787127"/>
              <a:gd name="connsiteX4" fmla="*/ 2367968 w 2367968"/>
              <a:gd name="connsiteY4" fmla="*/ 1787127 h 1787127"/>
              <a:gd name="connsiteX5" fmla="*/ 1785396 w 2367968"/>
              <a:gd name="connsiteY5" fmla="*/ 1787127 h 1787127"/>
              <a:gd name="connsiteX6" fmla="*/ 1748843 w 2367968"/>
              <a:gd name="connsiteY6" fmla="*/ 1787127 h 1787127"/>
              <a:gd name="connsiteX7" fmla="*/ 707 w 2367968"/>
              <a:gd name="connsiteY7" fmla="*/ 1787127 h 1787127"/>
              <a:gd name="connsiteX8" fmla="*/ 0 w 2367968"/>
              <a:gd name="connsiteY8" fmla="*/ 621506 h 1787127"/>
              <a:gd name="connsiteX9" fmla="*/ 631031 w 2367968"/>
              <a:gd name="connsiteY9" fmla="*/ 0 h 17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7968" h="1787127">
                <a:moveTo>
                  <a:pt x="631031" y="0"/>
                </a:moveTo>
                <a:lnTo>
                  <a:pt x="1748843" y="2361"/>
                </a:lnTo>
                <a:lnTo>
                  <a:pt x="1748843" y="0"/>
                </a:lnTo>
                <a:lnTo>
                  <a:pt x="2367968" y="0"/>
                </a:lnTo>
                <a:lnTo>
                  <a:pt x="2367968" y="1787127"/>
                </a:lnTo>
                <a:lnTo>
                  <a:pt x="1785396" y="1787127"/>
                </a:lnTo>
                <a:lnTo>
                  <a:pt x="1748843" y="1787127"/>
                </a:lnTo>
                <a:lnTo>
                  <a:pt x="707" y="1787127"/>
                </a:lnTo>
                <a:cubicBezTo>
                  <a:pt x="471" y="1398587"/>
                  <a:pt x="236" y="1010046"/>
                  <a:pt x="0" y="621506"/>
                </a:cubicBezTo>
                <a:cubicBezTo>
                  <a:pt x="21711" y="333177"/>
                  <a:pt x="269172" y="26978"/>
                  <a:pt x="631031" y="0"/>
                </a:cubicBezTo>
                <a:close/>
              </a:path>
            </a:pathLst>
          </a:custGeom>
        </p:spPr>
      </p:pic>
      <p:sp>
        <p:nvSpPr>
          <p:cNvPr id="49" name="TextBox 48">
            <a:extLst>
              <a:ext uri="{FF2B5EF4-FFF2-40B4-BE49-F238E27FC236}">
                <a16:creationId xmlns:a16="http://schemas.microsoft.com/office/drawing/2014/main" id="{1368501C-F8E9-42D1-744F-967A8311CFD1}"/>
              </a:ext>
            </a:extLst>
          </p:cNvPr>
          <p:cNvSpPr txBox="1"/>
          <p:nvPr/>
        </p:nvSpPr>
        <p:spPr>
          <a:xfrm>
            <a:off x="6627244" y="5544989"/>
            <a:ext cx="3168225" cy="334299"/>
          </a:xfrm>
          <a:prstGeom prst="rect">
            <a:avLst/>
          </a:prstGeom>
          <a:noFill/>
          <a:ln w="9545" cap="flat">
            <a:noFill/>
            <a:prstDash val="solid"/>
            <a:miter/>
          </a:ln>
        </p:spPr>
        <p:txBody>
          <a:bodyPr lIns="0" rIns="0" rtlCol="0" anchor="t"/>
          <a:lstStyle>
            <a:defPPr>
              <a:defRPr lang="en-US"/>
            </a:defPPr>
            <a:lvl1pPr marR="0" lvl="0" indent="0" fontAlgn="auto">
              <a:lnSpc>
                <a:spcPct val="100000"/>
              </a:lnSpc>
              <a:spcBef>
                <a:spcPts val="0"/>
              </a:spcBef>
              <a:spcAft>
                <a:spcPts val="0"/>
              </a:spcAft>
              <a:buClrTx/>
              <a:buSzTx/>
              <a:buFontTx/>
              <a:buNone/>
              <a:tabLst/>
              <a:defRPr kumimoji="0" sz="900" u="none" strike="noStrike" kern="0" cap="none" spc="0" normalizeH="0" baseline="0">
                <a:ln>
                  <a:noFill/>
                </a:ln>
                <a:effectLst/>
                <a:uLnTx/>
                <a:uFillTx/>
                <a:latin typeface="Gotham Bold" panose="02000504050000020004" pitchFamily="2" charset="0"/>
              </a:defRPr>
            </a:lvl1pPr>
          </a:lstStyle>
          <a:p>
            <a:r>
              <a:rPr lang="en-US" dirty="0"/>
              <a:t>FLS Projects – 2x 200MT Ferries shipped from Vung Tau to Oman</a:t>
            </a:r>
          </a:p>
        </p:txBody>
      </p:sp>
      <p:sp>
        <p:nvSpPr>
          <p:cNvPr id="8" name="Title 8">
            <a:extLst>
              <a:ext uri="{FF2B5EF4-FFF2-40B4-BE49-F238E27FC236}">
                <a16:creationId xmlns:a16="http://schemas.microsoft.com/office/drawing/2014/main" id="{D6775D9C-1175-4290-1C60-35CDE687325F}"/>
              </a:ext>
            </a:extLst>
          </p:cNvPr>
          <p:cNvSpPr txBox="1"/>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Tree>
    <p:extLst>
      <p:ext uri="{BB962C8B-B14F-4D97-AF65-F5344CB8AC3E}">
        <p14:creationId xmlns:p14="http://schemas.microsoft.com/office/powerpoint/2010/main" val="66177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44"/>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0"/>
                </p:tgtEl>
              </p:cMediaNode>
            </p:video>
            <p:seq concurrent="1" nextAc="seek">
              <p:cTn id="20" restart="whenNotActive" fill="hold" evtFilter="cancelBubble" nodeType="interactiveSeq">
                <p:stCondLst>
                  <p:cond evt="onClick" delay="0">
                    <p:tgtEl>
                      <p:spTgt spid="4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0"/>
                                        </p:tgtEl>
                                      </p:cBhvr>
                                    </p:cmd>
                                  </p:childTnLst>
                                </p:cTn>
                              </p:par>
                            </p:childTnLst>
                          </p:cTn>
                        </p:par>
                      </p:childTnLst>
                    </p:cTn>
                  </p:par>
                </p:childTnLst>
              </p:cTn>
              <p:nextCondLst>
                <p:cond evt="onClick" delay="0">
                  <p:tgtEl>
                    <p:spTgt spid="40"/>
                  </p:tgtEl>
                </p:cond>
              </p:nextCondLst>
            </p:seq>
            <p:video>
              <p:cMediaNode vol="80000">
                <p:cTn id="25" fill="hold" display="0">
                  <p:stCondLst>
                    <p:cond delay="indefinite"/>
                  </p:stCondLst>
                </p:cTn>
                <p:tgtEl>
                  <p:spTgt spid="43"/>
                </p:tgtEl>
              </p:cMediaNode>
            </p:video>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43"/>
                                        </p:tgtEl>
                                      </p:cBhvr>
                                    </p:cmd>
                                  </p:childTnLst>
                                </p:cTn>
                              </p:par>
                            </p:childTnLst>
                          </p:cTn>
                        </p:par>
                      </p:childTnLst>
                    </p:cTn>
                  </p:par>
                </p:childTnLst>
              </p:cTn>
              <p:nextCondLst>
                <p:cond evt="onClick" delay="0">
                  <p:tgtEl>
                    <p:spTgt spid="43"/>
                  </p:tgtEl>
                </p:cond>
              </p:nextCondLst>
            </p:seq>
            <p:video>
              <p:cMediaNode vol="80000">
                <p:cTn id="31" fill="hold" display="0">
                  <p:stCondLst>
                    <p:cond delay="indefinite"/>
                  </p:stCondLst>
                </p:cTn>
                <p:tgtEl>
                  <p:spTgt spid="44"/>
                </p:tgtEl>
              </p:cMediaNode>
            </p:video>
            <p:seq concurrent="1" nextAc="seek">
              <p:cTn id="32" restart="whenNotActive" fill="hold" evtFilter="cancelBubble" nodeType="interactiveSeq">
                <p:stCondLst>
                  <p:cond evt="onClick" delay="0">
                    <p:tgtEl>
                      <p:spTgt spid="44"/>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44"/>
                                        </p:tgtEl>
                                      </p:cBhvr>
                                    </p:cmd>
                                  </p:childTnLst>
                                </p:cTn>
                              </p:par>
                            </p:childTnLst>
                          </p:cTn>
                        </p:par>
                      </p:childTnLst>
                    </p:cTn>
                  </p:par>
                </p:childTnLst>
              </p:cTn>
              <p:nextCondLst>
                <p:cond evt="onClick" delay="0">
                  <p:tgtEl>
                    <p:spTgt spid="44"/>
                  </p:tgtEl>
                </p:cond>
              </p:nextCondLst>
            </p:seq>
            <p:video>
              <p:cMediaNode vol="80000">
                <p:cTn id="37" fill="hold" display="0">
                  <p:stCondLst>
                    <p:cond delay="indefinite"/>
                  </p:stCondLst>
                </p:cTn>
                <p:tgtEl>
                  <p:spTgt spid="47"/>
                </p:tgtEl>
              </p:cMediaNode>
            </p:video>
            <p:seq concurrent="1" nextAc="seek">
              <p:cTn id="38" restart="whenNotActive" fill="hold" evtFilter="cancelBubble" nodeType="interactiveSeq">
                <p:stCondLst>
                  <p:cond evt="onClick" delay="0">
                    <p:tgtEl>
                      <p:spTgt spid="47"/>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47"/>
                                        </p:tgtEl>
                                      </p:cBhvr>
                                    </p:cmd>
                                  </p:childTnLst>
                                </p:cTn>
                              </p:par>
                            </p:childTnLst>
                          </p:cTn>
                        </p:par>
                      </p:childTnLst>
                    </p:cTn>
                  </p:par>
                </p:childTnLst>
              </p:cTn>
              <p:nextCondLst>
                <p:cond evt="onClick" delay="0">
                  <p:tgtEl>
                    <p:spTgt spid="4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BB36-936A-285B-22BF-80404885757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CC346AB-056F-590D-9882-0FC23C2C5E7B}"/>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FDDFF1B9-9FD1-03C5-08C8-BF094784F9B5}"/>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135 x 25 x 43 M – 1,500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Radial Quadrant </a:t>
            </a:r>
            <a:r>
              <a:rPr lang="en-US" sz="1200" dirty="0" err="1">
                <a:latin typeface="Gotham" pitchFamily="50" charset="0"/>
                <a:cs typeface="Gotham" pitchFamily="50" charset="0"/>
              </a:rPr>
              <a:t>Shiploader</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it-IT" sz="1200" dirty="0">
                <a:latin typeface="Gotham" pitchFamily="50" charset="0"/>
                <a:cs typeface="Gotham" pitchFamily="50" charset="0"/>
              </a:rPr>
              <a:t>Phu My,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Vancouver, Canada</a:t>
            </a:r>
            <a:endParaRPr lang="en-GB" sz="1200" dirty="0">
              <a:latin typeface="Gotham" pitchFamily="50" charset="0"/>
              <a:cs typeface="Gotham" pitchFamily="50" charset="0"/>
            </a:endParaRPr>
          </a:p>
        </p:txBody>
      </p:sp>
      <p:sp>
        <p:nvSpPr>
          <p:cNvPr id="21" name="object 6">
            <a:extLst>
              <a:ext uri="{FF2B5EF4-FFF2-40B4-BE49-F238E27FC236}">
                <a16:creationId xmlns:a16="http://schemas.microsoft.com/office/drawing/2014/main" id="{E2BAF0EC-622C-E9A5-15DA-82471EB0775E}"/>
              </a:ext>
            </a:extLst>
          </p:cNvPr>
          <p:cNvSpPr txBox="1">
            <a:spLocks noGrp="1" noRot="1" noMove="1" noResize="1" noEditPoints="1" noAdjustHandles="1" noChangeArrowheads="1" noChangeShapeType="1"/>
          </p:cNvSpPr>
          <p:nvPr/>
        </p:nvSpPr>
        <p:spPr>
          <a:xfrm>
            <a:off x="661338" y="2378914"/>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982444F7-C67D-32C2-50C6-565E547C9364}"/>
              </a:ext>
            </a:extLst>
          </p:cNvPr>
          <p:cNvSpPr txBox="1">
            <a:spLocks noGrp="1" noRot="1" noMove="1" noResize="1" noEditPoints="1" noAdjustHandles="1" noChangeArrowheads="1" noChangeShapeType="1"/>
          </p:cNvSpPr>
          <p:nvPr/>
        </p:nvSpPr>
        <p:spPr>
          <a:xfrm>
            <a:off x="1250828" y="2337768"/>
            <a:ext cx="4845171" cy="164147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Ground preparation (foundation)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Leveling of transport route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Removal of light towers, </a:t>
            </a:r>
            <a:r>
              <a:rPr lang="en-US" sz="1200" kern="0">
                <a:solidFill>
                  <a:srgbClr val="1D1D1B"/>
                </a:solidFill>
                <a:latin typeface="Gotham" pitchFamily="2" charset="0"/>
                <a:cs typeface="Gotham" pitchFamily="2" charset="0"/>
              </a:rPr>
              <a:t>fire equipment</a:t>
            </a:r>
            <a:r>
              <a:rPr lang="en-US" sz="1200" kern="0" dirty="0">
                <a:solidFill>
                  <a:srgbClr val="1D1D1B"/>
                </a:solidFill>
                <a:latin typeface="Gotham" pitchFamily="2" charset="0"/>
                <a:cs typeface="Gotham" pitchFamily="2" charset="0"/>
              </a:rPr>
              <a:t>, concrete divider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Shifting via 96 SPMT axles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Setup + movements were shaped to match the schedule of the vessel, construction team + port operator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by multiple FLS professionals</a:t>
            </a:r>
          </a:p>
        </p:txBody>
      </p:sp>
      <p:sp>
        <p:nvSpPr>
          <p:cNvPr id="27" name="Title 8">
            <a:extLst>
              <a:ext uri="{FF2B5EF4-FFF2-40B4-BE49-F238E27FC236}">
                <a16:creationId xmlns:a16="http://schemas.microsoft.com/office/drawing/2014/main" id="{A666A7B3-40CD-4C32-2050-E55B933F792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F0370E14-CD14-ACD3-48CA-E08C298CBA6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1500 TON BULK SHIPLOADER</a:t>
            </a:r>
          </a:p>
        </p:txBody>
      </p:sp>
      <p:pic>
        <p:nvPicPr>
          <p:cNvPr id="6" name="Picture 5" descr="A large ship in the background&#10;&#10;Description automatically generated">
            <a:extLst>
              <a:ext uri="{FF2B5EF4-FFF2-40B4-BE49-F238E27FC236}">
                <a16:creationId xmlns:a16="http://schemas.microsoft.com/office/drawing/2014/main" id="{57D06448-F49C-BD50-FD73-C44A51A8EF5B}"/>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519016" y="4045779"/>
            <a:ext cx="4029441" cy="2312151"/>
          </a:xfrm>
          <a:prstGeom prst="rect">
            <a:avLst/>
          </a:prstGeom>
        </p:spPr>
      </p:pic>
      <p:pic>
        <p:nvPicPr>
          <p:cNvPr id="7" name="Picture 6" descr="A large ship in the background&#10;&#10;Description automatically generated">
            <a:extLst>
              <a:ext uri="{FF2B5EF4-FFF2-40B4-BE49-F238E27FC236}">
                <a16:creationId xmlns:a16="http://schemas.microsoft.com/office/drawing/2014/main" id="{0F2B3232-982C-C180-3B93-4F6AD2F2F88E}"/>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8647265" y="858247"/>
            <a:ext cx="3420090" cy="2623330"/>
          </a:xfrm>
          <a:prstGeom prst="rect">
            <a:avLst/>
          </a:prstGeom>
        </p:spPr>
      </p:pic>
      <p:pic>
        <p:nvPicPr>
          <p:cNvPr id="8" name="Picture 7">
            <a:extLst>
              <a:ext uri="{FF2B5EF4-FFF2-40B4-BE49-F238E27FC236}">
                <a16:creationId xmlns:a16="http://schemas.microsoft.com/office/drawing/2014/main" id="{940CAEEA-0588-684A-3755-A3FBCF5F5D8D}"/>
              </a:ext>
            </a:extLst>
          </p:cNvPr>
          <p:cNvPicPr>
            <a:picLocks noChangeAspect="1"/>
          </p:cNvPicPr>
          <p:nvPr/>
        </p:nvPicPr>
        <p:blipFill>
          <a:blip r:embed="rId4"/>
          <a:stretch>
            <a:fillRect/>
          </a:stretch>
        </p:blipFill>
        <p:spPr>
          <a:xfrm>
            <a:off x="5555754" y="3536266"/>
            <a:ext cx="6504304" cy="2821664"/>
          </a:xfrm>
          <a:prstGeom prst="rect">
            <a:avLst/>
          </a:prstGeom>
          <a:solidFill>
            <a:sysClr val="window" lastClr="FFFFFF"/>
          </a:solidFill>
          <a:ln>
            <a:solidFill>
              <a:sysClr val="window" lastClr="FFFFFF"/>
            </a:solidFill>
          </a:ln>
        </p:spPr>
      </p:pic>
      <p:sp>
        <p:nvSpPr>
          <p:cNvPr id="2" name="Slide Number Placeholder 1">
            <a:extLst>
              <a:ext uri="{FF2B5EF4-FFF2-40B4-BE49-F238E27FC236}">
                <a16:creationId xmlns:a16="http://schemas.microsoft.com/office/drawing/2014/main" id="{4F6D73C8-08E9-3160-B619-815E853F42AE}"/>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680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F5267-F57D-BE38-875E-AF27D356543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6B60BFE-5D00-46BA-A059-FEB9A94C143E}"/>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E9F73481-1AC7-5323-F38A-DB4B8EBA0CF3}"/>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it-IT" sz="1200" dirty="0">
                <a:latin typeface="Gotham" pitchFamily="50" charset="0"/>
                <a:cs typeface="Gotham" pitchFamily="50" charset="0"/>
              </a:rPr>
              <a:t>101.5 x 52.5 x 31 M – 7,000 MT</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Drydock</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err="1">
                <a:latin typeface="Gotham" pitchFamily="50" charset="0"/>
                <a:cs typeface="Gotham" pitchFamily="50" charset="0"/>
              </a:rPr>
              <a:t>Balamban</a:t>
            </a:r>
            <a:r>
              <a:rPr lang="en-GB" sz="1200" dirty="0">
                <a:latin typeface="Gotham" pitchFamily="50" charset="0"/>
                <a:cs typeface="Gotham" pitchFamily="50" charset="0"/>
              </a:rPr>
              <a:t>, Philippines</a:t>
            </a:r>
          </a:p>
        </p:txBody>
      </p:sp>
      <p:sp>
        <p:nvSpPr>
          <p:cNvPr id="21" name="object 6">
            <a:extLst>
              <a:ext uri="{FF2B5EF4-FFF2-40B4-BE49-F238E27FC236}">
                <a16:creationId xmlns:a16="http://schemas.microsoft.com/office/drawing/2014/main" id="{EF6C0038-3DB4-0AC3-A443-58F0A721F334}"/>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BA8098AF-9962-41D6-86F8-A17137567D8A}"/>
              </a:ext>
            </a:extLst>
          </p:cNvPr>
          <p:cNvSpPr txBox="1">
            <a:spLocks noGrp="1" noRot="1" noMove="1" noResize="1" noEditPoints="1" noAdjustHandles="1" noChangeArrowheads="1" noChangeShapeType="1"/>
          </p:cNvSpPr>
          <p:nvPr/>
        </p:nvSpPr>
        <p:spPr>
          <a:xfrm>
            <a:off x="1250828" y="2690637"/>
            <a:ext cx="6091804" cy="317009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Semi-submersible Vessel for two Different Cargo Owners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Initially the Drydock was Supposed to be Dry-towed, but FLS Managed to Pair the Dock Together with a </a:t>
            </a:r>
            <a:r>
              <a:rPr lang="en-US" sz="1200" kern="0" err="1">
                <a:solidFill>
                  <a:srgbClr val="1D1D1B"/>
                </a:solidFill>
                <a:latin typeface="Gotham" pitchFamily="2" charset="0"/>
                <a:cs typeface="Gotham" pitchFamily="2" charset="0"/>
              </a:rPr>
              <a:t>Liftboat</a:t>
            </a:r>
            <a:r>
              <a:rPr lang="en-US" sz="1200" kern="0">
                <a:solidFill>
                  <a:srgbClr val="1D1D1B"/>
                </a:solidFill>
                <a:latin typeface="Gotham" pitchFamily="2" charset="0"/>
                <a:cs typeface="Gotham" pitchFamily="2" charset="0"/>
              </a:rPr>
              <a:t>. This way Both Owners Benefited From Each Other.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FLS Coordinated Towing From Ho Chi Minh City to Anchorage Outside of Vung Tau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Some of the Most Powerful Tugs in Vietnam Were Required to Position the Dock Overnight Just in Time for Readiness of M/V XIANG YUN KOU.</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The Port Authority Issued Strict Operational </a:t>
            </a:r>
            <a:r>
              <a:rPr lang="en-US" sz="1200" kern="0" err="1">
                <a:solidFill>
                  <a:srgbClr val="1D1D1B"/>
                </a:solidFill>
                <a:latin typeface="Gotham" pitchFamily="2" charset="0"/>
                <a:cs typeface="Gotham" pitchFamily="2" charset="0"/>
              </a:rPr>
              <a:t>Saftey</a:t>
            </a:r>
            <a:r>
              <a:rPr lang="en-US" sz="1200" kern="0">
                <a:solidFill>
                  <a:srgbClr val="1D1D1B"/>
                </a:solidFill>
                <a:latin typeface="Gotham" pitchFamily="2" charset="0"/>
                <a:cs typeface="Gotham" pitchFamily="2" charset="0"/>
              </a:rPr>
              <a:t> Guidelines That Have Been Fully Satisfied.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FLS was the Communication Tool Between Cargo and Vessel Owners, Customs, Port Authority, Tug Operators, Marine Warranty Surveyors and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Our Port Captains Have Been on Scene For an Entire Week to Accompany both Assets From Their Origins Until Departure out of Vietnam Waters.</a:t>
            </a:r>
          </a:p>
        </p:txBody>
      </p:sp>
      <p:sp>
        <p:nvSpPr>
          <p:cNvPr id="27" name="Title 8">
            <a:extLst>
              <a:ext uri="{FF2B5EF4-FFF2-40B4-BE49-F238E27FC236}">
                <a16:creationId xmlns:a16="http://schemas.microsoft.com/office/drawing/2014/main" id="{3E5AE071-1B82-E5ED-4C4A-A13900CDF41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24619862-95CE-682C-5D41-6ECC51CB66E1}"/>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SEMI-SUBMERSIBLE (1/2)</a:t>
            </a:r>
          </a:p>
        </p:txBody>
      </p:sp>
      <p:pic>
        <p:nvPicPr>
          <p:cNvPr id="3" name="object 7">
            <a:extLst>
              <a:ext uri="{FF2B5EF4-FFF2-40B4-BE49-F238E27FC236}">
                <a16:creationId xmlns:a16="http://schemas.microsoft.com/office/drawing/2014/main" id="{9F1672C6-C109-66CF-BF1E-6DE7F54CDF49}"/>
              </a:ext>
            </a:extLst>
          </p:cNvPr>
          <p:cNvPicPr>
            <a:picLocks noGrp="1" noRot="1" noMove="1" noResize="1" noEditPoints="1" noAdjustHandles="1" noChangeArrowheads="1" noChangeShapeType="1" noCrop="1"/>
          </p:cNvPicPr>
          <p:nvPr/>
        </p:nvPicPr>
        <p:blipFill>
          <a:blip r:embed="rId2" cstate="print"/>
          <a:stretch>
            <a:fillRect/>
          </a:stretch>
        </p:blipFill>
        <p:spPr>
          <a:xfrm>
            <a:off x="7791691" y="3192160"/>
            <a:ext cx="3667431" cy="2688419"/>
          </a:xfrm>
          <a:prstGeom prst="rect">
            <a:avLst/>
          </a:prstGeom>
        </p:spPr>
      </p:pic>
      <p:pic>
        <p:nvPicPr>
          <p:cNvPr id="5" name="object 8">
            <a:extLst>
              <a:ext uri="{FF2B5EF4-FFF2-40B4-BE49-F238E27FC236}">
                <a16:creationId xmlns:a16="http://schemas.microsoft.com/office/drawing/2014/main" id="{E7F9D440-E706-D66D-6F27-D84DA2881502}"/>
              </a:ext>
            </a:extLst>
          </p:cNvPr>
          <p:cNvPicPr>
            <a:picLocks noGrp="1" noRot="1" noMove="1" noResize="1" noEditPoints="1" noAdjustHandles="1" noChangeArrowheads="1" noChangeShapeType="1" noCrop="1"/>
          </p:cNvPicPr>
          <p:nvPr/>
        </p:nvPicPr>
        <p:blipFill>
          <a:blip r:embed="rId3" cstate="print"/>
          <a:stretch>
            <a:fillRect/>
          </a:stretch>
        </p:blipFill>
        <p:spPr>
          <a:xfrm>
            <a:off x="7791691" y="633925"/>
            <a:ext cx="3667431" cy="2442156"/>
          </a:xfrm>
          <a:prstGeom prst="rect">
            <a:avLst/>
          </a:prstGeom>
        </p:spPr>
      </p:pic>
      <p:sp>
        <p:nvSpPr>
          <p:cNvPr id="2" name="Slide Number Placeholder 1">
            <a:extLst>
              <a:ext uri="{FF2B5EF4-FFF2-40B4-BE49-F238E27FC236}">
                <a16:creationId xmlns:a16="http://schemas.microsoft.com/office/drawing/2014/main" id="{C7823FE8-896D-3D14-08B1-5868DD1ACA89}"/>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9975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30ACD-9AAE-173C-1C1F-A311DE82D0C5}"/>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18B5AF5A-04F9-5042-941B-F70571BB362D}"/>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9C10049-EA26-3FD6-B83D-14EAD28486DD}"/>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en-US" sz="1200" dirty="0">
                <a:latin typeface="Gotham" pitchFamily="50" charset="0"/>
                <a:cs typeface="Gotham" pitchFamily="50" charset="0"/>
              </a:rPr>
              <a:t>90 x 42 x 102 M – 6,000 MT</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err="1">
                <a:latin typeface="Gotham" pitchFamily="50" charset="0"/>
                <a:cs typeface="Gotham" pitchFamily="50" charset="0"/>
              </a:rPr>
              <a:t>Liftboat</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err="1">
                <a:latin typeface="Gotham" pitchFamily="50" charset="0"/>
                <a:cs typeface="Gotham" pitchFamily="50" charset="0"/>
              </a:rPr>
              <a:t>Pasir</a:t>
            </a:r>
            <a:r>
              <a:rPr lang="en-GB" sz="1200" dirty="0">
                <a:latin typeface="Gotham" pitchFamily="50" charset="0"/>
                <a:cs typeface="Gotham" pitchFamily="50" charset="0"/>
              </a:rPr>
              <a:t> Gudang, Malaysia</a:t>
            </a:r>
          </a:p>
        </p:txBody>
      </p:sp>
      <p:sp>
        <p:nvSpPr>
          <p:cNvPr id="21" name="object 6">
            <a:extLst>
              <a:ext uri="{FF2B5EF4-FFF2-40B4-BE49-F238E27FC236}">
                <a16:creationId xmlns:a16="http://schemas.microsoft.com/office/drawing/2014/main" id="{D4BA7641-EFCE-E85F-2E6D-5B74D3663808}"/>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33C7B127-27AB-E3F1-CB80-850F32959385}"/>
              </a:ext>
            </a:extLst>
          </p:cNvPr>
          <p:cNvSpPr txBox="1">
            <a:spLocks/>
          </p:cNvSpPr>
          <p:nvPr/>
        </p:nvSpPr>
        <p:spPr>
          <a:xfrm>
            <a:off x="1250828" y="2690637"/>
            <a:ext cx="4070980" cy="209288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Cosco X Class Semi-submersible Vessel was Contracted Having Sufficient Deck Space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FLS Coordinated Towing From Shipyard to Anchorage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Preparation of two Transport Manuals (</a:t>
            </a:r>
            <a:r>
              <a:rPr lang="en-US" sz="1200" kern="0" err="1">
                <a:solidFill>
                  <a:srgbClr val="1D1D1B"/>
                </a:solidFill>
                <a:latin typeface="Gotham" pitchFamily="2" charset="0"/>
                <a:cs typeface="Gotham" pitchFamily="2" charset="0"/>
              </a:rPr>
              <a:t>Liftboat</a:t>
            </a:r>
            <a:r>
              <a:rPr lang="en-US" sz="1200" kern="0">
                <a:solidFill>
                  <a:srgbClr val="1D1D1B"/>
                </a:solidFill>
                <a:latin typeface="Gotham" pitchFamily="2" charset="0"/>
                <a:cs typeface="Gotham" pitchFamily="2" charset="0"/>
              </a:rPr>
              <a:t> and Drydock)</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Approval Process for Both Manuals was Completed in Less Than two Weeks. Two Independent Marine Warranty Surveyors had to Sign-off the Parallel Operation</a:t>
            </a:r>
          </a:p>
        </p:txBody>
      </p:sp>
      <p:sp>
        <p:nvSpPr>
          <p:cNvPr id="27" name="Title 8">
            <a:extLst>
              <a:ext uri="{FF2B5EF4-FFF2-40B4-BE49-F238E27FC236}">
                <a16:creationId xmlns:a16="http://schemas.microsoft.com/office/drawing/2014/main" id="{0AE20AE7-5E05-E6CD-FFE3-F6C29517B68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51A6376-7F15-FD79-0372-488E2EB9326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SEMI-SUBMERSIBLE (2/2)</a:t>
            </a:r>
          </a:p>
        </p:txBody>
      </p:sp>
      <p:pic>
        <p:nvPicPr>
          <p:cNvPr id="2" name="object 7">
            <a:extLst>
              <a:ext uri="{FF2B5EF4-FFF2-40B4-BE49-F238E27FC236}">
                <a16:creationId xmlns:a16="http://schemas.microsoft.com/office/drawing/2014/main" id="{C2F27C34-60A4-BBD3-4542-4AA4D3AA9462}"/>
              </a:ext>
            </a:extLst>
          </p:cNvPr>
          <p:cNvPicPr/>
          <p:nvPr/>
        </p:nvPicPr>
        <p:blipFill>
          <a:blip r:embed="rId2" cstate="print"/>
          <a:stretch>
            <a:fillRect/>
          </a:stretch>
        </p:blipFill>
        <p:spPr>
          <a:xfrm>
            <a:off x="8948093" y="1331749"/>
            <a:ext cx="2438105" cy="2285974"/>
          </a:xfrm>
          <a:prstGeom prst="rect">
            <a:avLst/>
          </a:prstGeom>
        </p:spPr>
      </p:pic>
      <p:pic>
        <p:nvPicPr>
          <p:cNvPr id="6" name="object 8">
            <a:extLst>
              <a:ext uri="{FF2B5EF4-FFF2-40B4-BE49-F238E27FC236}">
                <a16:creationId xmlns:a16="http://schemas.microsoft.com/office/drawing/2014/main" id="{FF002AAF-C8DE-2133-8A17-7590CDC559CD}"/>
              </a:ext>
            </a:extLst>
          </p:cNvPr>
          <p:cNvPicPr/>
          <p:nvPr/>
        </p:nvPicPr>
        <p:blipFill>
          <a:blip r:embed="rId3" cstate="print"/>
          <a:stretch>
            <a:fillRect/>
          </a:stretch>
        </p:blipFill>
        <p:spPr>
          <a:xfrm>
            <a:off x="5987964" y="1331749"/>
            <a:ext cx="2871636" cy="4312387"/>
          </a:xfrm>
          <a:prstGeom prst="rect">
            <a:avLst/>
          </a:prstGeom>
        </p:spPr>
      </p:pic>
      <p:pic>
        <p:nvPicPr>
          <p:cNvPr id="7" name="object 9">
            <a:extLst>
              <a:ext uri="{FF2B5EF4-FFF2-40B4-BE49-F238E27FC236}">
                <a16:creationId xmlns:a16="http://schemas.microsoft.com/office/drawing/2014/main" id="{A78DF55E-35D6-569B-BBE4-A3686EBF49D8}"/>
              </a:ext>
            </a:extLst>
          </p:cNvPr>
          <p:cNvPicPr/>
          <p:nvPr/>
        </p:nvPicPr>
        <p:blipFill>
          <a:blip r:embed="rId4" cstate="print"/>
          <a:stretch>
            <a:fillRect/>
          </a:stretch>
        </p:blipFill>
        <p:spPr>
          <a:xfrm>
            <a:off x="8948093" y="3706213"/>
            <a:ext cx="2443921" cy="1924665"/>
          </a:xfrm>
          <a:prstGeom prst="rect">
            <a:avLst/>
          </a:prstGeom>
        </p:spPr>
      </p:pic>
      <p:sp>
        <p:nvSpPr>
          <p:cNvPr id="3" name="Slide Number Placeholder 1">
            <a:extLst>
              <a:ext uri="{FF2B5EF4-FFF2-40B4-BE49-F238E27FC236}">
                <a16:creationId xmlns:a16="http://schemas.microsoft.com/office/drawing/2014/main" id="{CE384FD9-3123-F52A-92DB-6BAF731186C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175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2A031-C0E1-3221-598B-364C4C2FDED7}"/>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3813642-DDFD-01E3-3076-E947D43A0411}"/>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E85A1162-2C3A-CBFD-834F-18AFB516FC7D}"/>
              </a:ext>
            </a:extLst>
          </p:cNvPr>
          <p:cNvSpPr txBox="1">
            <a:spLocks noGrp="1" noRot="1" noMove="1" noResize="1" noEditPoints="1" noAdjustHandles="1" noChangeArrowheads="1" noChangeShapeType="1"/>
          </p:cNvSpPr>
          <p:nvPr/>
        </p:nvSpPr>
        <p:spPr>
          <a:xfrm>
            <a:off x="661338" y="1179261"/>
            <a:ext cx="4785360" cy="77713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US" sz="1200" kern="0">
                <a:solidFill>
                  <a:srgbClr val="1D1D1B"/>
                </a:solidFill>
                <a:latin typeface="Gotham" pitchFamily="2" charset="0"/>
                <a:cs typeface="Gotham" pitchFamily="2" charset="0"/>
              </a:rPr>
              <a:t>Approx. 29,000 FRT</a:t>
            </a:r>
          </a:p>
          <a:p>
            <a:pPr marL="12700" lvl="0">
              <a:spcBef>
                <a:spcPts val="100"/>
              </a:spcBef>
              <a:defRPr/>
            </a:pPr>
            <a:r>
              <a:rPr lang="en-US" sz="1200">
                <a:solidFill>
                  <a:srgbClr val="0070C0"/>
                </a:solidFill>
                <a:latin typeface="Gotham Medium" pitchFamily="2" charset="0"/>
                <a:cs typeface="Gotham Medium" pitchFamily="2" charset="0"/>
              </a:rPr>
              <a:t>Commodity:           	</a:t>
            </a:r>
            <a:r>
              <a:rPr lang="en-US" sz="1200" kern="0">
                <a:solidFill>
                  <a:srgbClr val="1D1D1B"/>
                </a:solidFill>
                <a:latin typeface="Gotham" pitchFamily="2" charset="0"/>
                <a:cs typeface="Gotham" pitchFamily="2" charset="0"/>
              </a:rPr>
              <a:t>Power plant structure</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Phu My, Vietnam</a:t>
            </a:r>
          </a:p>
          <a:p>
            <a:pPr marL="12700" marR="5080" lvl="0">
              <a:spcBef>
                <a:spcPts val="40"/>
              </a:spcBef>
              <a:defRPr/>
            </a:pPr>
            <a:r>
              <a:rPr lang="en-US" sz="1200">
                <a:solidFill>
                  <a:srgbClr val="0070C0"/>
                </a:solidFill>
                <a:latin typeface="Gotham Medium" pitchFamily="2" charset="0"/>
                <a:cs typeface="Gotham Medium" pitchFamily="2" charset="0"/>
              </a:rPr>
              <a:t>Port of Discharge:</a:t>
            </a:r>
            <a:r>
              <a:rPr lang="en-GB" sz="1200">
                <a:solidFill>
                  <a:srgbClr val="0070C0"/>
                </a:solidFill>
                <a:latin typeface="Gotham Medium" pitchFamily="2" charset="0"/>
                <a:cs typeface="Gotham Medium" pitchFamily="2" charset="0"/>
              </a:rPr>
              <a:t>  	</a:t>
            </a:r>
            <a:r>
              <a:rPr lang="it-IT" sz="1200" kern="0">
                <a:solidFill>
                  <a:srgbClr val="1D1D1B"/>
                </a:solidFill>
                <a:latin typeface="Gotham" pitchFamily="2" charset="0"/>
                <a:cs typeface="Gotham" pitchFamily="2" charset="0"/>
              </a:rPr>
              <a:t>Houston, TX, USA</a:t>
            </a:r>
          </a:p>
        </p:txBody>
      </p:sp>
      <p:sp>
        <p:nvSpPr>
          <p:cNvPr id="21" name="object 6">
            <a:extLst>
              <a:ext uri="{FF2B5EF4-FFF2-40B4-BE49-F238E27FC236}">
                <a16:creationId xmlns:a16="http://schemas.microsoft.com/office/drawing/2014/main" id="{D59CA1D1-ED6A-2D18-56FB-B6230EBFEF6E}"/>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69CEB4DB-2AA8-DAC1-8DC6-A5CCF3519245}"/>
              </a:ext>
            </a:extLst>
          </p:cNvPr>
          <p:cNvSpPr txBox="1">
            <a:spLocks noGrp="1" noRot="1" noMove="1" noResize="1" noEditPoints="1" noAdjustHandles="1" noChangeArrowheads="1" noChangeShapeType="1"/>
          </p:cNvSpPr>
          <p:nvPr/>
        </p:nvSpPr>
        <p:spPr>
          <a:xfrm>
            <a:off x="1250829" y="2402703"/>
            <a:ext cx="4391019"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Giving packaging solutions to ensure cargo optimize handling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bulk and multi-purpose (MPP) vessels for six scheduled voyages, tailored to cargo specifications and route requirements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Deployment of in-house stevedoring teams to support complex lifting and lashing operations, ensuring safe and compliant cargo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dirty="0">
              <a:solidFill>
                <a:srgbClr val="1D1D1B"/>
              </a:solidFill>
              <a:latin typeface="Gotham" pitchFamily="2" charset="0"/>
              <a:cs typeface="Gotham" pitchFamily="2" charset="0"/>
            </a:endParaRPr>
          </a:p>
        </p:txBody>
      </p:sp>
      <p:sp>
        <p:nvSpPr>
          <p:cNvPr id="27" name="Title 8">
            <a:extLst>
              <a:ext uri="{FF2B5EF4-FFF2-40B4-BE49-F238E27FC236}">
                <a16:creationId xmlns:a16="http://schemas.microsoft.com/office/drawing/2014/main" id="{25A0C06B-D760-4248-DAAF-4B3CBCC559E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057DCCD-CE24-FD10-66A0-1032BC1D0CA8}"/>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Niles + Guernsey Combined-Cycle Power </a:t>
            </a:r>
          </a:p>
        </p:txBody>
      </p:sp>
      <p:pic>
        <p:nvPicPr>
          <p:cNvPr id="7" name="object 8">
            <a:extLst>
              <a:ext uri="{FF2B5EF4-FFF2-40B4-BE49-F238E27FC236}">
                <a16:creationId xmlns:a16="http://schemas.microsoft.com/office/drawing/2014/main" id="{82DCED30-09A9-6746-936F-13B691654B29}"/>
              </a:ext>
            </a:extLst>
          </p:cNvPr>
          <p:cNvPicPr/>
          <p:nvPr/>
        </p:nvPicPr>
        <p:blipFill>
          <a:blip r:embed="rId2" cstate="print"/>
          <a:stretch>
            <a:fillRect/>
          </a:stretch>
        </p:blipFill>
        <p:spPr>
          <a:xfrm>
            <a:off x="8902622" y="1225363"/>
            <a:ext cx="3187217" cy="2436971"/>
          </a:xfrm>
          <a:prstGeom prst="rect">
            <a:avLst/>
          </a:prstGeom>
        </p:spPr>
      </p:pic>
      <p:pic>
        <p:nvPicPr>
          <p:cNvPr id="8" name="object 9">
            <a:extLst>
              <a:ext uri="{FF2B5EF4-FFF2-40B4-BE49-F238E27FC236}">
                <a16:creationId xmlns:a16="http://schemas.microsoft.com/office/drawing/2014/main" id="{F75BA41F-7CF8-40CE-CCE7-D571E0296905}"/>
              </a:ext>
            </a:extLst>
          </p:cNvPr>
          <p:cNvPicPr/>
          <p:nvPr/>
        </p:nvPicPr>
        <p:blipFill>
          <a:blip r:embed="rId3" cstate="print"/>
          <a:stretch>
            <a:fillRect/>
          </a:stretch>
        </p:blipFill>
        <p:spPr>
          <a:xfrm>
            <a:off x="5641846" y="3731104"/>
            <a:ext cx="3208063" cy="2436972"/>
          </a:xfrm>
          <a:prstGeom prst="rect">
            <a:avLst/>
          </a:prstGeom>
        </p:spPr>
      </p:pic>
      <p:pic>
        <p:nvPicPr>
          <p:cNvPr id="9" name="object 10">
            <a:extLst>
              <a:ext uri="{FF2B5EF4-FFF2-40B4-BE49-F238E27FC236}">
                <a16:creationId xmlns:a16="http://schemas.microsoft.com/office/drawing/2014/main" id="{A7847BF5-E25E-8342-E9F2-C21223F0671B}"/>
              </a:ext>
            </a:extLst>
          </p:cNvPr>
          <p:cNvPicPr/>
          <p:nvPr/>
        </p:nvPicPr>
        <p:blipFill>
          <a:blip r:embed="rId4" cstate="print"/>
          <a:stretch>
            <a:fillRect/>
          </a:stretch>
        </p:blipFill>
        <p:spPr>
          <a:xfrm>
            <a:off x="8902622" y="3718966"/>
            <a:ext cx="3208063" cy="2436972"/>
          </a:xfrm>
          <a:prstGeom prst="rect">
            <a:avLst/>
          </a:prstGeom>
        </p:spPr>
      </p:pic>
      <p:pic>
        <p:nvPicPr>
          <p:cNvPr id="12" name="Picture 11">
            <a:extLst>
              <a:ext uri="{FF2B5EF4-FFF2-40B4-BE49-F238E27FC236}">
                <a16:creationId xmlns:a16="http://schemas.microsoft.com/office/drawing/2014/main" id="{94541420-49BD-AF84-2B1F-447256718B8F}"/>
              </a:ext>
            </a:extLst>
          </p:cNvPr>
          <p:cNvPicPr>
            <a:picLocks noChangeAspect="1"/>
          </p:cNvPicPr>
          <p:nvPr/>
        </p:nvPicPr>
        <p:blipFill>
          <a:blip r:embed="rId5"/>
          <a:stretch>
            <a:fillRect/>
          </a:stretch>
        </p:blipFill>
        <p:spPr>
          <a:xfrm>
            <a:off x="5641847" y="1251146"/>
            <a:ext cx="3208063" cy="2436973"/>
          </a:xfrm>
          <a:prstGeom prst="rect">
            <a:avLst/>
          </a:prstGeom>
        </p:spPr>
      </p:pic>
      <p:sp>
        <p:nvSpPr>
          <p:cNvPr id="2" name="Slide Number Placeholder 1">
            <a:extLst>
              <a:ext uri="{FF2B5EF4-FFF2-40B4-BE49-F238E27FC236}">
                <a16:creationId xmlns:a16="http://schemas.microsoft.com/office/drawing/2014/main" id="{B539520C-B2D6-14B8-A652-A60F41336BC2}"/>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048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CB463-DB41-2695-7A75-D36A402192A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17F389A-4854-B93C-C36A-B2E780639B9F}"/>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3C2DCDD4-F902-425E-4F52-893506E7BFB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815977F-9F4D-67F0-0F05-691EAB518FA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JACKSON POWER PLANT Elwood, IL USA</a:t>
            </a:r>
          </a:p>
        </p:txBody>
      </p:sp>
      <p:sp>
        <p:nvSpPr>
          <p:cNvPr id="2" name="object 6">
            <a:extLst>
              <a:ext uri="{FF2B5EF4-FFF2-40B4-BE49-F238E27FC236}">
                <a16:creationId xmlns:a16="http://schemas.microsoft.com/office/drawing/2014/main" id="{78F7BBA9-D49C-341A-A06C-10E2DBB6B61E}"/>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52499965-A4CE-2FF5-C4E6-FAA4BC5A42B7}"/>
              </a:ext>
            </a:extLst>
          </p:cNvPr>
          <p:cNvSpPr txBox="1">
            <a:spLocks noGrp="1" noRot="1" noMove="1" noResize="1" noEditPoints="1" noAdjustHandles="1" noChangeArrowheads="1" noChangeShapeType="1"/>
          </p:cNvSpPr>
          <p:nvPr/>
        </p:nvSpPr>
        <p:spPr>
          <a:xfrm>
            <a:off x="1338033" y="2296435"/>
            <a:ext cx="4216947" cy="25135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from workshop up to the export terminal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a Suitable  multi-purpose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was the communication tool between cargo and vessel owners, customs, port authority, tug operators, marine warranty surveyors and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Our port captains have been on scene for supervising purposes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in Houston, TX and trucking up to the job site in Elwood, IL, USA.</a:t>
            </a:r>
          </a:p>
        </p:txBody>
      </p:sp>
      <p:sp>
        <p:nvSpPr>
          <p:cNvPr id="7" name="object 5">
            <a:extLst>
              <a:ext uri="{FF2B5EF4-FFF2-40B4-BE49-F238E27FC236}">
                <a16:creationId xmlns:a16="http://schemas.microsoft.com/office/drawing/2014/main" id="{CB42318C-2342-D591-3D34-B2E3E555500E}"/>
              </a:ext>
            </a:extLst>
          </p:cNvPr>
          <p:cNvSpPr txBox="1">
            <a:spLocks noGrp="1" noRot="1" noMove="1" noResize="1" noEditPoints="1" noAdjustHandles="1" noChangeArrowheads="1" noChangeShapeType="1"/>
          </p:cNvSpPr>
          <p:nvPr/>
        </p:nvSpPr>
        <p:spPr>
          <a:xfrm>
            <a:off x="661338" y="1179261"/>
            <a:ext cx="5236542"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Steel Structures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8,816 </a:t>
            </a:r>
            <a:r>
              <a:rPr lang="en-US" sz="1200" dirty="0" err="1">
                <a:latin typeface="Gotham" pitchFamily="50" charset="0"/>
                <a:cs typeface="Gotham" pitchFamily="50" charset="0"/>
              </a:rPr>
              <a:t>cbm</a:t>
            </a:r>
            <a:r>
              <a:rPr lang="en-US" sz="1200" dirty="0">
                <a:latin typeface="Gotham" pitchFamily="50" charset="0"/>
                <a:cs typeface="Gotham" pitchFamily="50" charset="0"/>
              </a:rPr>
              <a:t> , 1,538 MT Break Bulk</a:t>
            </a:r>
          </a:p>
          <a:p>
            <a:pPr marL="12700" lvl="0">
              <a:spcBef>
                <a:spcPts val="100"/>
              </a:spcBef>
              <a:defRPr/>
            </a:pPr>
            <a:r>
              <a:rPr lang="en-US" sz="1200" dirty="0">
                <a:latin typeface="Gotham" pitchFamily="50" charset="0"/>
                <a:cs typeface="Gotham" pitchFamily="50" charset="0"/>
              </a:rPr>
              <a:t>		Containers: 160 x40’ HC Weight 2,400 MT</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fr-FR" sz="1200" dirty="0" err="1">
                <a:latin typeface="Gotham" pitchFamily="50" charset="0"/>
                <a:cs typeface="Gotham" pitchFamily="50" charset="0"/>
              </a:rPr>
              <a:t>Vung</a:t>
            </a:r>
            <a:r>
              <a:rPr lang="fr-FR" sz="1200" dirty="0">
                <a:latin typeface="Gotham" pitchFamily="50" charset="0"/>
                <a:cs typeface="Gotham" pitchFamily="50" charset="0"/>
              </a:rPr>
              <a:t> Tau, Vietnam</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Houston TX USA , DAP Elwood, IL, USA </a:t>
            </a:r>
            <a:endParaRPr lang="en-GB" sz="1200" dirty="0">
              <a:latin typeface="Gotham" pitchFamily="50" charset="0"/>
              <a:cs typeface="Gotham" pitchFamily="50" charset="0"/>
            </a:endParaRPr>
          </a:p>
        </p:txBody>
      </p:sp>
      <p:sp>
        <p:nvSpPr>
          <p:cNvPr id="5" name="Slide Number Placeholder 1">
            <a:extLst>
              <a:ext uri="{FF2B5EF4-FFF2-40B4-BE49-F238E27FC236}">
                <a16:creationId xmlns:a16="http://schemas.microsoft.com/office/drawing/2014/main" id="{8D73DF7E-D058-6F5B-0BFB-417CC1C95B17}"/>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F1A803BE-FDC3-9A18-5EF0-441094D667BD}"/>
              </a:ext>
            </a:extLst>
          </p:cNvPr>
          <p:cNvPicPr>
            <a:picLocks noChangeAspect="1"/>
          </p:cNvPicPr>
          <p:nvPr/>
        </p:nvPicPr>
        <p:blipFill>
          <a:blip r:embed="rId2"/>
          <a:stretch>
            <a:fillRect/>
          </a:stretch>
        </p:blipFill>
        <p:spPr>
          <a:xfrm>
            <a:off x="5763557" y="3526310"/>
            <a:ext cx="3139513" cy="2736798"/>
          </a:xfrm>
          <a:prstGeom prst="rect">
            <a:avLst/>
          </a:prstGeom>
        </p:spPr>
      </p:pic>
      <p:pic>
        <p:nvPicPr>
          <p:cNvPr id="19" name="Picture 18">
            <a:extLst>
              <a:ext uri="{FF2B5EF4-FFF2-40B4-BE49-F238E27FC236}">
                <a16:creationId xmlns:a16="http://schemas.microsoft.com/office/drawing/2014/main" id="{C92A8DBA-0698-B31F-E27E-C7D4D78D1BF1}"/>
              </a:ext>
            </a:extLst>
          </p:cNvPr>
          <p:cNvPicPr>
            <a:picLocks noChangeAspect="1"/>
          </p:cNvPicPr>
          <p:nvPr/>
        </p:nvPicPr>
        <p:blipFill>
          <a:blip r:embed="rId3"/>
          <a:stretch>
            <a:fillRect/>
          </a:stretch>
        </p:blipFill>
        <p:spPr>
          <a:xfrm>
            <a:off x="8920002" y="3429000"/>
            <a:ext cx="3139513" cy="2834108"/>
          </a:xfrm>
          <a:prstGeom prst="rect">
            <a:avLst/>
          </a:prstGeom>
        </p:spPr>
      </p:pic>
      <p:pic>
        <p:nvPicPr>
          <p:cNvPr id="20" name="Picture 19">
            <a:extLst>
              <a:ext uri="{FF2B5EF4-FFF2-40B4-BE49-F238E27FC236}">
                <a16:creationId xmlns:a16="http://schemas.microsoft.com/office/drawing/2014/main" id="{570FF153-1CB6-F3D0-5722-C53655BB2E4F}"/>
              </a:ext>
            </a:extLst>
          </p:cNvPr>
          <p:cNvPicPr>
            <a:picLocks noChangeAspect="1"/>
          </p:cNvPicPr>
          <p:nvPr/>
        </p:nvPicPr>
        <p:blipFill>
          <a:blip r:embed="rId4"/>
          <a:stretch>
            <a:fillRect/>
          </a:stretch>
        </p:blipFill>
        <p:spPr>
          <a:xfrm>
            <a:off x="8771541" y="1134677"/>
            <a:ext cx="3271042" cy="2403736"/>
          </a:xfrm>
          <a:prstGeom prst="rect">
            <a:avLst/>
          </a:prstGeom>
        </p:spPr>
      </p:pic>
      <p:pic>
        <p:nvPicPr>
          <p:cNvPr id="21" name="Picture 20">
            <a:extLst>
              <a:ext uri="{FF2B5EF4-FFF2-40B4-BE49-F238E27FC236}">
                <a16:creationId xmlns:a16="http://schemas.microsoft.com/office/drawing/2014/main" id="{F63ADD7E-9167-DBD2-586B-65D671442380}"/>
              </a:ext>
            </a:extLst>
          </p:cNvPr>
          <p:cNvPicPr>
            <a:picLocks noChangeAspect="1"/>
          </p:cNvPicPr>
          <p:nvPr/>
        </p:nvPicPr>
        <p:blipFill>
          <a:blip r:embed="rId5"/>
          <a:stretch>
            <a:fillRect/>
          </a:stretch>
        </p:blipFill>
        <p:spPr>
          <a:xfrm>
            <a:off x="5746625" y="1153987"/>
            <a:ext cx="3066165" cy="2403737"/>
          </a:xfrm>
          <a:prstGeom prst="rect">
            <a:avLst/>
          </a:prstGeom>
        </p:spPr>
      </p:pic>
    </p:spTree>
    <p:extLst>
      <p:ext uri="{BB962C8B-B14F-4D97-AF65-F5344CB8AC3E}">
        <p14:creationId xmlns:p14="http://schemas.microsoft.com/office/powerpoint/2010/main" val="720136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93;p2">
            <a:extLst>
              <a:ext uri="{FF2B5EF4-FFF2-40B4-BE49-F238E27FC236}">
                <a16:creationId xmlns:a16="http://schemas.microsoft.com/office/drawing/2014/main" id="{84911544-F551-3F28-3118-6225C4F2D57D}"/>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26</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AAAA7EA6-7136-D26E-7952-C27136CCDA5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01312270-FB14-207B-5909-5CC88B36086E}"/>
              </a:ext>
            </a:extLst>
          </p:cNvPr>
          <p:cNvSpPr txBox="1"/>
          <p:nvPr/>
        </p:nvSpPr>
        <p:spPr>
          <a:xfrm>
            <a:off x="661338" y="1179261"/>
            <a:ext cx="5903834" cy="112082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28 packages, 3,779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341. MT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Dung Quat, Vietnam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Adelaide, Australia</a:t>
            </a:r>
          </a:p>
          <a:p>
            <a:pPr marL="12700" marR="5080">
              <a:spcBef>
                <a:spcPts val="40"/>
              </a:spcBef>
              <a:defRPr/>
            </a:pPr>
            <a:r>
              <a:rPr lang="en-GB" sz="1200" dirty="0">
                <a:solidFill>
                  <a:srgbClr val="0070C0"/>
                </a:solidFill>
                <a:latin typeface="Gotham Medium" pitchFamily="2" charset="0"/>
                <a:cs typeface="Gotham Medium" pitchFamily="2" charset="0"/>
              </a:rPr>
              <a:t>Final Destination:   </a:t>
            </a:r>
            <a:r>
              <a:rPr lang="en-US" sz="1200" kern="0" dirty="0">
                <a:solidFill>
                  <a:srgbClr val="1D1D1B"/>
                </a:solidFill>
                <a:latin typeface="Gotham" pitchFamily="2" charset="0"/>
                <a:cs typeface="Gotham" pitchFamily="2" charset="0"/>
              </a:rPr>
              <a:t>Pelican Point Combined Cycle Power Plant</a:t>
            </a:r>
          </a:p>
          <a:p>
            <a:pPr marL="12700" marR="5080">
              <a:spcBef>
                <a:spcPts val="40"/>
              </a:spcBef>
              <a:defRPr/>
            </a:pPr>
            <a:endParaRPr lang="en-US" sz="1200" kern="0" dirty="0">
              <a:solidFill>
                <a:srgbClr val="1D1D1B"/>
              </a:solidFill>
              <a:latin typeface="Gotham" pitchFamily="2" charset="0"/>
              <a:cs typeface="Gotham" pitchFamily="2" charset="0"/>
            </a:endParaRPr>
          </a:p>
          <a:p>
            <a:pPr marL="12700" marR="5080">
              <a:spcBef>
                <a:spcPts val="40"/>
              </a:spcBef>
              <a:defRPr/>
            </a:pPr>
            <a:endParaRPr lang="en-GB" sz="1200" dirty="0">
              <a:solidFill>
                <a:srgbClr val="0070C0"/>
              </a:solidFill>
              <a:latin typeface="Gotham Medium" pitchFamily="2" charset="0"/>
              <a:cs typeface="Gotham Medium" pitchFamily="2" charset="0"/>
            </a:endParaRPr>
          </a:p>
        </p:txBody>
      </p:sp>
      <p:sp>
        <p:nvSpPr>
          <p:cNvPr id="21" name="object 6">
            <a:extLst>
              <a:ext uri="{FF2B5EF4-FFF2-40B4-BE49-F238E27FC236}">
                <a16:creationId xmlns:a16="http://schemas.microsoft.com/office/drawing/2014/main" id="{353519E9-024E-D206-BA14-D4A5BD8F3C6F}"/>
              </a:ext>
            </a:extLst>
          </p:cNvPr>
          <p:cNvSpPr txBox="1"/>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780A2455-0E6F-486C-9DDC-5F7726E3AF4B}"/>
              </a:ext>
            </a:extLst>
          </p:cNvPr>
          <p:cNvSpPr txBox="1"/>
          <p:nvPr/>
        </p:nvSpPr>
        <p:spPr>
          <a:xfrm>
            <a:off x="1250829" y="2402703"/>
            <a:ext cx="4381875" cy="4196020"/>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Apply for a special oversize transportation permit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Transporting cargo from the work-shop to the port of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Two specialized electric power teams providing escort services throughout the transportation process to ensure safety and operational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Third party survey and inspection of the cargo </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strategic placement of lifting beams to ensure alignment with the appropriate Working Load Limit (WLL) for safe and efficient operations.</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Ocean freight from Dung Quat to port of discharge Adelaide</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including layout of dunnage by FLS owned stevedores</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securing </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Port Captains supervised the whole trucking and loading operation</a:t>
            </a:r>
          </a:p>
        </p:txBody>
      </p:sp>
      <p:pic>
        <p:nvPicPr>
          <p:cNvPr id="23" name="Picture 22">
            <a:extLst>
              <a:ext uri="{FF2B5EF4-FFF2-40B4-BE49-F238E27FC236}">
                <a16:creationId xmlns:a16="http://schemas.microsoft.com/office/drawing/2014/main" id="{AA488077-5D4F-F758-8F85-3F2280300C44}"/>
              </a:ext>
            </a:extLst>
          </p:cNvPr>
          <p:cNvPicPr/>
          <p:nvPr/>
        </p:nvPicPr>
        <p:blipFill>
          <a:blip r:embed="rId2"/>
          <a:stretch>
            <a:fillRect/>
          </a:stretch>
        </p:blipFill>
        <p:spPr>
          <a:xfrm>
            <a:off x="5751576" y="1414999"/>
            <a:ext cx="3209544" cy="2324897"/>
          </a:xfrm>
          <a:prstGeom prst="rect">
            <a:avLst/>
          </a:prstGeom>
        </p:spPr>
      </p:pic>
      <p:pic>
        <p:nvPicPr>
          <p:cNvPr id="24" name="Picture 23">
            <a:extLst>
              <a:ext uri="{FF2B5EF4-FFF2-40B4-BE49-F238E27FC236}">
                <a16:creationId xmlns:a16="http://schemas.microsoft.com/office/drawing/2014/main" id="{19BDC7A9-5A1B-6258-E9B6-29B251DCF7C3}"/>
              </a:ext>
            </a:extLst>
          </p:cNvPr>
          <p:cNvPicPr/>
          <p:nvPr/>
        </p:nvPicPr>
        <p:blipFill>
          <a:blip r:embed="rId3"/>
          <a:stretch>
            <a:fillRect/>
          </a:stretch>
        </p:blipFill>
        <p:spPr>
          <a:xfrm>
            <a:off x="9079992" y="1414999"/>
            <a:ext cx="2941596" cy="2324897"/>
          </a:xfrm>
          <a:prstGeom prst="rect">
            <a:avLst/>
          </a:prstGeom>
        </p:spPr>
      </p:pic>
      <p:pic>
        <p:nvPicPr>
          <p:cNvPr id="25" name="Picture 24" descr="A crane lifting a large object&#10;&#10;AI-generated content may be incorrect.">
            <a:extLst>
              <a:ext uri="{FF2B5EF4-FFF2-40B4-BE49-F238E27FC236}">
                <a16:creationId xmlns:a16="http://schemas.microsoft.com/office/drawing/2014/main" id="{238966C0-6BEB-966F-BD4E-33A024DE9B6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751576" y="3828734"/>
            <a:ext cx="3209544" cy="2324897"/>
          </a:xfrm>
          <a:prstGeom prst="rect">
            <a:avLst/>
          </a:prstGeom>
        </p:spPr>
      </p:pic>
      <p:pic>
        <p:nvPicPr>
          <p:cNvPr id="26" name="Picture 25">
            <a:extLst>
              <a:ext uri="{FF2B5EF4-FFF2-40B4-BE49-F238E27FC236}">
                <a16:creationId xmlns:a16="http://schemas.microsoft.com/office/drawing/2014/main" id="{97244E12-40B1-A246-A75E-979371CD785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9992" y="3828734"/>
            <a:ext cx="2941596" cy="2324897"/>
          </a:xfrm>
          <a:prstGeom prst="rect">
            <a:avLst/>
          </a:prstGeom>
          <a:noFill/>
        </p:spPr>
      </p:pic>
      <p:sp>
        <p:nvSpPr>
          <p:cNvPr id="27" name="Title 8">
            <a:extLst>
              <a:ext uri="{FF2B5EF4-FFF2-40B4-BE49-F238E27FC236}">
                <a16:creationId xmlns:a16="http://schemas.microsoft.com/office/drawing/2014/main" id="{CD04D1AD-7188-6A30-E90C-B01C52190FD4}"/>
              </a:ext>
            </a:extLst>
          </p:cNvPr>
          <p:cNvSpPr txBox="1">
            <a:spLocks/>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A6885BF-CE54-745F-9238-616D7B0E9106}"/>
              </a:ext>
            </a:extLst>
          </p:cNvPr>
          <p:cNvSpPr txBox="1"/>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PELICAN POINT POWER PLANT PROJECT 1/2</a:t>
            </a:r>
          </a:p>
        </p:txBody>
      </p:sp>
    </p:spTree>
    <p:extLst>
      <p:ext uri="{BB962C8B-B14F-4D97-AF65-F5344CB8AC3E}">
        <p14:creationId xmlns:p14="http://schemas.microsoft.com/office/powerpoint/2010/main" val="110984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CEBA-A8B6-57A7-A261-4DF26CB039E8}"/>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09B90E8-F648-FA13-C0FA-F28D4871FBB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27</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9E553EA8-127C-3579-5939-67775D8EFD52}"/>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26E0C9AA-792B-C1CF-BE9A-0ECC4FF1903B}"/>
              </a:ext>
            </a:extLst>
          </p:cNvPr>
          <p:cNvSpPr txBox="1">
            <a:spLocks noGrp="1" noRot="1" noMove="1" noResize="1" noEditPoints="1" noAdjustHandles="1" noChangeArrowheads="1" noChangeShapeType="1"/>
          </p:cNvSpPr>
          <p:nvPr/>
        </p:nvSpPr>
        <p:spPr>
          <a:xfrm>
            <a:off x="661338" y="1179261"/>
            <a:ext cx="5903834" cy="112082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28 packages, 3,779 CBM, 341.212 MT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Dung Quat, Vietnam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Adelaide, Australia</a:t>
            </a:r>
          </a:p>
          <a:p>
            <a:pPr marL="12700" marR="5080">
              <a:spcBef>
                <a:spcPts val="40"/>
              </a:spcBef>
              <a:defRPr/>
            </a:pPr>
            <a:r>
              <a:rPr lang="en-GB" sz="1200" dirty="0">
                <a:solidFill>
                  <a:srgbClr val="0070C0"/>
                </a:solidFill>
                <a:latin typeface="Gotham Medium" pitchFamily="2" charset="0"/>
                <a:cs typeface="Gotham Medium" pitchFamily="2" charset="0"/>
              </a:rPr>
              <a:t>Final Destination:   </a:t>
            </a:r>
            <a:r>
              <a:rPr lang="en-US" sz="1200" kern="0" dirty="0">
                <a:solidFill>
                  <a:srgbClr val="1D1D1B"/>
                </a:solidFill>
                <a:latin typeface="Gotham" pitchFamily="2" charset="0"/>
                <a:cs typeface="Gotham" pitchFamily="2" charset="0"/>
              </a:rPr>
              <a:t>Pelican Point Combined Cycle Power Plant</a:t>
            </a:r>
          </a:p>
          <a:p>
            <a:pPr marL="12700" marR="5080">
              <a:spcBef>
                <a:spcPts val="40"/>
              </a:spcBef>
              <a:defRPr/>
            </a:pPr>
            <a:endParaRPr lang="en-US" sz="1200" kern="0" dirty="0">
              <a:solidFill>
                <a:srgbClr val="1D1D1B"/>
              </a:solidFill>
              <a:latin typeface="Gotham" pitchFamily="2" charset="0"/>
              <a:cs typeface="Gotham" pitchFamily="2" charset="0"/>
            </a:endParaRPr>
          </a:p>
          <a:p>
            <a:pPr marL="12700" marR="5080">
              <a:spcBef>
                <a:spcPts val="40"/>
              </a:spcBef>
              <a:defRPr/>
            </a:pPr>
            <a:endParaRPr lang="en-GB" sz="1200" dirty="0">
              <a:solidFill>
                <a:srgbClr val="0070C0"/>
              </a:solidFill>
              <a:latin typeface="Gotham Medium" pitchFamily="2" charset="0"/>
              <a:cs typeface="Gotham Medium" pitchFamily="2" charset="0"/>
            </a:endParaRPr>
          </a:p>
        </p:txBody>
      </p:sp>
      <p:sp>
        <p:nvSpPr>
          <p:cNvPr id="21" name="object 6">
            <a:extLst>
              <a:ext uri="{FF2B5EF4-FFF2-40B4-BE49-F238E27FC236}">
                <a16:creationId xmlns:a16="http://schemas.microsoft.com/office/drawing/2014/main" id="{8AC9DAC3-3E26-D629-1141-6DCB3D3FDBE6}"/>
              </a:ext>
            </a:extLst>
          </p:cNvPr>
          <p:cNvSpPr txBox="1">
            <a:spLocks noGrp="1" noRot="1" noMove="1" noResize="1" noEditPoints="1" noAdjustHandles="1" noChangeArrowheads="1" noChangeShapeType="1"/>
          </p:cNvSpPr>
          <p:nvPr/>
        </p:nvSpPr>
        <p:spPr>
          <a:xfrm>
            <a:off x="661338" y="4304014"/>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BEAFD18-372E-B990-3263-887A3031875E}"/>
              </a:ext>
            </a:extLst>
          </p:cNvPr>
          <p:cNvSpPr txBox="1">
            <a:spLocks/>
          </p:cNvSpPr>
          <p:nvPr/>
        </p:nvSpPr>
        <p:spPr>
          <a:xfrm>
            <a:off x="1232541" y="4423359"/>
            <a:ext cx="5094525" cy="266739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Apply for a special permit in order to berth at the RO-RO/ cruise terminal.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Traffic management survey in Australia</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berthed at a RO-RO/ Cruise ship berth</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Cargo unlashing discharge operation, supervision by FLS PM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Due to cargo dimensions, FLS had to remove fencing and widen the gate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Traffic lights, traffic signs had to be removed during the trucking from port to the jobsite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Police escorted our trucks and stopped the traffic when necessary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dirty="0">
              <a:solidFill>
                <a:srgbClr val="1D1D1B"/>
              </a:solidFill>
              <a:latin typeface="Gotham" pitchFamily="2" charset="0"/>
              <a:cs typeface="Gotham" pitchFamily="2" charset="0"/>
            </a:endParaRPr>
          </a:p>
        </p:txBody>
      </p:sp>
      <p:pic>
        <p:nvPicPr>
          <p:cNvPr id="8" name="Picture 7">
            <a:extLst>
              <a:ext uri="{FF2B5EF4-FFF2-40B4-BE49-F238E27FC236}">
                <a16:creationId xmlns:a16="http://schemas.microsoft.com/office/drawing/2014/main" id="{AC45B6BA-EBDB-A52A-1871-D5BFB3EE9B38}"/>
              </a:ext>
            </a:extLst>
          </p:cNvPr>
          <p:cNvPicPr>
            <a:picLocks noGrp="1" noRot="1" noMove="1" noResize="1" noEditPoints="1" noAdjustHandles="1" noChangeArrowheads="1" noChangeShapeType="1" noCrop="1"/>
          </p:cNvPicPr>
          <p:nvPr/>
        </p:nvPicPr>
        <p:blipFill>
          <a:blip r:embed="rId3"/>
          <a:stretch>
            <a:fillRect/>
          </a:stretch>
        </p:blipFill>
        <p:spPr>
          <a:xfrm>
            <a:off x="9250836" y="1602132"/>
            <a:ext cx="2874926" cy="2152979"/>
          </a:xfrm>
          <a:prstGeom prst="rect">
            <a:avLst/>
          </a:prstGeom>
        </p:spPr>
      </p:pic>
      <p:pic>
        <p:nvPicPr>
          <p:cNvPr id="9" name="Picture 8">
            <a:extLst>
              <a:ext uri="{FF2B5EF4-FFF2-40B4-BE49-F238E27FC236}">
                <a16:creationId xmlns:a16="http://schemas.microsoft.com/office/drawing/2014/main" id="{A0B54070-BB69-3F94-CA52-E813E85FE8E1}"/>
              </a:ext>
            </a:extLst>
          </p:cNvPr>
          <p:cNvPicPr>
            <a:picLocks noGrp="1" noRot="1" noMove="1" noResize="1" noEditPoints="1" noAdjustHandles="1" noChangeArrowheads="1" noChangeShapeType="1" noCrop="1"/>
          </p:cNvPicPr>
          <p:nvPr/>
        </p:nvPicPr>
        <p:blipFill>
          <a:blip r:embed="rId4"/>
          <a:stretch>
            <a:fillRect/>
          </a:stretch>
        </p:blipFill>
        <p:spPr>
          <a:xfrm>
            <a:off x="6296467" y="3809513"/>
            <a:ext cx="2905525" cy="2152979"/>
          </a:xfrm>
          <a:prstGeom prst="rect">
            <a:avLst/>
          </a:prstGeom>
        </p:spPr>
      </p:pic>
      <p:pic>
        <p:nvPicPr>
          <p:cNvPr id="12" name="Picture 11">
            <a:extLst>
              <a:ext uri="{FF2B5EF4-FFF2-40B4-BE49-F238E27FC236}">
                <a16:creationId xmlns:a16="http://schemas.microsoft.com/office/drawing/2014/main" id="{65F48F66-8239-7E34-6D87-DF554ABA1584}"/>
              </a:ext>
            </a:extLst>
          </p:cNvPr>
          <p:cNvPicPr>
            <a:picLocks noGrp="1" noRot="1" noMove="1" noResize="1" noEditPoints="1" noAdjustHandles="1" noChangeArrowheads="1" noChangeShapeType="1" noCrop="1"/>
          </p:cNvPicPr>
          <p:nvPr/>
        </p:nvPicPr>
        <p:blipFill>
          <a:blip r:embed="rId5"/>
          <a:stretch>
            <a:fillRect/>
          </a:stretch>
        </p:blipFill>
        <p:spPr>
          <a:xfrm>
            <a:off x="9250836" y="3809513"/>
            <a:ext cx="2874926" cy="2152979"/>
          </a:xfrm>
          <a:prstGeom prst="rect">
            <a:avLst/>
          </a:prstGeom>
        </p:spPr>
      </p:pic>
      <p:sp>
        <p:nvSpPr>
          <p:cNvPr id="19" name="Text Placeholder 2">
            <a:extLst>
              <a:ext uri="{FF2B5EF4-FFF2-40B4-BE49-F238E27FC236}">
                <a16:creationId xmlns:a16="http://schemas.microsoft.com/office/drawing/2014/main" id="{41017B31-1F21-92A4-1992-3B04F5DBC261}"/>
              </a:ext>
            </a:extLst>
          </p:cNvPr>
          <p:cNvSpPr txBox="1"/>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PELICAN POINT POWER PLANT PROJECT 2/2</a:t>
            </a:r>
          </a:p>
        </p:txBody>
      </p:sp>
      <p:sp>
        <p:nvSpPr>
          <p:cNvPr id="3" name="object 6">
            <a:extLst>
              <a:ext uri="{FF2B5EF4-FFF2-40B4-BE49-F238E27FC236}">
                <a16:creationId xmlns:a16="http://schemas.microsoft.com/office/drawing/2014/main" id="{535D979B-0843-F785-DC15-929D5F58976D}"/>
              </a:ext>
            </a:extLst>
          </p:cNvPr>
          <p:cNvSpPr txBox="1">
            <a:spLocks/>
          </p:cNvSpPr>
          <p:nvPr/>
        </p:nvSpPr>
        <p:spPr>
          <a:xfrm>
            <a:off x="661338" y="2003384"/>
            <a:ext cx="5665728" cy="230063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lang="en-US" sz="1200" u="none" strike="noStrike" kern="0" cap="none" normalizeH="0" baseline="0" noProof="0" dirty="0">
                <a:ln>
                  <a:noFill/>
                </a:ln>
                <a:solidFill>
                  <a:srgbClr val="005FAA"/>
                </a:solidFill>
                <a:effectLst/>
                <a:uLnTx/>
                <a:uFillTx/>
                <a:latin typeface="Gotham Medium" pitchFamily="2" charset="0"/>
                <a:cs typeface="Gotham Medium" pitchFamily="2" charset="0"/>
              </a:rPr>
              <a:t>Challenges</a:t>
            </a: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a:t>
            </a:r>
            <a:r>
              <a:rPr kumimoji="0" lang="en-US" sz="1200" u="none" strike="noStrike" kern="0" cap="none" normalizeH="0" baseline="0" noProof="0" dirty="0">
                <a:ln>
                  <a:noFill/>
                </a:ln>
                <a:solidFill>
                  <a:srgbClr val="005FAA"/>
                </a:solidFill>
                <a:effectLst/>
                <a:uLnTx/>
                <a:uFillTx/>
                <a:latin typeface="Gotham Medium" pitchFamily="2" charset="0"/>
                <a:cs typeface="Gotham Medium" pitchFamily="2" charset="0"/>
              </a:rPr>
              <a:t>  </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Complexity due to the cargo’s size with max length 15.46M, width 9.55M, height 5.30M</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The nearest BBK terminal at the POD to the job site is not workable</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Investigate suitable direction to the job site, adjust construction to fit the cargo during transportation</a:t>
            </a:r>
          </a:p>
          <a:p>
            <a:pPr marL="19050">
              <a:spcBef>
                <a:spcPts val="420"/>
              </a:spcBef>
              <a:buClr>
                <a:srgbClr val="0B68B1"/>
              </a:buClr>
              <a:buSzPct val="108333"/>
              <a:tabLst>
                <a:tab pos="247015" algn="l"/>
              </a:tabLst>
              <a:defRPr/>
            </a:pPr>
            <a:r>
              <a:rPr lang="en-US" sz="1200" kern="0" dirty="0">
                <a:solidFill>
                  <a:srgbClr val="1D1D1B"/>
                </a:solidFill>
                <a:latin typeface="Gotham" pitchFamily="2" charset="0"/>
                <a:cs typeface="Gotham" pitchFamily="2" charset="0"/>
                <a:sym typeface="Wingdings" panose="05000000000000000000" pitchFamily="2" charset="2"/>
              </a:rPr>
              <a:t> 	</a:t>
            </a:r>
            <a:r>
              <a:rPr lang="en-US" sz="1200" kern="0" dirty="0">
                <a:solidFill>
                  <a:srgbClr val="1D1D1B"/>
                </a:solidFill>
                <a:latin typeface="Gotham" pitchFamily="2" charset="0"/>
                <a:cs typeface="Gotham" pitchFamily="2" charset="0"/>
              </a:rPr>
              <a:t>We got involved in the discussions at a very early stage, which allowed the client to design and fabricate up to the absolute maximum dimensions. </a:t>
            </a:r>
          </a:p>
          <a:p>
            <a:pPr marL="19050">
              <a:spcBef>
                <a:spcPts val="420"/>
              </a:spcBef>
              <a:buClr>
                <a:srgbClr val="0B68B1"/>
              </a:buClr>
              <a:buSzPct val="108333"/>
              <a:tabLst>
                <a:tab pos="247015" algn="l"/>
              </a:tabLst>
              <a:defRPr/>
            </a:pPr>
            <a:r>
              <a:rPr lang="en-US" sz="1200" kern="0" dirty="0">
                <a:solidFill>
                  <a:srgbClr val="1D1D1B"/>
                </a:solidFill>
                <a:latin typeface="Gotham" pitchFamily="2" charset="0"/>
                <a:cs typeface="Gotham" pitchFamily="2" charset="0"/>
                <a:sym typeface="Wingdings" panose="05000000000000000000" pitchFamily="2" charset="2"/>
              </a:rPr>
              <a:t> 	</a:t>
            </a:r>
            <a:r>
              <a:rPr lang="en-US" sz="1200" kern="0" dirty="0">
                <a:solidFill>
                  <a:srgbClr val="1D1D1B"/>
                </a:solidFill>
                <a:latin typeface="Gotham" pitchFamily="2" charset="0"/>
                <a:cs typeface="Gotham" pitchFamily="2" charset="0"/>
              </a:rPr>
              <a:t>Coordination with carrier for special berthing at RO-RO/ Cruise ship terminal</a:t>
            </a:r>
          </a:p>
        </p:txBody>
      </p:sp>
      <p:pic>
        <p:nvPicPr>
          <p:cNvPr id="2" name="Picture 1">
            <a:extLst>
              <a:ext uri="{FF2B5EF4-FFF2-40B4-BE49-F238E27FC236}">
                <a16:creationId xmlns:a16="http://schemas.microsoft.com/office/drawing/2014/main" id="{695E0E29-1E56-4FA2-0A16-E36C08B07210}"/>
              </a:ext>
            </a:extLst>
          </p:cNvPr>
          <p:cNvPicPr>
            <a:picLocks noGrp="1" noRot="1" noMove="1" noResize="1" noEditPoints="1" noAdjustHandles="1" noChangeArrowheads="1" noChangeShapeType="1" noCrop="1"/>
          </p:cNvPicPr>
          <p:nvPr/>
        </p:nvPicPr>
        <p:blipFill>
          <a:blip r:embed="rId6"/>
          <a:stretch>
            <a:fillRect/>
          </a:stretch>
        </p:blipFill>
        <p:spPr>
          <a:xfrm>
            <a:off x="6327066" y="1602132"/>
            <a:ext cx="2874926" cy="2152979"/>
          </a:xfrm>
          <a:prstGeom prst="rect">
            <a:avLst/>
          </a:prstGeom>
        </p:spPr>
      </p:pic>
    </p:spTree>
    <p:extLst>
      <p:ext uri="{BB962C8B-B14F-4D97-AF65-F5344CB8AC3E}">
        <p14:creationId xmlns:p14="http://schemas.microsoft.com/office/powerpoint/2010/main" val="3092224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3084-B07B-69A3-4A01-F03BA47855C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9A0F59E-63F0-918E-224A-EB5B2EDD1B7B}"/>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28</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E6A004E7-92B1-D73C-BEC8-667298F96CE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1" name="object 6">
            <a:extLst>
              <a:ext uri="{FF2B5EF4-FFF2-40B4-BE49-F238E27FC236}">
                <a16:creationId xmlns:a16="http://schemas.microsoft.com/office/drawing/2014/main" id="{074C1A9A-65DD-C67D-A05F-BE06CFD12E51}"/>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03A317B-C7F9-21BB-3678-BE5444B6EDB0}"/>
              </a:ext>
            </a:extLst>
          </p:cNvPr>
          <p:cNvSpPr txBox="1">
            <a:spLocks noGrp="1" noRot="1" noMove="1" noResize="1" noEditPoints="1" noAdjustHandles="1" noChangeArrowheads="1" noChangeShapeType="1"/>
          </p:cNvSpPr>
          <p:nvPr/>
        </p:nvSpPr>
        <p:spPr>
          <a:xfrm>
            <a:off x="1250828" y="2690637"/>
            <a:ext cx="4070980" cy="164147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Delivery from Vietnam to Belgium ,Dec 2021</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heavy lift vessel within tight schedule and in budget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Hooking on including arrangement of operation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Supervision both ends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Lashing and securing on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Experienced marine surveyor perform Control</a:t>
            </a:r>
          </a:p>
        </p:txBody>
      </p:sp>
      <p:sp>
        <p:nvSpPr>
          <p:cNvPr id="27" name="Title 8">
            <a:extLst>
              <a:ext uri="{FF2B5EF4-FFF2-40B4-BE49-F238E27FC236}">
                <a16:creationId xmlns:a16="http://schemas.microsoft.com/office/drawing/2014/main" id="{5E5365F4-220D-66E5-F8A8-45FC1B402CA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39F4F-C8CB-0A4C-8757-ACD96CE4A9C4}"/>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TENOVA S.P.A GENOA ITALIA</a:t>
            </a:r>
          </a:p>
        </p:txBody>
      </p:sp>
      <p:sp>
        <p:nvSpPr>
          <p:cNvPr id="12" name="object 5">
            <a:extLst>
              <a:ext uri="{FF2B5EF4-FFF2-40B4-BE49-F238E27FC236}">
                <a16:creationId xmlns:a16="http://schemas.microsoft.com/office/drawing/2014/main" id="{AEEA2A31-109F-C8ED-EC1C-73D8574C2A7B}"/>
              </a:ext>
            </a:extLst>
          </p:cNvPr>
          <p:cNvSpPr txBox="1">
            <a:spLocks noGrp="1" noRot="1" noMove="1" noResize="1" noEditPoints="1" noAdjustHandles="1" noChangeArrowheads="1" noChangeShapeType="1"/>
          </p:cNvSpPr>
          <p:nvPr/>
        </p:nvSpPr>
        <p:spPr>
          <a:xfrm>
            <a:off x="661338" y="1179261"/>
            <a:ext cx="5913198"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err="1">
                <a:latin typeface="Gotham" pitchFamily="50" charset="0"/>
                <a:cs typeface="Gotham" pitchFamily="50" charset="0"/>
              </a:rPr>
              <a:t>Tenova</a:t>
            </a:r>
            <a:r>
              <a:rPr lang="en-GB" sz="1200">
                <a:latin typeface="Gotham" pitchFamily="50" charset="0"/>
                <a:cs typeface="Gotham" pitchFamily="50" charset="0"/>
              </a:rPr>
              <a:t> DS0036</a:t>
            </a:r>
          </a:p>
          <a:p>
            <a:pPr marL="12700" lvl="0">
              <a:spcBef>
                <a:spcPts val="100"/>
              </a:spcBef>
              <a:defRPr/>
            </a:pPr>
            <a:r>
              <a:rPr lang="en-GB" sz="1200">
                <a:solidFill>
                  <a:srgbClr val="0070C0"/>
                </a:solidFill>
                <a:latin typeface="Gotham Medium" pitchFamily="2" charset="0"/>
                <a:cs typeface="Gotham Medium" pitchFamily="2" charset="0"/>
              </a:rPr>
              <a:t>Dimensions:	</a:t>
            </a:r>
            <a:r>
              <a:rPr lang="nn-NO" sz="1200">
                <a:latin typeface="Gotham" pitchFamily="50" charset="0"/>
                <a:cs typeface="Gotham" pitchFamily="50" charset="0"/>
              </a:rPr>
              <a:t>2,826 CBM / 350.99MT / 45 PKGS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Duct and Panel</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Hoang Dieu Haiphong, Vietnam Port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Antwerp, Belgium</a:t>
            </a:r>
          </a:p>
        </p:txBody>
      </p:sp>
      <p:pic>
        <p:nvPicPr>
          <p:cNvPr id="2" name="object 8">
            <a:extLst>
              <a:ext uri="{FF2B5EF4-FFF2-40B4-BE49-F238E27FC236}">
                <a16:creationId xmlns:a16="http://schemas.microsoft.com/office/drawing/2014/main" id="{33C2A63B-F0C3-A6AE-5693-1ACA687C3F21}"/>
              </a:ext>
            </a:extLst>
          </p:cNvPr>
          <p:cNvPicPr>
            <a:picLocks noGrp="1" noRot="1" noMove="1" noResize="1" noEditPoints="1" noAdjustHandles="1" noChangeArrowheads="1" noChangeShapeType="1" noCrop="1"/>
          </p:cNvPicPr>
          <p:nvPr/>
        </p:nvPicPr>
        <p:blipFill>
          <a:blip r:embed="rId2" cstate="print"/>
          <a:stretch>
            <a:fillRect/>
          </a:stretch>
        </p:blipFill>
        <p:spPr>
          <a:xfrm>
            <a:off x="6663150" y="1174572"/>
            <a:ext cx="2692315" cy="2235997"/>
          </a:xfrm>
          <a:prstGeom prst="rect">
            <a:avLst/>
          </a:prstGeom>
        </p:spPr>
      </p:pic>
      <p:pic>
        <p:nvPicPr>
          <p:cNvPr id="3" name="object 9">
            <a:extLst>
              <a:ext uri="{FF2B5EF4-FFF2-40B4-BE49-F238E27FC236}">
                <a16:creationId xmlns:a16="http://schemas.microsoft.com/office/drawing/2014/main" id="{BA145D67-E8BE-25DA-D8D1-5468250553FA}"/>
              </a:ext>
            </a:extLst>
          </p:cNvPr>
          <p:cNvPicPr>
            <a:picLocks noGrp="1" noRot="1" noMove="1" noResize="1" noEditPoints="1" noAdjustHandles="1" noChangeArrowheads="1" noChangeShapeType="1" noCrop="1"/>
          </p:cNvPicPr>
          <p:nvPr/>
        </p:nvPicPr>
        <p:blipFill>
          <a:blip r:embed="rId3" cstate="print"/>
          <a:stretch>
            <a:fillRect/>
          </a:stretch>
        </p:blipFill>
        <p:spPr>
          <a:xfrm>
            <a:off x="9390159" y="1164394"/>
            <a:ext cx="2692315" cy="2264606"/>
          </a:xfrm>
          <a:prstGeom prst="rect">
            <a:avLst/>
          </a:prstGeom>
        </p:spPr>
      </p:pic>
      <p:pic>
        <p:nvPicPr>
          <p:cNvPr id="5" name="object 10">
            <a:extLst>
              <a:ext uri="{FF2B5EF4-FFF2-40B4-BE49-F238E27FC236}">
                <a16:creationId xmlns:a16="http://schemas.microsoft.com/office/drawing/2014/main" id="{CAB53514-177E-53D1-B351-2E5C2026AD7D}"/>
              </a:ext>
            </a:extLst>
          </p:cNvPr>
          <p:cNvPicPr>
            <a:picLocks noGrp="1" noRot="1" noMove="1" noResize="1" noEditPoints="1" noAdjustHandles="1" noChangeArrowheads="1" noChangeShapeType="1" noCrop="1"/>
          </p:cNvPicPr>
          <p:nvPr/>
        </p:nvPicPr>
        <p:blipFill>
          <a:blip r:embed="rId4" cstate="print"/>
          <a:stretch>
            <a:fillRect/>
          </a:stretch>
        </p:blipFill>
        <p:spPr>
          <a:xfrm>
            <a:off x="6663150" y="3477036"/>
            <a:ext cx="2692311" cy="2038701"/>
          </a:xfrm>
          <a:prstGeom prst="rect">
            <a:avLst/>
          </a:prstGeom>
        </p:spPr>
      </p:pic>
      <p:pic>
        <p:nvPicPr>
          <p:cNvPr id="6" name="object 11">
            <a:extLst>
              <a:ext uri="{FF2B5EF4-FFF2-40B4-BE49-F238E27FC236}">
                <a16:creationId xmlns:a16="http://schemas.microsoft.com/office/drawing/2014/main" id="{408E2B2C-DB78-A4F1-0541-40D82BF1A14B}"/>
              </a:ext>
            </a:extLst>
          </p:cNvPr>
          <p:cNvPicPr>
            <a:picLocks noGrp="1" noRot="1" noMove="1" noResize="1" noEditPoints="1" noAdjustHandles="1" noChangeArrowheads="1" noChangeShapeType="1" noCrop="1"/>
          </p:cNvPicPr>
          <p:nvPr/>
        </p:nvPicPr>
        <p:blipFill>
          <a:blip r:embed="rId5" cstate="print"/>
          <a:stretch>
            <a:fillRect/>
          </a:stretch>
        </p:blipFill>
        <p:spPr>
          <a:xfrm>
            <a:off x="9390159" y="3485289"/>
            <a:ext cx="2692314" cy="2038699"/>
          </a:xfrm>
          <a:prstGeom prst="rect">
            <a:avLst/>
          </a:prstGeom>
        </p:spPr>
      </p:pic>
    </p:spTree>
    <p:extLst>
      <p:ext uri="{BB962C8B-B14F-4D97-AF65-F5344CB8AC3E}">
        <p14:creationId xmlns:p14="http://schemas.microsoft.com/office/powerpoint/2010/main" val="522826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08E0-5A2A-0FF3-87DB-744C590726C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06D9EF4-2CD6-DCEB-CB7D-62A1F21F187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21ED85D7-F7FC-5F8E-0FF2-E06C3674DEBE}"/>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9F5FD8D-7B93-8A73-CE53-23362CABBF8E}"/>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POWER </a:t>
            </a:r>
            <a:r>
              <a:rPr lang="en-US" sz="2200" cap="all" err="1">
                <a:solidFill>
                  <a:srgbClr val="3DB465"/>
                </a:solidFill>
                <a:latin typeface="Gotham Medium" pitchFamily="50" charset="0"/>
                <a:cs typeface="Gotham Medium" pitchFamily="50" charset="0"/>
              </a:rPr>
              <a:t>PLANt</a:t>
            </a:r>
            <a:r>
              <a:rPr lang="en-US" sz="2200" cap="all">
                <a:solidFill>
                  <a:srgbClr val="3DB465"/>
                </a:solidFill>
                <a:latin typeface="Gotham Medium" pitchFamily="50" charset="0"/>
                <a:cs typeface="Gotham Medium" pitchFamily="50" charset="0"/>
              </a:rPr>
              <a:t> NIGERIA</a:t>
            </a:r>
          </a:p>
        </p:txBody>
      </p:sp>
      <p:sp>
        <p:nvSpPr>
          <p:cNvPr id="2" name="object 6">
            <a:extLst>
              <a:ext uri="{FF2B5EF4-FFF2-40B4-BE49-F238E27FC236}">
                <a16:creationId xmlns:a16="http://schemas.microsoft.com/office/drawing/2014/main" id="{384ABBB6-8819-66DB-8C3D-D76847C683D4}"/>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7FEB8C1-A78D-456F-E7C0-4CC1DAD674AC}"/>
              </a:ext>
            </a:extLst>
          </p:cNvPr>
          <p:cNvSpPr txBox="1">
            <a:spLocks noGrp="1" noRot="1" noMove="1" noResize="1" noEditPoints="1" noAdjustHandles="1" noChangeArrowheads="1" noChangeShapeType="1"/>
          </p:cNvSpPr>
          <p:nvPr/>
        </p:nvSpPr>
        <p:spPr>
          <a:xfrm>
            <a:off x="1338033" y="2296435"/>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Pre-carriage ex-work to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A2E150DF-93ED-41F0-D7AE-684254BD6A57}"/>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24 packages / 5,905 CBM / 403 MT </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Warri port, Nigeria</a:t>
            </a:r>
          </a:p>
        </p:txBody>
      </p:sp>
      <p:pic>
        <p:nvPicPr>
          <p:cNvPr id="8" name="Picture 7">
            <a:extLst>
              <a:ext uri="{FF2B5EF4-FFF2-40B4-BE49-F238E27FC236}">
                <a16:creationId xmlns:a16="http://schemas.microsoft.com/office/drawing/2014/main" id="{A7E20422-65A0-4B2F-87B5-62889EE88E98}"/>
              </a:ext>
            </a:extLst>
          </p:cNvPr>
          <p:cNvPicPr>
            <a:picLocks noGrp="1" noRot="1" noMove="1" noResize="1" noEditPoints="1" noAdjustHandles="1" noChangeArrowheads="1" noChangeShapeType="1" noCrop="1"/>
          </p:cNvPicPr>
          <p:nvPr/>
        </p:nvPicPr>
        <p:blipFill>
          <a:blip r:embed="rId2"/>
          <a:stretch>
            <a:fillRect/>
          </a:stretch>
        </p:blipFill>
        <p:spPr>
          <a:xfrm>
            <a:off x="5596129" y="1224585"/>
            <a:ext cx="3331881" cy="2373176"/>
          </a:xfrm>
          <a:prstGeom prst="rect">
            <a:avLst/>
          </a:prstGeom>
        </p:spPr>
      </p:pic>
      <p:pic>
        <p:nvPicPr>
          <p:cNvPr id="9" name="Picture 8">
            <a:extLst>
              <a:ext uri="{FF2B5EF4-FFF2-40B4-BE49-F238E27FC236}">
                <a16:creationId xmlns:a16="http://schemas.microsoft.com/office/drawing/2014/main" id="{D6B6B8E5-DC1E-B0D7-D567-225F3A93CDE5}"/>
              </a:ext>
            </a:extLst>
          </p:cNvPr>
          <p:cNvPicPr>
            <a:picLocks noGrp="1" noRot="1" noMove="1" noResize="1" noEditPoints="1" noAdjustHandles="1" noChangeArrowheads="1" noChangeShapeType="1" noCrop="1"/>
          </p:cNvPicPr>
          <p:nvPr/>
        </p:nvPicPr>
        <p:blipFill>
          <a:blip r:embed="rId3"/>
          <a:stretch>
            <a:fillRect/>
          </a:stretch>
        </p:blipFill>
        <p:spPr>
          <a:xfrm>
            <a:off x="9015984" y="1224585"/>
            <a:ext cx="3003063" cy="2373176"/>
          </a:xfrm>
          <a:prstGeom prst="rect">
            <a:avLst/>
          </a:prstGeom>
        </p:spPr>
      </p:pic>
      <p:pic>
        <p:nvPicPr>
          <p:cNvPr id="11" name="Picture 10">
            <a:extLst>
              <a:ext uri="{FF2B5EF4-FFF2-40B4-BE49-F238E27FC236}">
                <a16:creationId xmlns:a16="http://schemas.microsoft.com/office/drawing/2014/main" id="{2EC737D9-0470-BD5F-8B9F-6DA6807049AB}"/>
              </a:ext>
            </a:extLst>
          </p:cNvPr>
          <p:cNvPicPr>
            <a:picLocks noGrp="1" noRot="1" noMove="1" noResize="1" noEditPoints="1" noAdjustHandles="1" noChangeArrowheads="1" noChangeShapeType="1" noCrop="1"/>
          </p:cNvPicPr>
          <p:nvPr/>
        </p:nvPicPr>
        <p:blipFill>
          <a:blip r:embed="rId4"/>
          <a:stretch>
            <a:fillRect/>
          </a:stretch>
        </p:blipFill>
        <p:spPr>
          <a:xfrm>
            <a:off x="2306843" y="3886615"/>
            <a:ext cx="3142895" cy="2260032"/>
          </a:xfrm>
          <a:prstGeom prst="rect">
            <a:avLst/>
          </a:prstGeom>
        </p:spPr>
      </p:pic>
      <p:pic>
        <p:nvPicPr>
          <p:cNvPr id="13" name="Picture 12">
            <a:extLst>
              <a:ext uri="{FF2B5EF4-FFF2-40B4-BE49-F238E27FC236}">
                <a16:creationId xmlns:a16="http://schemas.microsoft.com/office/drawing/2014/main" id="{1EAF9910-C333-1205-4CBC-2C4B1E839A80}"/>
              </a:ext>
            </a:extLst>
          </p:cNvPr>
          <p:cNvPicPr>
            <a:picLocks noGrp="1" noRot="1" noMove="1" noResize="1" noEditPoints="1" noAdjustHandles="1" noChangeArrowheads="1" noChangeShapeType="1" noCrop="1"/>
          </p:cNvPicPr>
          <p:nvPr/>
        </p:nvPicPr>
        <p:blipFill>
          <a:blip r:embed="rId5"/>
          <a:stretch>
            <a:fillRect/>
          </a:stretch>
        </p:blipFill>
        <p:spPr>
          <a:xfrm>
            <a:off x="5596128" y="3759898"/>
            <a:ext cx="3331882" cy="2386748"/>
          </a:xfrm>
          <a:prstGeom prst="rect">
            <a:avLst/>
          </a:prstGeom>
        </p:spPr>
      </p:pic>
      <p:pic>
        <p:nvPicPr>
          <p:cNvPr id="15" name="Picture 14">
            <a:extLst>
              <a:ext uri="{FF2B5EF4-FFF2-40B4-BE49-F238E27FC236}">
                <a16:creationId xmlns:a16="http://schemas.microsoft.com/office/drawing/2014/main" id="{E3681725-C164-7298-6E6C-3FBF171CECAA}"/>
              </a:ext>
            </a:extLst>
          </p:cNvPr>
          <p:cNvPicPr>
            <a:picLocks noGrp="1" noRot="1" noMove="1" noResize="1" noEditPoints="1" noAdjustHandles="1" noChangeArrowheads="1" noChangeShapeType="1" noCrop="1"/>
          </p:cNvPicPr>
          <p:nvPr/>
        </p:nvPicPr>
        <p:blipFill>
          <a:blip r:embed="rId6"/>
          <a:stretch>
            <a:fillRect/>
          </a:stretch>
        </p:blipFill>
        <p:spPr>
          <a:xfrm>
            <a:off x="9015984" y="3759899"/>
            <a:ext cx="3003063" cy="2386748"/>
          </a:xfrm>
          <a:prstGeom prst="rect">
            <a:avLst/>
          </a:prstGeom>
        </p:spPr>
      </p:pic>
      <p:sp>
        <p:nvSpPr>
          <p:cNvPr id="5" name="Slide Number Placeholder 1">
            <a:extLst>
              <a:ext uri="{FF2B5EF4-FFF2-40B4-BE49-F238E27FC236}">
                <a16:creationId xmlns:a16="http://schemas.microsoft.com/office/drawing/2014/main" id="{72DDF51B-4FA3-5990-B6CD-C9297E5A25D9}"/>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523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95;p44">
            <a:extLst>
              <a:ext uri="{FF2B5EF4-FFF2-40B4-BE49-F238E27FC236}">
                <a16:creationId xmlns:a16="http://schemas.microsoft.com/office/drawing/2014/main" id="{310CA18D-0536-A5ED-1D8D-F0F6F616763C}"/>
              </a:ext>
            </a:extLst>
          </p:cNvPr>
          <p:cNvSpPr txBox="1">
            <a:spLocks noGrp="1"/>
          </p:cNvSpPr>
          <p:nvPr>
            <p:ph type="title"/>
          </p:nvPr>
        </p:nvSpPr>
        <p:spPr>
          <a:xfrm>
            <a:off x="567508" y="380742"/>
            <a:ext cx="9077739" cy="656412"/>
          </a:xfrm>
          <a:prstGeom prst="rect">
            <a:avLst/>
          </a:prstGeom>
        </p:spPr>
        <p:txBody>
          <a:bodyPr spcFirstLastPara="1" vert="horz" wrap="square" lIns="91433" tIns="45700" rIns="91433" bIns="45700" rtlCol="0" anchor="t" anchorCtr="0">
            <a:noAutofit/>
          </a:bodyPr>
          <a:lstStyle/>
          <a:p>
            <a:r>
              <a:rPr lang="en-US" dirty="0">
                <a:latin typeface="CONTHRAX HEAVY" panose="020B0907020201080204" pitchFamily="34" charset="0"/>
                <a:ea typeface="Montserrat"/>
                <a:cs typeface="Montserrat"/>
                <a:sym typeface="Montserrat"/>
              </a:rPr>
              <a:t>INTRODUCTION</a:t>
            </a:r>
          </a:p>
        </p:txBody>
      </p:sp>
      <p:sp>
        <p:nvSpPr>
          <p:cNvPr id="3" name="Text Placeholder 2">
            <a:extLst>
              <a:ext uri="{FF2B5EF4-FFF2-40B4-BE49-F238E27FC236}">
                <a16:creationId xmlns:a16="http://schemas.microsoft.com/office/drawing/2014/main" id="{7EB8A87A-E32B-90DA-47B9-F3120FC0C10D}"/>
              </a:ext>
            </a:extLst>
          </p:cNvPr>
          <p:cNvSpPr txBox="1">
            <a:spLocks/>
          </p:cNvSpPr>
          <p:nvPr/>
        </p:nvSpPr>
        <p:spPr>
          <a:xfrm>
            <a:off x="472613" y="937194"/>
            <a:ext cx="3633840" cy="65641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dirty="0">
                <a:solidFill>
                  <a:srgbClr val="3DB465"/>
                </a:solidFill>
                <a:latin typeface="Gotham" pitchFamily="2" charset="0"/>
                <a:cs typeface="Gotham" pitchFamily="2" charset="0"/>
              </a:rPr>
              <a:t>Get to know us</a:t>
            </a:r>
          </a:p>
        </p:txBody>
      </p:sp>
      <p:sp>
        <p:nvSpPr>
          <p:cNvPr id="4" name="Content Placeholder 2">
            <a:extLst>
              <a:ext uri="{FF2B5EF4-FFF2-40B4-BE49-F238E27FC236}">
                <a16:creationId xmlns:a16="http://schemas.microsoft.com/office/drawing/2014/main" id="{05248413-12AD-DC9B-279B-93B043A22061}"/>
              </a:ext>
            </a:extLst>
          </p:cNvPr>
          <p:cNvSpPr txBox="1">
            <a:spLocks/>
          </p:cNvSpPr>
          <p:nvPr/>
        </p:nvSpPr>
        <p:spPr>
          <a:xfrm>
            <a:off x="472615" y="1386772"/>
            <a:ext cx="4962987" cy="2370643"/>
          </a:xfrm>
          <a:prstGeom prst="rect">
            <a:avLst/>
          </a:prstGeom>
        </p:spPr>
        <p:txBody>
          <a:bodyPr vert="horz" lIns="121920" tIns="60960" rIns="121920" bIns="6096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spcBef>
                <a:spcPts val="1333"/>
              </a:spcBef>
              <a:defRPr/>
            </a:pPr>
            <a:r>
              <a:rPr lang="en-US" sz="2000" b="1" dirty="0">
                <a:solidFill>
                  <a:srgbClr val="005FAA"/>
                </a:solidFill>
                <a:latin typeface="GOTHAM-BOOK" pitchFamily="50" charset="0"/>
                <a:cs typeface="GOTHAM-BOOK" pitchFamily="50" charset="0"/>
              </a:rPr>
              <a:t>ISO certified own operations in</a:t>
            </a:r>
          </a:p>
          <a:p>
            <a:pPr marL="237061" lvl="1" indent="-237061" defTabSz="1219170">
              <a:spcBef>
                <a:spcPts val="667"/>
              </a:spcBef>
              <a:defRPr/>
            </a:pPr>
            <a:r>
              <a:rPr lang="en-US" sz="2000" dirty="0">
                <a:solidFill>
                  <a:srgbClr val="1D1D1B"/>
                </a:solidFill>
                <a:latin typeface="GOTHAM-BOOK" pitchFamily="50" charset="0"/>
                <a:cs typeface="GOTHAM-BOOK" pitchFamily="50" charset="0"/>
              </a:rPr>
              <a:t>Thailand	     	</a:t>
            </a:r>
            <a:r>
              <a:rPr lang="en-US" sz="2000" dirty="0">
                <a:solidFill>
                  <a:srgbClr val="1D1D1B"/>
                </a:solidFill>
                <a:latin typeface="GOTHAM-BOOK" pitchFamily="50" charset="0"/>
                <a:cs typeface="GOTHAM-BOOK" pitchFamily="50" charset="0"/>
                <a:sym typeface="Wingdings" panose="05000000000000000000" pitchFamily="2" charset="2"/>
              </a:rPr>
              <a:t>  </a:t>
            </a:r>
            <a:r>
              <a:rPr lang="en-US" sz="2000" dirty="0">
                <a:solidFill>
                  <a:srgbClr val="1D1D1B"/>
                </a:solidFill>
                <a:latin typeface="GOTHAM-BOOK" pitchFamily="50" charset="0"/>
                <a:cs typeface="GOTHAM-BOOK" pitchFamily="50" charset="0"/>
              </a:rPr>
              <a:t>Vietnam</a:t>
            </a:r>
          </a:p>
          <a:p>
            <a:pPr marL="237061" lvl="1" indent="-237061" defTabSz="1219170">
              <a:spcBef>
                <a:spcPts val="667"/>
              </a:spcBef>
              <a:defRPr/>
            </a:pPr>
            <a:r>
              <a:rPr lang="en-US" sz="2000" dirty="0">
                <a:solidFill>
                  <a:srgbClr val="1D1D1B"/>
                </a:solidFill>
                <a:latin typeface="GOTHAM-BOOK" pitchFamily="50" charset="0"/>
                <a:cs typeface="GOTHAM-BOOK" pitchFamily="50" charset="0"/>
              </a:rPr>
              <a:t>Australia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dirty="0">
                <a:solidFill>
                  <a:srgbClr val="1D1D1B"/>
                </a:solidFill>
                <a:latin typeface="GOTHAM-BOOK" pitchFamily="50" charset="0"/>
                <a:cs typeface="GOTHAM-BOOK" pitchFamily="50" charset="0"/>
              </a:rPr>
              <a:t>  Myanmar</a:t>
            </a:r>
          </a:p>
          <a:p>
            <a:pPr marL="237061" lvl="1" indent="-237061" defTabSz="1219170">
              <a:spcBef>
                <a:spcPts val="667"/>
              </a:spcBef>
              <a:defRPr/>
            </a:pPr>
            <a:r>
              <a:rPr lang="en-US" sz="2000" dirty="0">
                <a:solidFill>
                  <a:srgbClr val="1D1D1B"/>
                </a:solidFill>
                <a:latin typeface="GOTHAM-BOOK" pitchFamily="50" charset="0"/>
                <a:cs typeface="GOTHAM-BOOK" pitchFamily="50" charset="0"/>
              </a:rPr>
              <a:t>Singapore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dirty="0">
                <a:solidFill>
                  <a:srgbClr val="1D1D1B"/>
                </a:solidFill>
                <a:latin typeface="GOTHAM-BOOK" pitchFamily="50" charset="0"/>
                <a:cs typeface="GOTHAM-BOOK" pitchFamily="50" charset="0"/>
              </a:rPr>
              <a:t>  Indonesia</a:t>
            </a:r>
          </a:p>
          <a:p>
            <a:pPr marL="237061" lvl="1" indent="-237061" defTabSz="1219170">
              <a:spcBef>
                <a:spcPts val="667"/>
              </a:spcBef>
              <a:defRPr/>
            </a:pPr>
            <a:r>
              <a:rPr lang="en-US" sz="2000" dirty="0">
                <a:solidFill>
                  <a:srgbClr val="1D1D1B"/>
                </a:solidFill>
                <a:latin typeface="GOTHAM-BOOK" pitchFamily="50" charset="0"/>
                <a:cs typeface="GOTHAM-BOOK" pitchFamily="50" charset="0"/>
              </a:rPr>
              <a:t>USA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dirty="0">
                <a:solidFill>
                  <a:srgbClr val="1D1D1B"/>
                </a:solidFill>
                <a:latin typeface="GOTHAM-BOOK" pitchFamily="50" charset="0"/>
                <a:cs typeface="GOTHAM-BOOK" pitchFamily="50" charset="0"/>
              </a:rPr>
              <a:t>  Malaysia</a:t>
            </a:r>
          </a:p>
          <a:p>
            <a:pPr marL="237061" lvl="1" indent="-237061" defTabSz="1219170">
              <a:spcBef>
                <a:spcPts val="667"/>
              </a:spcBef>
              <a:defRPr/>
            </a:pPr>
            <a:r>
              <a:rPr lang="en-US" sz="2000" dirty="0">
                <a:solidFill>
                  <a:srgbClr val="1D1D1B"/>
                </a:solidFill>
                <a:latin typeface="GOTHAM-BOOK" pitchFamily="50" charset="0"/>
                <a:cs typeface="GOTHAM-BOOK" pitchFamily="50" charset="0"/>
              </a:rPr>
              <a:t>India</a:t>
            </a:r>
            <a:r>
              <a:rPr lang="en-US" sz="2000" b="1" dirty="0">
                <a:solidFill>
                  <a:srgbClr val="005FAA"/>
                </a:solidFill>
                <a:latin typeface="GOTHAM-BOOK" pitchFamily="50" charset="0"/>
                <a:cs typeface="GOTHAM-BOOK" pitchFamily="50" charset="0"/>
              </a:rPr>
              <a:t>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b="1" dirty="0">
                <a:solidFill>
                  <a:srgbClr val="005FAA"/>
                </a:solidFill>
                <a:latin typeface="GOTHAM-BOOK" pitchFamily="50" charset="0"/>
                <a:cs typeface="GOTHAM-BOOK" pitchFamily="50" charset="0"/>
              </a:rPr>
              <a:t>  </a:t>
            </a:r>
            <a:r>
              <a:rPr lang="en-US" sz="2000" dirty="0">
                <a:solidFill>
                  <a:srgbClr val="1D1D1B"/>
                </a:solidFill>
                <a:latin typeface="GOTHAM-BOOK" pitchFamily="50" charset="0"/>
                <a:cs typeface="GOTHAM-BOOK" pitchFamily="50" charset="0"/>
              </a:rPr>
              <a:t>China</a:t>
            </a:r>
          </a:p>
          <a:p>
            <a:pPr marL="237061" lvl="1" indent="-237061" defTabSz="1219170">
              <a:spcBef>
                <a:spcPts val="667"/>
              </a:spcBef>
              <a:defRPr/>
            </a:pPr>
            <a:r>
              <a:rPr lang="en-US" sz="2000" dirty="0">
                <a:solidFill>
                  <a:srgbClr val="1D1D1B"/>
                </a:solidFill>
                <a:latin typeface="GOTHAM-BOOK" pitchFamily="50" charset="0"/>
              </a:rPr>
              <a:t>Japan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b="1" dirty="0">
                <a:solidFill>
                  <a:srgbClr val="005FAA"/>
                </a:solidFill>
                <a:latin typeface="GOTHAM-BOOK" pitchFamily="50" charset="0"/>
                <a:cs typeface="GOTHAM-BOOK" pitchFamily="50" charset="0"/>
              </a:rPr>
              <a:t>  </a:t>
            </a:r>
            <a:r>
              <a:rPr lang="en-US" sz="2000" dirty="0">
                <a:solidFill>
                  <a:srgbClr val="1D1D1B"/>
                </a:solidFill>
                <a:latin typeface="GOTHAM-BOOK" pitchFamily="50" charset="0"/>
              </a:rPr>
              <a:t>Denmark </a:t>
            </a:r>
          </a:p>
          <a:p>
            <a:pPr marL="237061" lvl="1" indent="-237061" defTabSz="1219170">
              <a:spcBef>
                <a:spcPts val="667"/>
              </a:spcBef>
              <a:defRPr/>
            </a:pPr>
            <a:r>
              <a:rPr lang="en-US" sz="2000" dirty="0">
                <a:solidFill>
                  <a:srgbClr val="1D1D1B"/>
                </a:solidFill>
                <a:latin typeface="GOTHAM-BOOK" pitchFamily="50" charset="0"/>
              </a:rPr>
              <a:t>Philippines		</a:t>
            </a:r>
            <a:r>
              <a:rPr lang="en-US" sz="2000" dirty="0">
                <a:solidFill>
                  <a:srgbClr val="1D1D1B"/>
                </a:solidFill>
                <a:latin typeface="GOTHAM-BOOK" pitchFamily="50" charset="0"/>
                <a:cs typeface="GOTHAM-BOOK" pitchFamily="50" charset="0"/>
                <a:sym typeface="Wingdings" panose="05000000000000000000" pitchFamily="2" charset="2"/>
              </a:rPr>
              <a:t></a:t>
            </a:r>
            <a:r>
              <a:rPr lang="en-US" sz="2000" dirty="0">
                <a:solidFill>
                  <a:srgbClr val="1D1D1B"/>
                </a:solidFill>
                <a:latin typeface="GOTHAM-BOOK" pitchFamily="50" charset="0"/>
                <a:cs typeface="GOTHAM-BOOK" pitchFamily="50" charset="0"/>
              </a:rPr>
              <a:t>  Italy</a:t>
            </a:r>
            <a:r>
              <a:rPr lang="en-US" sz="2000" dirty="0">
                <a:solidFill>
                  <a:srgbClr val="1D1D1B"/>
                </a:solidFill>
                <a:latin typeface="GOTHAM-BOOK" pitchFamily="50" charset="0"/>
              </a:rPr>
              <a:t>	</a:t>
            </a:r>
            <a:endParaRPr lang="en-US" sz="2000" b="1" dirty="0">
              <a:solidFill>
                <a:srgbClr val="005FAA"/>
              </a:solidFill>
              <a:latin typeface="GOTHAM-BOOK" pitchFamily="50" charset="0"/>
              <a:cs typeface="GOTHAM-BOOK" pitchFamily="50" charset="0"/>
            </a:endParaRPr>
          </a:p>
          <a:p>
            <a:pPr defTabSz="1219170">
              <a:spcBef>
                <a:spcPts val="1333"/>
              </a:spcBef>
              <a:defRPr/>
            </a:pPr>
            <a:r>
              <a:rPr lang="en-US" sz="2000" b="1" dirty="0">
                <a:solidFill>
                  <a:srgbClr val="005FAA"/>
                </a:solidFill>
                <a:latin typeface="GOTHAM-BOOK" pitchFamily="50" charset="0"/>
                <a:cs typeface="GOTHAM-BOOK" pitchFamily="50" charset="0"/>
              </a:rPr>
              <a:t>HSE and Compliance campaign for all offices.</a:t>
            </a:r>
          </a:p>
          <a:p>
            <a:pPr defTabSz="1219170">
              <a:spcBef>
                <a:spcPts val="1333"/>
              </a:spcBef>
              <a:defRPr/>
            </a:pPr>
            <a:r>
              <a:rPr lang="en-US" sz="2000" b="1" dirty="0">
                <a:solidFill>
                  <a:srgbClr val="005FAA"/>
                </a:solidFill>
                <a:latin typeface="GOTHAM-BOOK" pitchFamily="50" charset="0"/>
                <a:cs typeface="GOTHAM-BOOK" pitchFamily="50" charset="0"/>
              </a:rPr>
              <a:t>A global network of carefully selected partners and agents</a:t>
            </a:r>
            <a:r>
              <a:rPr lang="en-US" sz="2533" b="1" dirty="0">
                <a:solidFill>
                  <a:srgbClr val="005FAA"/>
                </a:solidFill>
                <a:latin typeface="Calibri Light"/>
              </a:rPr>
              <a:t>.</a:t>
            </a:r>
          </a:p>
        </p:txBody>
      </p:sp>
      <p:sp>
        <p:nvSpPr>
          <p:cNvPr id="5" name="Content Placeholder 2">
            <a:extLst>
              <a:ext uri="{FF2B5EF4-FFF2-40B4-BE49-F238E27FC236}">
                <a16:creationId xmlns:a16="http://schemas.microsoft.com/office/drawing/2014/main" id="{548E31F8-4A6A-71B8-4259-B2A7EA87145F}"/>
              </a:ext>
            </a:extLst>
          </p:cNvPr>
          <p:cNvSpPr txBox="1">
            <a:spLocks/>
          </p:cNvSpPr>
          <p:nvPr/>
        </p:nvSpPr>
        <p:spPr>
          <a:xfrm>
            <a:off x="5840974" y="278205"/>
            <a:ext cx="6035279" cy="6301591"/>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1219170">
              <a:spcBef>
                <a:spcPts val="0"/>
              </a:spcBef>
              <a:defRPr/>
            </a:pPr>
            <a:r>
              <a:rPr lang="en-US" altLang="de-DE" sz="1333" i="1" dirty="0">
                <a:ln w="50800"/>
                <a:solidFill>
                  <a:srgbClr val="1D1D1B"/>
                </a:solidFill>
                <a:latin typeface="Calibri"/>
                <a:ea typeface="Tahoma" pitchFamily="34" charset="0"/>
                <a:cs typeface="Tahoma" pitchFamily="34" charset="0"/>
              </a:rPr>
              <a:t>“</a:t>
            </a:r>
            <a:r>
              <a:rPr lang="en-US" altLang="de-DE" sz="1333" i="1" dirty="0">
                <a:ln w="50800"/>
                <a:solidFill>
                  <a:srgbClr val="1D1D1B"/>
                </a:solidFill>
                <a:latin typeface="GOTHAM-BOOK" pitchFamily="50" charset="0"/>
                <a:ea typeface="Tahoma" pitchFamily="34" charset="0"/>
                <a:cs typeface="GOTHAM-BOOK" pitchFamily="50" charset="0"/>
              </a:rPr>
              <a:t>24 hours a day, 7 days a week, 365 days each year: we constantly handle many different and challenging projects.”</a:t>
            </a:r>
          </a:p>
          <a:p>
            <a:pPr algn="just" defTabSz="1219170">
              <a:spcBef>
                <a:spcPts val="1333"/>
              </a:spcBef>
              <a:defRPr/>
            </a:pPr>
            <a:r>
              <a:rPr lang="en-US" altLang="de-DE" sz="1333" i="1" dirty="0">
                <a:ln w="50800"/>
                <a:solidFill>
                  <a:srgbClr val="1D1D1B"/>
                </a:solidFill>
                <a:latin typeface="GOTHAM-BOOK" pitchFamily="50" charset="0"/>
                <a:ea typeface="Tahoma" pitchFamily="34" charset="0"/>
                <a:cs typeface="GOTHAM-BOOK" pitchFamily="50" charset="0"/>
              </a:rPr>
              <a:t>“Our tailor-made logistic solutions provides our customers with a unique level of service and know-how.”</a:t>
            </a:r>
          </a:p>
          <a:p>
            <a:pPr defTabSz="1219170">
              <a:lnSpc>
                <a:spcPct val="110000"/>
              </a:lnSpc>
              <a:spcBef>
                <a:spcPts val="1333"/>
              </a:spcBef>
              <a:defRPr/>
            </a:pPr>
            <a:r>
              <a:rPr lang="en-US" sz="1333" b="1" dirty="0">
                <a:solidFill>
                  <a:srgbClr val="005FAA"/>
                </a:solidFill>
                <a:latin typeface="GOTHAM-BOOK" pitchFamily="50" charset="0"/>
                <a:cs typeface="GOTHAM-BOOK" pitchFamily="50" charset="0"/>
              </a:rPr>
              <a:t>Services:</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“Turn-Key”, door to door project forwarding services</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Heavy lift and oversized cargo handling</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Full and part charter vessel chartering</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Project related airfreight charters and container shipments</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Project supervision and coordination</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Cargo loading / discharging supervision</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Port, road and equipment surveys</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Feasibility studies</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Transport insurance coverage</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Warehousing, storage and export packing</a:t>
            </a:r>
          </a:p>
          <a:p>
            <a:pPr marL="228594" indent="-228594" defTabSz="1219170">
              <a:lnSpc>
                <a:spcPct val="100000"/>
              </a:lnSpc>
              <a:spcBef>
                <a:spcPts val="1333"/>
              </a:spcBef>
              <a:buFont typeface="Arial" panose="020B0604020202020204" pitchFamily="34" charset="0"/>
              <a:buChar char="•"/>
              <a:defRPr/>
            </a:pPr>
            <a:r>
              <a:rPr lang="en-US" sz="1333" dirty="0">
                <a:solidFill>
                  <a:srgbClr val="1D1D1B"/>
                </a:solidFill>
                <a:latin typeface="GOTHAM-BOOK" pitchFamily="50" charset="0"/>
                <a:cs typeface="GOTHAM-BOOK" pitchFamily="50" charset="0"/>
              </a:rPr>
              <a:t>Customs clearance services</a:t>
            </a:r>
          </a:p>
          <a:p>
            <a:pPr defTabSz="1219170">
              <a:lnSpc>
                <a:spcPct val="110000"/>
              </a:lnSpc>
              <a:spcBef>
                <a:spcPts val="1333"/>
              </a:spcBef>
              <a:defRPr/>
            </a:pPr>
            <a:endParaRPr lang="en-US" sz="1333" b="1" dirty="0">
              <a:solidFill>
                <a:srgbClr val="005FAA"/>
              </a:solidFill>
              <a:latin typeface="GOTHAM-BOOK" pitchFamily="50" charset="0"/>
              <a:cs typeface="GOTHAM-BOOK" pitchFamily="50" charset="0"/>
            </a:endParaRPr>
          </a:p>
          <a:p>
            <a:pPr defTabSz="1219170">
              <a:lnSpc>
                <a:spcPct val="110000"/>
              </a:lnSpc>
              <a:spcBef>
                <a:spcPts val="1333"/>
              </a:spcBef>
              <a:defRPr/>
            </a:pPr>
            <a:r>
              <a:rPr lang="en-US" sz="1333" b="1" dirty="0">
                <a:solidFill>
                  <a:srgbClr val="005FAA"/>
                </a:solidFill>
                <a:latin typeface="GOTHAM-BOOK" pitchFamily="50" charset="0"/>
                <a:cs typeface="GOTHAM-BOOK" pitchFamily="50" charset="0"/>
              </a:rPr>
              <a:t>Member of:</a:t>
            </a:r>
          </a:p>
        </p:txBody>
      </p:sp>
      <p:grpSp>
        <p:nvGrpSpPr>
          <p:cNvPr id="2" name="Group 1">
            <a:extLst>
              <a:ext uri="{FF2B5EF4-FFF2-40B4-BE49-F238E27FC236}">
                <a16:creationId xmlns:a16="http://schemas.microsoft.com/office/drawing/2014/main" id="{199C898E-09E0-7841-A928-03E676A46FBC}"/>
              </a:ext>
            </a:extLst>
          </p:cNvPr>
          <p:cNvGrpSpPr/>
          <p:nvPr/>
        </p:nvGrpSpPr>
        <p:grpSpPr>
          <a:xfrm>
            <a:off x="7129615" y="5776813"/>
            <a:ext cx="2361915" cy="1011505"/>
            <a:chOff x="5798637" y="4166508"/>
            <a:chExt cx="2031882" cy="870167"/>
          </a:xfrm>
        </p:grpSpPr>
        <p:pic>
          <p:nvPicPr>
            <p:cNvPr id="7" name="Picture 6">
              <a:extLst>
                <a:ext uri="{FF2B5EF4-FFF2-40B4-BE49-F238E27FC236}">
                  <a16:creationId xmlns:a16="http://schemas.microsoft.com/office/drawing/2014/main" id="{9DBB1731-568C-0079-4103-755EDE816EC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98637" y="4169754"/>
              <a:ext cx="397976" cy="352988"/>
            </a:xfrm>
            <a:prstGeom prst="rect">
              <a:avLst/>
            </a:prstGeom>
          </p:spPr>
        </p:pic>
        <p:pic>
          <p:nvPicPr>
            <p:cNvPr id="11" name="Picture 4" descr="http://www.xlprojects.net/wp-content/themes/aon/images/logo-xl.png">
              <a:extLst>
                <a:ext uri="{FF2B5EF4-FFF2-40B4-BE49-F238E27FC236}">
                  <a16:creationId xmlns:a16="http://schemas.microsoft.com/office/drawing/2014/main" id="{C81F128C-520F-6877-F4D1-6ACDE52563C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07277" y="4166508"/>
              <a:ext cx="644624" cy="3106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hai International Freight Forwarders Association">
              <a:extLst>
                <a:ext uri="{FF2B5EF4-FFF2-40B4-BE49-F238E27FC236}">
                  <a16:creationId xmlns:a16="http://schemas.microsoft.com/office/drawing/2014/main" id="{8F40A41E-2B2C-7023-2787-F089ABCCFC29}"/>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418092" y="4169754"/>
              <a:ext cx="344483" cy="3074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F2FFB2B-162C-6F68-6C4F-F2A4E65CC3C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378006" y="4551443"/>
              <a:ext cx="1064104" cy="485232"/>
            </a:xfrm>
            <a:prstGeom prst="rect">
              <a:avLst/>
            </a:prstGeom>
          </p:spPr>
        </p:pic>
        <p:pic>
          <p:nvPicPr>
            <p:cNvPr id="15" name="Picture 14">
              <a:extLst>
                <a:ext uri="{FF2B5EF4-FFF2-40B4-BE49-F238E27FC236}">
                  <a16:creationId xmlns:a16="http://schemas.microsoft.com/office/drawing/2014/main" id="{EABB54F0-EAAE-2B1C-D13E-C17E4C9318B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13103" y="4617565"/>
              <a:ext cx="352988" cy="352988"/>
            </a:xfrm>
            <a:prstGeom prst="rect">
              <a:avLst/>
            </a:prstGeom>
          </p:spPr>
        </p:pic>
        <p:pic>
          <p:nvPicPr>
            <p:cNvPr id="18" name="Picture 17">
              <a:extLst>
                <a:ext uri="{FF2B5EF4-FFF2-40B4-BE49-F238E27FC236}">
                  <a16:creationId xmlns:a16="http://schemas.microsoft.com/office/drawing/2014/main" id="{709D55E7-CDB7-2DDB-D1DA-8DC5BD5A4C0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7531" y="4621726"/>
              <a:ext cx="352988" cy="352988"/>
            </a:xfrm>
            <a:prstGeom prst="rect">
              <a:avLst/>
            </a:prstGeom>
          </p:spPr>
        </p:pic>
      </p:grpSp>
      <p:grpSp>
        <p:nvGrpSpPr>
          <p:cNvPr id="21" name="Group 20">
            <a:extLst>
              <a:ext uri="{FF2B5EF4-FFF2-40B4-BE49-F238E27FC236}">
                <a16:creationId xmlns:a16="http://schemas.microsoft.com/office/drawing/2014/main" id="{F009F28A-4AD1-1D4C-06C0-7A3B9F5C8AD8}"/>
              </a:ext>
            </a:extLst>
          </p:cNvPr>
          <p:cNvGrpSpPr/>
          <p:nvPr/>
        </p:nvGrpSpPr>
        <p:grpSpPr>
          <a:xfrm>
            <a:off x="550513" y="3757415"/>
            <a:ext cx="5142542" cy="2733913"/>
            <a:chOff x="-7699375" y="984251"/>
            <a:chExt cx="7896226" cy="4494213"/>
          </a:xfrm>
        </p:grpSpPr>
        <p:sp>
          <p:nvSpPr>
            <p:cNvPr id="349" name="Freeform 5">
              <a:extLst>
                <a:ext uri="{FF2B5EF4-FFF2-40B4-BE49-F238E27FC236}">
                  <a16:creationId xmlns:a16="http://schemas.microsoft.com/office/drawing/2014/main" id="{6AEA5829-BE67-716C-384B-EDB54C1252D7}"/>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0" name="Freeform 6">
              <a:extLst>
                <a:ext uri="{FF2B5EF4-FFF2-40B4-BE49-F238E27FC236}">
                  <a16:creationId xmlns:a16="http://schemas.microsoft.com/office/drawing/2014/main" id="{F59A8B0B-FBCD-9718-7D84-82D447A9702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1" name="Freeform 7">
              <a:extLst>
                <a:ext uri="{FF2B5EF4-FFF2-40B4-BE49-F238E27FC236}">
                  <a16:creationId xmlns:a16="http://schemas.microsoft.com/office/drawing/2014/main" id="{F1523F7A-47E5-ECF2-8F79-879A98B3BA28}"/>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2" name="Freeform 8">
              <a:extLst>
                <a:ext uri="{FF2B5EF4-FFF2-40B4-BE49-F238E27FC236}">
                  <a16:creationId xmlns:a16="http://schemas.microsoft.com/office/drawing/2014/main" id="{7EC562EF-CA7A-B1B2-7E60-94CDDB574EEB}"/>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3" name="Freeform 9">
              <a:extLst>
                <a:ext uri="{FF2B5EF4-FFF2-40B4-BE49-F238E27FC236}">
                  <a16:creationId xmlns:a16="http://schemas.microsoft.com/office/drawing/2014/main" id="{281CE78D-4336-5917-A914-ABC982F47FC2}"/>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4" name="Freeform 10">
              <a:extLst>
                <a:ext uri="{FF2B5EF4-FFF2-40B4-BE49-F238E27FC236}">
                  <a16:creationId xmlns:a16="http://schemas.microsoft.com/office/drawing/2014/main" id="{86968C40-CD17-A9B5-09E0-3CA745ECE110}"/>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5" name="Freeform 11">
              <a:extLst>
                <a:ext uri="{FF2B5EF4-FFF2-40B4-BE49-F238E27FC236}">
                  <a16:creationId xmlns:a16="http://schemas.microsoft.com/office/drawing/2014/main" id="{66C7D3E9-4D0E-B333-AC14-E3DF9D27EFF0}"/>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6" name="Freeform 12">
              <a:extLst>
                <a:ext uri="{FF2B5EF4-FFF2-40B4-BE49-F238E27FC236}">
                  <a16:creationId xmlns:a16="http://schemas.microsoft.com/office/drawing/2014/main" id="{E6B0418B-A697-5CDF-1008-10C50D3E8543}"/>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7" name="Freeform 13">
              <a:extLst>
                <a:ext uri="{FF2B5EF4-FFF2-40B4-BE49-F238E27FC236}">
                  <a16:creationId xmlns:a16="http://schemas.microsoft.com/office/drawing/2014/main" id="{6B4FDF5A-7507-D7D3-4707-326B97BA43E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8" name="Freeform 14">
              <a:extLst>
                <a:ext uri="{FF2B5EF4-FFF2-40B4-BE49-F238E27FC236}">
                  <a16:creationId xmlns:a16="http://schemas.microsoft.com/office/drawing/2014/main" id="{D0548C97-F758-EA75-84EE-91A5FDF47239}"/>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9" name="Freeform 15">
              <a:extLst>
                <a:ext uri="{FF2B5EF4-FFF2-40B4-BE49-F238E27FC236}">
                  <a16:creationId xmlns:a16="http://schemas.microsoft.com/office/drawing/2014/main" id="{01C78D54-BA72-716D-EAEC-2F4DB0630086}"/>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0" name="Rectangle 16">
              <a:extLst>
                <a:ext uri="{FF2B5EF4-FFF2-40B4-BE49-F238E27FC236}">
                  <a16:creationId xmlns:a16="http://schemas.microsoft.com/office/drawing/2014/main" id="{818F03D6-258E-79FC-0446-B9423BDF57F5}"/>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1" name="Freeform 17">
              <a:extLst>
                <a:ext uri="{FF2B5EF4-FFF2-40B4-BE49-F238E27FC236}">
                  <a16:creationId xmlns:a16="http://schemas.microsoft.com/office/drawing/2014/main" id="{2270137A-6E99-8748-376D-B9B9A8E9365C}"/>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2" name="Freeform 18">
              <a:extLst>
                <a:ext uri="{FF2B5EF4-FFF2-40B4-BE49-F238E27FC236}">
                  <a16:creationId xmlns:a16="http://schemas.microsoft.com/office/drawing/2014/main" id="{7F8C8D0C-9B7B-6F68-1B61-FBB674326DB1}"/>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3" name="Rectangle 19">
              <a:extLst>
                <a:ext uri="{FF2B5EF4-FFF2-40B4-BE49-F238E27FC236}">
                  <a16:creationId xmlns:a16="http://schemas.microsoft.com/office/drawing/2014/main" id="{023A4116-6DE9-B3C7-28B1-1A35B59F9422}"/>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4" name="Rectangle 20">
              <a:extLst>
                <a:ext uri="{FF2B5EF4-FFF2-40B4-BE49-F238E27FC236}">
                  <a16:creationId xmlns:a16="http://schemas.microsoft.com/office/drawing/2014/main" id="{87DBB965-DD5B-4009-4885-0396AA5A4C0C}"/>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5" name="Freeform 21">
              <a:extLst>
                <a:ext uri="{FF2B5EF4-FFF2-40B4-BE49-F238E27FC236}">
                  <a16:creationId xmlns:a16="http://schemas.microsoft.com/office/drawing/2014/main" id="{5A4E0391-C836-3675-4D6C-1B96C1A9C31B}"/>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6" name="Freeform 22">
              <a:extLst>
                <a:ext uri="{FF2B5EF4-FFF2-40B4-BE49-F238E27FC236}">
                  <a16:creationId xmlns:a16="http://schemas.microsoft.com/office/drawing/2014/main" id="{51BC48AD-5075-78E6-CFCB-9C591149A3F0}"/>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7" name="Freeform 23">
              <a:extLst>
                <a:ext uri="{FF2B5EF4-FFF2-40B4-BE49-F238E27FC236}">
                  <a16:creationId xmlns:a16="http://schemas.microsoft.com/office/drawing/2014/main" id="{55699295-B76E-0E76-7323-AADCDB5705EF}"/>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Freeform 24">
              <a:extLst>
                <a:ext uri="{FF2B5EF4-FFF2-40B4-BE49-F238E27FC236}">
                  <a16:creationId xmlns:a16="http://schemas.microsoft.com/office/drawing/2014/main" id="{E27569E8-2B6F-8122-BFF8-1BB38E212E17}"/>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Freeform 25">
              <a:extLst>
                <a:ext uri="{FF2B5EF4-FFF2-40B4-BE49-F238E27FC236}">
                  <a16:creationId xmlns:a16="http://schemas.microsoft.com/office/drawing/2014/main" id="{D6FF146E-6BA7-D8F4-6C65-312EAF9B4732}"/>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0" name="Freeform 26">
              <a:extLst>
                <a:ext uri="{FF2B5EF4-FFF2-40B4-BE49-F238E27FC236}">
                  <a16:creationId xmlns:a16="http://schemas.microsoft.com/office/drawing/2014/main" id="{AAEE5DC7-5C45-2B7D-8AA3-0AB8650B960C}"/>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1" name="Freeform 27">
              <a:extLst>
                <a:ext uri="{FF2B5EF4-FFF2-40B4-BE49-F238E27FC236}">
                  <a16:creationId xmlns:a16="http://schemas.microsoft.com/office/drawing/2014/main" id="{EFB602F3-0CDD-29D9-B958-178288ED607E}"/>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2" name="Freeform 28">
              <a:extLst>
                <a:ext uri="{FF2B5EF4-FFF2-40B4-BE49-F238E27FC236}">
                  <a16:creationId xmlns:a16="http://schemas.microsoft.com/office/drawing/2014/main" id="{86077C43-E24C-2524-99EC-84EF274DE432}"/>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3" name="Freeform 29">
              <a:extLst>
                <a:ext uri="{FF2B5EF4-FFF2-40B4-BE49-F238E27FC236}">
                  <a16:creationId xmlns:a16="http://schemas.microsoft.com/office/drawing/2014/main" id="{AF8BAEA4-11B7-CD6E-263D-5918EF391316}"/>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4" name="Freeform 30">
              <a:extLst>
                <a:ext uri="{FF2B5EF4-FFF2-40B4-BE49-F238E27FC236}">
                  <a16:creationId xmlns:a16="http://schemas.microsoft.com/office/drawing/2014/main" id="{3F1A61BD-1375-8176-376C-B8B325F5638B}"/>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5" name="Freeform 31">
              <a:extLst>
                <a:ext uri="{FF2B5EF4-FFF2-40B4-BE49-F238E27FC236}">
                  <a16:creationId xmlns:a16="http://schemas.microsoft.com/office/drawing/2014/main" id="{82B97F98-DC40-61CC-A41F-0262C50713B2}"/>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6" name="Freeform 32">
              <a:extLst>
                <a:ext uri="{FF2B5EF4-FFF2-40B4-BE49-F238E27FC236}">
                  <a16:creationId xmlns:a16="http://schemas.microsoft.com/office/drawing/2014/main" id="{5F3BC0FB-E3D6-A20F-ED44-4872B5C25D3E}"/>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7" name="Freeform 33">
              <a:extLst>
                <a:ext uri="{FF2B5EF4-FFF2-40B4-BE49-F238E27FC236}">
                  <a16:creationId xmlns:a16="http://schemas.microsoft.com/office/drawing/2014/main" id="{07A27F49-91F9-BA5C-51AC-D7E1ADDE610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8" name="Freeform 34">
              <a:extLst>
                <a:ext uri="{FF2B5EF4-FFF2-40B4-BE49-F238E27FC236}">
                  <a16:creationId xmlns:a16="http://schemas.microsoft.com/office/drawing/2014/main" id="{45B63022-DFF2-13FC-0BDC-CD2B367D4F94}"/>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9" name="Freeform 35">
              <a:extLst>
                <a:ext uri="{FF2B5EF4-FFF2-40B4-BE49-F238E27FC236}">
                  <a16:creationId xmlns:a16="http://schemas.microsoft.com/office/drawing/2014/main" id="{31CB46CD-A602-EF50-FC6F-8C14D72DC00F}"/>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0" name="Freeform 36">
              <a:extLst>
                <a:ext uri="{FF2B5EF4-FFF2-40B4-BE49-F238E27FC236}">
                  <a16:creationId xmlns:a16="http://schemas.microsoft.com/office/drawing/2014/main" id="{6D109C36-C7C2-7CC7-DBEF-F2E9BEC01457}"/>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1" name="Rectangle 37">
              <a:extLst>
                <a:ext uri="{FF2B5EF4-FFF2-40B4-BE49-F238E27FC236}">
                  <a16:creationId xmlns:a16="http://schemas.microsoft.com/office/drawing/2014/main" id="{33DD0A5E-4D44-2D7E-E253-202C2D0F820F}"/>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2" name="Freeform 38">
              <a:extLst>
                <a:ext uri="{FF2B5EF4-FFF2-40B4-BE49-F238E27FC236}">
                  <a16:creationId xmlns:a16="http://schemas.microsoft.com/office/drawing/2014/main" id="{61E7D96F-6FFA-5C50-5FD0-F51FC347BA4E}"/>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3" name="Freeform 39">
              <a:extLst>
                <a:ext uri="{FF2B5EF4-FFF2-40B4-BE49-F238E27FC236}">
                  <a16:creationId xmlns:a16="http://schemas.microsoft.com/office/drawing/2014/main" id="{0DB93C14-5F65-587E-2817-BA3A447FA706}"/>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4" name="Freeform 40">
              <a:extLst>
                <a:ext uri="{FF2B5EF4-FFF2-40B4-BE49-F238E27FC236}">
                  <a16:creationId xmlns:a16="http://schemas.microsoft.com/office/drawing/2014/main" id="{D37A5EAB-491C-8A1C-63E2-291F22C38BEB}"/>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5" name="Rectangle 41">
              <a:extLst>
                <a:ext uri="{FF2B5EF4-FFF2-40B4-BE49-F238E27FC236}">
                  <a16:creationId xmlns:a16="http://schemas.microsoft.com/office/drawing/2014/main" id="{D5D5D6CF-C1C1-1C62-D9DC-DDFCBF90C2C7}"/>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6" name="Freeform 42">
              <a:extLst>
                <a:ext uri="{FF2B5EF4-FFF2-40B4-BE49-F238E27FC236}">
                  <a16:creationId xmlns:a16="http://schemas.microsoft.com/office/drawing/2014/main" id="{DA7A4EDC-C7E5-BD58-DB3C-280D1A863611}"/>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7" name="Freeform 43">
              <a:extLst>
                <a:ext uri="{FF2B5EF4-FFF2-40B4-BE49-F238E27FC236}">
                  <a16:creationId xmlns:a16="http://schemas.microsoft.com/office/drawing/2014/main" id="{EBA3E751-1F04-EBED-4239-A25D32C0EDDF}"/>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8" name="Freeform 44">
              <a:extLst>
                <a:ext uri="{FF2B5EF4-FFF2-40B4-BE49-F238E27FC236}">
                  <a16:creationId xmlns:a16="http://schemas.microsoft.com/office/drawing/2014/main" id="{358EF52B-3928-6D6F-DD5D-F8CDA633D80E}"/>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9" name="Freeform 45">
              <a:extLst>
                <a:ext uri="{FF2B5EF4-FFF2-40B4-BE49-F238E27FC236}">
                  <a16:creationId xmlns:a16="http://schemas.microsoft.com/office/drawing/2014/main" id="{B00A871B-3DA5-ED30-81C9-8FA3C19322E4}"/>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0" name="Freeform 46">
              <a:extLst>
                <a:ext uri="{FF2B5EF4-FFF2-40B4-BE49-F238E27FC236}">
                  <a16:creationId xmlns:a16="http://schemas.microsoft.com/office/drawing/2014/main" id="{3EC952DA-45E6-425B-1A21-B252A121AC0F}"/>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1" name="Freeform 47">
              <a:extLst>
                <a:ext uri="{FF2B5EF4-FFF2-40B4-BE49-F238E27FC236}">
                  <a16:creationId xmlns:a16="http://schemas.microsoft.com/office/drawing/2014/main" id="{CC70E2C8-C9B1-0466-AAB5-865821ECFE96}"/>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2" name="Freeform 48">
              <a:extLst>
                <a:ext uri="{FF2B5EF4-FFF2-40B4-BE49-F238E27FC236}">
                  <a16:creationId xmlns:a16="http://schemas.microsoft.com/office/drawing/2014/main" id="{0F6DEF27-7056-3055-E391-FF73C6F6C71F}"/>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3" name="Freeform 49">
              <a:extLst>
                <a:ext uri="{FF2B5EF4-FFF2-40B4-BE49-F238E27FC236}">
                  <a16:creationId xmlns:a16="http://schemas.microsoft.com/office/drawing/2014/main" id="{8894750F-09EA-F7EC-246A-3EB7E8E2708D}"/>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4" name="Freeform 50">
              <a:extLst>
                <a:ext uri="{FF2B5EF4-FFF2-40B4-BE49-F238E27FC236}">
                  <a16:creationId xmlns:a16="http://schemas.microsoft.com/office/drawing/2014/main" id="{2E494279-5B05-BDA7-E233-443DAA996052}"/>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5" name="Freeform 51">
              <a:extLst>
                <a:ext uri="{FF2B5EF4-FFF2-40B4-BE49-F238E27FC236}">
                  <a16:creationId xmlns:a16="http://schemas.microsoft.com/office/drawing/2014/main" id="{CB13412E-711B-FDBC-F5A6-5D5762929AA7}"/>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6" name="Freeform 52">
              <a:extLst>
                <a:ext uri="{FF2B5EF4-FFF2-40B4-BE49-F238E27FC236}">
                  <a16:creationId xmlns:a16="http://schemas.microsoft.com/office/drawing/2014/main" id="{A21FE465-B9A5-74B4-DEF2-E8A2A225C280}"/>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7" name="Freeform 53">
              <a:extLst>
                <a:ext uri="{FF2B5EF4-FFF2-40B4-BE49-F238E27FC236}">
                  <a16:creationId xmlns:a16="http://schemas.microsoft.com/office/drawing/2014/main" id="{DD7FADF6-D5F8-9F4A-3C94-BD8DB62D61D8}"/>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8" name="Freeform 54">
              <a:extLst>
                <a:ext uri="{FF2B5EF4-FFF2-40B4-BE49-F238E27FC236}">
                  <a16:creationId xmlns:a16="http://schemas.microsoft.com/office/drawing/2014/main" id="{DD41DC59-5D66-F4F9-C969-B8AD7B5D6021}"/>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9" name="Freeform 55">
              <a:extLst>
                <a:ext uri="{FF2B5EF4-FFF2-40B4-BE49-F238E27FC236}">
                  <a16:creationId xmlns:a16="http://schemas.microsoft.com/office/drawing/2014/main" id="{AA3C6FDB-A998-DF36-9A5A-D5F0616F9ADB}"/>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0" name="Freeform 56">
              <a:extLst>
                <a:ext uri="{FF2B5EF4-FFF2-40B4-BE49-F238E27FC236}">
                  <a16:creationId xmlns:a16="http://schemas.microsoft.com/office/drawing/2014/main" id="{B00BF427-FB33-E8F4-07C0-9777E5C37990}"/>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1" name="Freeform 57">
              <a:extLst>
                <a:ext uri="{FF2B5EF4-FFF2-40B4-BE49-F238E27FC236}">
                  <a16:creationId xmlns:a16="http://schemas.microsoft.com/office/drawing/2014/main" id="{A8E84076-7FA7-FD19-8511-9F9B61D73E23}"/>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2" name="Freeform 58">
              <a:extLst>
                <a:ext uri="{FF2B5EF4-FFF2-40B4-BE49-F238E27FC236}">
                  <a16:creationId xmlns:a16="http://schemas.microsoft.com/office/drawing/2014/main" id="{7445B3ED-468D-2E7B-A042-7394FC9FB981}"/>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3" name="Freeform 59">
              <a:extLst>
                <a:ext uri="{FF2B5EF4-FFF2-40B4-BE49-F238E27FC236}">
                  <a16:creationId xmlns:a16="http://schemas.microsoft.com/office/drawing/2014/main" id="{661317F3-C91A-5E02-0FD5-A637218CB673}"/>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4" name="Freeform 60">
              <a:extLst>
                <a:ext uri="{FF2B5EF4-FFF2-40B4-BE49-F238E27FC236}">
                  <a16:creationId xmlns:a16="http://schemas.microsoft.com/office/drawing/2014/main" id="{3D6FEAC5-1212-281E-B5F7-60EE130DFF6E}"/>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5" name="Freeform 61">
              <a:extLst>
                <a:ext uri="{FF2B5EF4-FFF2-40B4-BE49-F238E27FC236}">
                  <a16:creationId xmlns:a16="http://schemas.microsoft.com/office/drawing/2014/main" id="{4EE316BC-7822-AD00-CC14-9105DD1B5043}"/>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6" name="Freeform 62">
              <a:extLst>
                <a:ext uri="{FF2B5EF4-FFF2-40B4-BE49-F238E27FC236}">
                  <a16:creationId xmlns:a16="http://schemas.microsoft.com/office/drawing/2014/main" id="{358395B0-26E0-76DC-38B6-B073F37497EC}"/>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7" name="Freeform 63">
              <a:extLst>
                <a:ext uri="{FF2B5EF4-FFF2-40B4-BE49-F238E27FC236}">
                  <a16:creationId xmlns:a16="http://schemas.microsoft.com/office/drawing/2014/main" id="{1938AE73-86AB-7544-D5C7-3FDEA2537ABF}"/>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8" name="Freeform 64">
              <a:extLst>
                <a:ext uri="{FF2B5EF4-FFF2-40B4-BE49-F238E27FC236}">
                  <a16:creationId xmlns:a16="http://schemas.microsoft.com/office/drawing/2014/main" id="{84E19733-F8AA-EAB2-6AA3-8AD3D7542571}"/>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9" name="Freeform 65">
              <a:extLst>
                <a:ext uri="{FF2B5EF4-FFF2-40B4-BE49-F238E27FC236}">
                  <a16:creationId xmlns:a16="http://schemas.microsoft.com/office/drawing/2014/main" id="{D52C704F-469E-ED43-ED46-65218559076F}"/>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0" name="Freeform 66">
              <a:extLst>
                <a:ext uri="{FF2B5EF4-FFF2-40B4-BE49-F238E27FC236}">
                  <a16:creationId xmlns:a16="http://schemas.microsoft.com/office/drawing/2014/main" id="{85CF0382-6008-0130-086A-CF72BD513EE3}"/>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1" name="Freeform 67">
              <a:extLst>
                <a:ext uri="{FF2B5EF4-FFF2-40B4-BE49-F238E27FC236}">
                  <a16:creationId xmlns:a16="http://schemas.microsoft.com/office/drawing/2014/main" id="{B365F7FD-361E-CB76-4196-F5BEABCDF099}"/>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2" name="Freeform 68">
              <a:extLst>
                <a:ext uri="{FF2B5EF4-FFF2-40B4-BE49-F238E27FC236}">
                  <a16:creationId xmlns:a16="http://schemas.microsoft.com/office/drawing/2014/main" id="{64600A53-AFDA-DA35-2FCB-6F2B3C7D727E}"/>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3" name="Freeform 69">
              <a:extLst>
                <a:ext uri="{FF2B5EF4-FFF2-40B4-BE49-F238E27FC236}">
                  <a16:creationId xmlns:a16="http://schemas.microsoft.com/office/drawing/2014/main" id="{01E27912-6F23-0ACA-3D31-4CC7F5593ADC}"/>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4" name="Freeform 70">
              <a:extLst>
                <a:ext uri="{FF2B5EF4-FFF2-40B4-BE49-F238E27FC236}">
                  <a16:creationId xmlns:a16="http://schemas.microsoft.com/office/drawing/2014/main" id="{5EDDAD61-FF89-BA70-B298-62CE0E478B15}"/>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5" name="Freeform 71">
              <a:extLst>
                <a:ext uri="{FF2B5EF4-FFF2-40B4-BE49-F238E27FC236}">
                  <a16:creationId xmlns:a16="http://schemas.microsoft.com/office/drawing/2014/main" id="{2C467C63-F313-6EFE-A49D-C564CF867AE5}"/>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6" name="Freeform 72">
              <a:extLst>
                <a:ext uri="{FF2B5EF4-FFF2-40B4-BE49-F238E27FC236}">
                  <a16:creationId xmlns:a16="http://schemas.microsoft.com/office/drawing/2014/main" id="{38D1EE6E-5C21-7EF1-9E17-03CED6F20342}"/>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7" name="Freeform 73">
              <a:extLst>
                <a:ext uri="{FF2B5EF4-FFF2-40B4-BE49-F238E27FC236}">
                  <a16:creationId xmlns:a16="http://schemas.microsoft.com/office/drawing/2014/main" id="{925D0F3A-F6D0-D0DE-6332-73CD44BA5238}"/>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8" name="Freeform 74">
              <a:extLst>
                <a:ext uri="{FF2B5EF4-FFF2-40B4-BE49-F238E27FC236}">
                  <a16:creationId xmlns:a16="http://schemas.microsoft.com/office/drawing/2014/main" id="{9B7541BD-C88B-A82E-BCCC-54787E993C2B}"/>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9" name="Freeform 75">
              <a:extLst>
                <a:ext uri="{FF2B5EF4-FFF2-40B4-BE49-F238E27FC236}">
                  <a16:creationId xmlns:a16="http://schemas.microsoft.com/office/drawing/2014/main" id="{A524785F-FD0E-43CF-8083-9CA889295BF2}"/>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0" name="Freeform 76">
              <a:extLst>
                <a:ext uri="{FF2B5EF4-FFF2-40B4-BE49-F238E27FC236}">
                  <a16:creationId xmlns:a16="http://schemas.microsoft.com/office/drawing/2014/main" id="{4712D1F9-EF0C-2EA5-6B10-80DEAF75400A}"/>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1" name="Freeform 77">
              <a:extLst>
                <a:ext uri="{FF2B5EF4-FFF2-40B4-BE49-F238E27FC236}">
                  <a16:creationId xmlns:a16="http://schemas.microsoft.com/office/drawing/2014/main" id="{4656FB5C-E758-555B-D4D6-26164A280892}"/>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2" name="Freeform 78">
              <a:extLst>
                <a:ext uri="{FF2B5EF4-FFF2-40B4-BE49-F238E27FC236}">
                  <a16:creationId xmlns:a16="http://schemas.microsoft.com/office/drawing/2014/main" id="{58E93D89-994E-EAC1-4D65-9DADE34B1175}"/>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3" name="Freeform 79">
              <a:extLst>
                <a:ext uri="{FF2B5EF4-FFF2-40B4-BE49-F238E27FC236}">
                  <a16:creationId xmlns:a16="http://schemas.microsoft.com/office/drawing/2014/main" id="{8C8EC8C8-CAF8-13E6-0213-640D29AB8EC6}"/>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4" name="Freeform 80">
              <a:extLst>
                <a:ext uri="{FF2B5EF4-FFF2-40B4-BE49-F238E27FC236}">
                  <a16:creationId xmlns:a16="http://schemas.microsoft.com/office/drawing/2014/main" id="{AB770F61-E51B-549C-1497-170C83A2EDD5}"/>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5" name="Freeform 81">
              <a:extLst>
                <a:ext uri="{FF2B5EF4-FFF2-40B4-BE49-F238E27FC236}">
                  <a16:creationId xmlns:a16="http://schemas.microsoft.com/office/drawing/2014/main" id="{D2719ACF-CB85-CFE1-0531-913071A745B4}"/>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6" name="Freeform 82">
              <a:extLst>
                <a:ext uri="{FF2B5EF4-FFF2-40B4-BE49-F238E27FC236}">
                  <a16:creationId xmlns:a16="http://schemas.microsoft.com/office/drawing/2014/main" id="{C7B4C073-5522-6426-DF41-A208B3775905}"/>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7" name="Freeform 83">
              <a:extLst>
                <a:ext uri="{FF2B5EF4-FFF2-40B4-BE49-F238E27FC236}">
                  <a16:creationId xmlns:a16="http://schemas.microsoft.com/office/drawing/2014/main" id="{7A4FD23C-018B-746E-D073-AE217C856E92}"/>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8" name="Freeform 84">
              <a:extLst>
                <a:ext uri="{FF2B5EF4-FFF2-40B4-BE49-F238E27FC236}">
                  <a16:creationId xmlns:a16="http://schemas.microsoft.com/office/drawing/2014/main" id="{CD146BDB-AC91-4BFC-72C2-621C2015D516}"/>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9" name="Freeform 85">
              <a:extLst>
                <a:ext uri="{FF2B5EF4-FFF2-40B4-BE49-F238E27FC236}">
                  <a16:creationId xmlns:a16="http://schemas.microsoft.com/office/drawing/2014/main" id="{2E240EEF-B79F-3FE5-4B02-96EDD83F76B2}"/>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0" name="Freeform 86">
              <a:extLst>
                <a:ext uri="{FF2B5EF4-FFF2-40B4-BE49-F238E27FC236}">
                  <a16:creationId xmlns:a16="http://schemas.microsoft.com/office/drawing/2014/main" id="{A2C2DE07-A56B-B24B-BF5E-3CE4332C03C5}"/>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1" name="Freeform 87">
              <a:extLst>
                <a:ext uri="{FF2B5EF4-FFF2-40B4-BE49-F238E27FC236}">
                  <a16:creationId xmlns:a16="http://schemas.microsoft.com/office/drawing/2014/main" id="{1C5B48F8-7081-576F-B379-B65825A40D70}"/>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2" name="Freeform 88">
              <a:extLst>
                <a:ext uri="{FF2B5EF4-FFF2-40B4-BE49-F238E27FC236}">
                  <a16:creationId xmlns:a16="http://schemas.microsoft.com/office/drawing/2014/main" id="{532C1232-1C91-1753-A89F-E28E79D22B72}"/>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3" name="Freeform 89">
              <a:extLst>
                <a:ext uri="{FF2B5EF4-FFF2-40B4-BE49-F238E27FC236}">
                  <a16:creationId xmlns:a16="http://schemas.microsoft.com/office/drawing/2014/main" id="{D6A8631D-88D1-4AE7-22EA-5C250750E02F}"/>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4" name="Freeform 90">
              <a:extLst>
                <a:ext uri="{FF2B5EF4-FFF2-40B4-BE49-F238E27FC236}">
                  <a16:creationId xmlns:a16="http://schemas.microsoft.com/office/drawing/2014/main" id="{9D30035F-3453-68C3-419B-09D00FD45C6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5" name="Freeform 91">
              <a:extLst>
                <a:ext uri="{FF2B5EF4-FFF2-40B4-BE49-F238E27FC236}">
                  <a16:creationId xmlns:a16="http://schemas.microsoft.com/office/drawing/2014/main" id="{42227163-01B8-16D9-64B0-97B671F8017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6" name="Freeform 92">
              <a:extLst>
                <a:ext uri="{FF2B5EF4-FFF2-40B4-BE49-F238E27FC236}">
                  <a16:creationId xmlns:a16="http://schemas.microsoft.com/office/drawing/2014/main" id="{325F7EB8-FC2F-FA3C-2E89-F0060C55365E}"/>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7" name="Freeform 93">
              <a:extLst>
                <a:ext uri="{FF2B5EF4-FFF2-40B4-BE49-F238E27FC236}">
                  <a16:creationId xmlns:a16="http://schemas.microsoft.com/office/drawing/2014/main" id="{7880F8A5-6E31-2560-9C8D-CBC2CBAA328B}"/>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8" name="Freeform 94">
              <a:extLst>
                <a:ext uri="{FF2B5EF4-FFF2-40B4-BE49-F238E27FC236}">
                  <a16:creationId xmlns:a16="http://schemas.microsoft.com/office/drawing/2014/main" id="{0E7A9D99-73F0-9A24-95BE-9A8DDEAD8FDF}"/>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9" name="Freeform 95">
              <a:extLst>
                <a:ext uri="{FF2B5EF4-FFF2-40B4-BE49-F238E27FC236}">
                  <a16:creationId xmlns:a16="http://schemas.microsoft.com/office/drawing/2014/main" id="{F1307CAA-F23C-7D99-D03B-67EAF13498B7}"/>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0" name="Freeform 96">
              <a:extLst>
                <a:ext uri="{FF2B5EF4-FFF2-40B4-BE49-F238E27FC236}">
                  <a16:creationId xmlns:a16="http://schemas.microsoft.com/office/drawing/2014/main" id="{34126E28-6A05-3BFE-4BAD-A0718445BFCD}"/>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1" name="Freeform 97">
              <a:extLst>
                <a:ext uri="{FF2B5EF4-FFF2-40B4-BE49-F238E27FC236}">
                  <a16:creationId xmlns:a16="http://schemas.microsoft.com/office/drawing/2014/main" id="{C40A2395-2317-3B8B-6EBC-9FFB9A452CC1}"/>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2" name="Freeform 98">
              <a:extLst>
                <a:ext uri="{FF2B5EF4-FFF2-40B4-BE49-F238E27FC236}">
                  <a16:creationId xmlns:a16="http://schemas.microsoft.com/office/drawing/2014/main" id="{C5B210AE-5C51-893F-C7AF-94CF1F54C133}"/>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3" name="Freeform 99">
              <a:extLst>
                <a:ext uri="{FF2B5EF4-FFF2-40B4-BE49-F238E27FC236}">
                  <a16:creationId xmlns:a16="http://schemas.microsoft.com/office/drawing/2014/main" id="{8D75994D-1264-BE29-0C69-357ECED110A9}"/>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4" name="Freeform 100">
              <a:extLst>
                <a:ext uri="{FF2B5EF4-FFF2-40B4-BE49-F238E27FC236}">
                  <a16:creationId xmlns:a16="http://schemas.microsoft.com/office/drawing/2014/main" id="{EABBA29B-D943-F0AC-6B93-3A8E8AF3D5D0}"/>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5" name="Freeform 101">
              <a:extLst>
                <a:ext uri="{FF2B5EF4-FFF2-40B4-BE49-F238E27FC236}">
                  <a16:creationId xmlns:a16="http://schemas.microsoft.com/office/drawing/2014/main" id="{0EF37D12-20AD-6B61-3C35-3535406DDBEF}"/>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6" name="Freeform 102">
              <a:extLst>
                <a:ext uri="{FF2B5EF4-FFF2-40B4-BE49-F238E27FC236}">
                  <a16:creationId xmlns:a16="http://schemas.microsoft.com/office/drawing/2014/main" id="{AB9C2802-6856-3B67-1735-4FF55FCD10E3}"/>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7" name="Freeform 103">
              <a:extLst>
                <a:ext uri="{FF2B5EF4-FFF2-40B4-BE49-F238E27FC236}">
                  <a16:creationId xmlns:a16="http://schemas.microsoft.com/office/drawing/2014/main" id="{259C9A08-5D59-0686-BFFA-0692EE0C3A7A}"/>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8" name="Freeform 104">
              <a:extLst>
                <a:ext uri="{FF2B5EF4-FFF2-40B4-BE49-F238E27FC236}">
                  <a16:creationId xmlns:a16="http://schemas.microsoft.com/office/drawing/2014/main" id="{42795094-A665-8348-FE34-1CB20608FA46}"/>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9" name="Freeform 105">
              <a:extLst>
                <a:ext uri="{FF2B5EF4-FFF2-40B4-BE49-F238E27FC236}">
                  <a16:creationId xmlns:a16="http://schemas.microsoft.com/office/drawing/2014/main" id="{C1119EFF-2679-78EE-7E0B-33A6ECB5BBF6}"/>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0" name="Freeform 106">
              <a:extLst>
                <a:ext uri="{FF2B5EF4-FFF2-40B4-BE49-F238E27FC236}">
                  <a16:creationId xmlns:a16="http://schemas.microsoft.com/office/drawing/2014/main" id="{286D684A-33BB-22F3-1B8C-A4C1AB89E52B}"/>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1" name="Freeform 107">
              <a:extLst>
                <a:ext uri="{FF2B5EF4-FFF2-40B4-BE49-F238E27FC236}">
                  <a16:creationId xmlns:a16="http://schemas.microsoft.com/office/drawing/2014/main" id="{0E5CECC1-74C3-7696-E356-A9700F117B29}"/>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2" name="Freeform 108">
              <a:extLst>
                <a:ext uri="{FF2B5EF4-FFF2-40B4-BE49-F238E27FC236}">
                  <a16:creationId xmlns:a16="http://schemas.microsoft.com/office/drawing/2014/main" id="{94ACC1E0-8E63-DA15-100F-E341D76BE1E9}"/>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3" name="Freeform 109">
              <a:extLst>
                <a:ext uri="{FF2B5EF4-FFF2-40B4-BE49-F238E27FC236}">
                  <a16:creationId xmlns:a16="http://schemas.microsoft.com/office/drawing/2014/main" id="{1D904F36-2CE7-3C71-5BB7-39045B76ED6A}"/>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4" name="Freeform 110">
              <a:extLst>
                <a:ext uri="{FF2B5EF4-FFF2-40B4-BE49-F238E27FC236}">
                  <a16:creationId xmlns:a16="http://schemas.microsoft.com/office/drawing/2014/main" id="{E465FE1E-394F-671C-652A-5B39F99A1DA0}"/>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5" name="Freeform 111">
              <a:extLst>
                <a:ext uri="{FF2B5EF4-FFF2-40B4-BE49-F238E27FC236}">
                  <a16:creationId xmlns:a16="http://schemas.microsoft.com/office/drawing/2014/main" id="{1ACD9E09-B3D0-B500-363B-A4DE84961E13}"/>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6" name="Freeform 112">
              <a:extLst>
                <a:ext uri="{FF2B5EF4-FFF2-40B4-BE49-F238E27FC236}">
                  <a16:creationId xmlns:a16="http://schemas.microsoft.com/office/drawing/2014/main" id="{3DA6CCC3-10D0-9417-268D-F38BEE8E9328}"/>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7" name="Freeform 113">
              <a:extLst>
                <a:ext uri="{FF2B5EF4-FFF2-40B4-BE49-F238E27FC236}">
                  <a16:creationId xmlns:a16="http://schemas.microsoft.com/office/drawing/2014/main" id="{9C785E78-6E54-EDF6-2FAE-9D1629FDCFC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8" name="Freeform 114">
              <a:extLst>
                <a:ext uri="{FF2B5EF4-FFF2-40B4-BE49-F238E27FC236}">
                  <a16:creationId xmlns:a16="http://schemas.microsoft.com/office/drawing/2014/main" id="{EF368798-FBF1-DBEF-53CD-E202435F2775}"/>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9" name="Freeform 115">
              <a:extLst>
                <a:ext uri="{FF2B5EF4-FFF2-40B4-BE49-F238E27FC236}">
                  <a16:creationId xmlns:a16="http://schemas.microsoft.com/office/drawing/2014/main" id="{00F79376-656B-3583-BBE1-EA785855C37A}"/>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0" name="Freeform 116">
              <a:extLst>
                <a:ext uri="{FF2B5EF4-FFF2-40B4-BE49-F238E27FC236}">
                  <a16:creationId xmlns:a16="http://schemas.microsoft.com/office/drawing/2014/main" id="{5FE04192-3CD2-E550-A6EA-260C2D81326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1" name="Freeform 117">
              <a:extLst>
                <a:ext uri="{FF2B5EF4-FFF2-40B4-BE49-F238E27FC236}">
                  <a16:creationId xmlns:a16="http://schemas.microsoft.com/office/drawing/2014/main" id="{369E13B9-DBA0-DC86-E8B4-EEB80AB417D1}"/>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2" name="Freeform 118">
              <a:extLst>
                <a:ext uri="{FF2B5EF4-FFF2-40B4-BE49-F238E27FC236}">
                  <a16:creationId xmlns:a16="http://schemas.microsoft.com/office/drawing/2014/main" id="{ECBBAA52-C58F-B4FE-7C95-CB048590E267}"/>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3" name="Freeform 119">
              <a:extLst>
                <a:ext uri="{FF2B5EF4-FFF2-40B4-BE49-F238E27FC236}">
                  <a16:creationId xmlns:a16="http://schemas.microsoft.com/office/drawing/2014/main" id="{07854800-307E-5303-9731-930D51194037}"/>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4" name="Freeform 120">
              <a:extLst>
                <a:ext uri="{FF2B5EF4-FFF2-40B4-BE49-F238E27FC236}">
                  <a16:creationId xmlns:a16="http://schemas.microsoft.com/office/drawing/2014/main" id="{A8859394-E337-FEC6-F5D6-A2E6ADF139A4}"/>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5" name="Freeform 121">
              <a:extLst>
                <a:ext uri="{FF2B5EF4-FFF2-40B4-BE49-F238E27FC236}">
                  <a16:creationId xmlns:a16="http://schemas.microsoft.com/office/drawing/2014/main" id="{92FBA8CD-E7AC-B70F-3193-5AD0BFD7F5B4}"/>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6" name="Freeform 122">
              <a:extLst>
                <a:ext uri="{FF2B5EF4-FFF2-40B4-BE49-F238E27FC236}">
                  <a16:creationId xmlns:a16="http://schemas.microsoft.com/office/drawing/2014/main" id="{66902EFF-B91D-AF86-5B9C-6C26DACC3C65}"/>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7" name="Freeform 123">
              <a:extLst>
                <a:ext uri="{FF2B5EF4-FFF2-40B4-BE49-F238E27FC236}">
                  <a16:creationId xmlns:a16="http://schemas.microsoft.com/office/drawing/2014/main" id="{35EEB1D2-8A72-0C6E-7ED9-A6E15E4F1589}"/>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468" name="Freeform 124">
              <a:extLst>
                <a:ext uri="{FF2B5EF4-FFF2-40B4-BE49-F238E27FC236}">
                  <a16:creationId xmlns:a16="http://schemas.microsoft.com/office/drawing/2014/main" id="{FA0C45B3-458E-2816-B9CA-FA0A4A842D71}"/>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9" name="Freeform 125">
              <a:extLst>
                <a:ext uri="{FF2B5EF4-FFF2-40B4-BE49-F238E27FC236}">
                  <a16:creationId xmlns:a16="http://schemas.microsoft.com/office/drawing/2014/main" id="{9EFF4ADC-B9AA-1EAA-B7FF-68CFFC076C5F}"/>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0" name="Freeform 126">
              <a:extLst>
                <a:ext uri="{FF2B5EF4-FFF2-40B4-BE49-F238E27FC236}">
                  <a16:creationId xmlns:a16="http://schemas.microsoft.com/office/drawing/2014/main" id="{24E2C955-7AE9-C8F7-ED4A-0445684DBBF3}"/>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1" name="Freeform 127">
              <a:extLst>
                <a:ext uri="{FF2B5EF4-FFF2-40B4-BE49-F238E27FC236}">
                  <a16:creationId xmlns:a16="http://schemas.microsoft.com/office/drawing/2014/main" id="{8EE2F130-405F-1724-5B46-92C31A652948}"/>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2" name="Freeform 128">
              <a:extLst>
                <a:ext uri="{FF2B5EF4-FFF2-40B4-BE49-F238E27FC236}">
                  <a16:creationId xmlns:a16="http://schemas.microsoft.com/office/drawing/2014/main" id="{5790D215-AA9E-1683-35BB-55E4C195D0E6}"/>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3" name="Freeform 129">
              <a:extLst>
                <a:ext uri="{FF2B5EF4-FFF2-40B4-BE49-F238E27FC236}">
                  <a16:creationId xmlns:a16="http://schemas.microsoft.com/office/drawing/2014/main" id="{F7747B15-565F-F733-8EF9-C4D72777BD55}"/>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4" name="Freeform 130">
              <a:extLst>
                <a:ext uri="{FF2B5EF4-FFF2-40B4-BE49-F238E27FC236}">
                  <a16:creationId xmlns:a16="http://schemas.microsoft.com/office/drawing/2014/main" id="{3315E378-39E9-35A3-6DBD-3C281D2F42F7}"/>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5" name="Freeform 131">
              <a:extLst>
                <a:ext uri="{FF2B5EF4-FFF2-40B4-BE49-F238E27FC236}">
                  <a16:creationId xmlns:a16="http://schemas.microsoft.com/office/drawing/2014/main" id="{439A6D79-8378-F62C-45EA-AFF1F2E91F8F}"/>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6" name="Freeform 132">
              <a:extLst>
                <a:ext uri="{FF2B5EF4-FFF2-40B4-BE49-F238E27FC236}">
                  <a16:creationId xmlns:a16="http://schemas.microsoft.com/office/drawing/2014/main" id="{B8E7731B-90B2-8C6C-6438-9BF290FE1EB0}"/>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7" name="Freeform 133">
              <a:extLst>
                <a:ext uri="{FF2B5EF4-FFF2-40B4-BE49-F238E27FC236}">
                  <a16:creationId xmlns:a16="http://schemas.microsoft.com/office/drawing/2014/main" id="{327BD0A9-FF30-75E6-B40C-1D51BC5F818B}"/>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8" name="Freeform 134">
              <a:extLst>
                <a:ext uri="{FF2B5EF4-FFF2-40B4-BE49-F238E27FC236}">
                  <a16:creationId xmlns:a16="http://schemas.microsoft.com/office/drawing/2014/main" id="{EFA45D63-4BE5-81D8-A065-D4281B405364}"/>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9" name="Freeform 135">
              <a:extLst>
                <a:ext uri="{FF2B5EF4-FFF2-40B4-BE49-F238E27FC236}">
                  <a16:creationId xmlns:a16="http://schemas.microsoft.com/office/drawing/2014/main" id="{27F0177F-9F60-D4B7-ED9B-0BD5B7DCA1FA}"/>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0" name="Freeform 136">
              <a:extLst>
                <a:ext uri="{FF2B5EF4-FFF2-40B4-BE49-F238E27FC236}">
                  <a16:creationId xmlns:a16="http://schemas.microsoft.com/office/drawing/2014/main" id="{F0FB25FB-0FF3-2EEE-3190-34D514F90053}"/>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1" name="Freeform 137">
              <a:extLst>
                <a:ext uri="{FF2B5EF4-FFF2-40B4-BE49-F238E27FC236}">
                  <a16:creationId xmlns:a16="http://schemas.microsoft.com/office/drawing/2014/main" id="{695A5553-C5B7-DFD4-913B-33FD77208594}"/>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2" name="Freeform 138">
              <a:extLst>
                <a:ext uri="{FF2B5EF4-FFF2-40B4-BE49-F238E27FC236}">
                  <a16:creationId xmlns:a16="http://schemas.microsoft.com/office/drawing/2014/main" id="{5B592714-B5F3-F40C-8BF1-886C801F43DA}"/>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3" name="Freeform 139">
              <a:extLst>
                <a:ext uri="{FF2B5EF4-FFF2-40B4-BE49-F238E27FC236}">
                  <a16:creationId xmlns:a16="http://schemas.microsoft.com/office/drawing/2014/main" id="{0198F14A-7A33-064F-001B-5C3A5A979C06}"/>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4" name="Freeform 140">
              <a:extLst>
                <a:ext uri="{FF2B5EF4-FFF2-40B4-BE49-F238E27FC236}">
                  <a16:creationId xmlns:a16="http://schemas.microsoft.com/office/drawing/2014/main" id="{B558AE6A-8C09-8E69-B9DE-DE3753401938}"/>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5" name="Freeform 141">
              <a:extLst>
                <a:ext uri="{FF2B5EF4-FFF2-40B4-BE49-F238E27FC236}">
                  <a16:creationId xmlns:a16="http://schemas.microsoft.com/office/drawing/2014/main" id="{0FCDAF75-7087-4BB9-3492-6D7BFDBAD1FC}"/>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6" name="Freeform 142">
              <a:extLst>
                <a:ext uri="{FF2B5EF4-FFF2-40B4-BE49-F238E27FC236}">
                  <a16:creationId xmlns:a16="http://schemas.microsoft.com/office/drawing/2014/main" id="{1BD51C22-7106-B1A0-2867-0ABBFC151B75}"/>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7" name="Freeform 143">
              <a:extLst>
                <a:ext uri="{FF2B5EF4-FFF2-40B4-BE49-F238E27FC236}">
                  <a16:creationId xmlns:a16="http://schemas.microsoft.com/office/drawing/2014/main" id="{DC40D086-F3A3-7969-C1B0-CCB255E83E4C}"/>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8" name="Freeform 144">
              <a:extLst>
                <a:ext uri="{FF2B5EF4-FFF2-40B4-BE49-F238E27FC236}">
                  <a16:creationId xmlns:a16="http://schemas.microsoft.com/office/drawing/2014/main" id="{BE244216-52EB-FEEC-D06D-088522C6E631}"/>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9" name="Freeform 145">
              <a:extLst>
                <a:ext uri="{FF2B5EF4-FFF2-40B4-BE49-F238E27FC236}">
                  <a16:creationId xmlns:a16="http://schemas.microsoft.com/office/drawing/2014/main" id="{5A8B1960-39C0-6A96-056F-540F597552F1}"/>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0" name="Freeform 146">
              <a:extLst>
                <a:ext uri="{FF2B5EF4-FFF2-40B4-BE49-F238E27FC236}">
                  <a16:creationId xmlns:a16="http://schemas.microsoft.com/office/drawing/2014/main" id="{306D5D2E-EA75-9D3C-103B-1F92103F8334}"/>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1" name="Freeform 147">
              <a:extLst>
                <a:ext uri="{FF2B5EF4-FFF2-40B4-BE49-F238E27FC236}">
                  <a16:creationId xmlns:a16="http://schemas.microsoft.com/office/drawing/2014/main" id="{95B7B8B9-7BAB-0EDB-C61D-3F37E2FC2F89}"/>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2" name="Freeform 148">
              <a:extLst>
                <a:ext uri="{FF2B5EF4-FFF2-40B4-BE49-F238E27FC236}">
                  <a16:creationId xmlns:a16="http://schemas.microsoft.com/office/drawing/2014/main" id="{E64D3BAD-DF77-0896-24C6-23233728CAF6}"/>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3" name="Freeform 149">
              <a:extLst>
                <a:ext uri="{FF2B5EF4-FFF2-40B4-BE49-F238E27FC236}">
                  <a16:creationId xmlns:a16="http://schemas.microsoft.com/office/drawing/2014/main" id="{4BE0BFDC-D91B-482E-DE8C-6B0ECFA964F0}"/>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4" name="Freeform 150">
              <a:extLst>
                <a:ext uri="{FF2B5EF4-FFF2-40B4-BE49-F238E27FC236}">
                  <a16:creationId xmlns:a16="http://schemas.microsoft.com/office/drawing/2014/main" id="{5CCEDC10-9922-B757-E5C2-3F77A7E17AE0}"/>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5" name="Freeform 151">
              <a:extLst>
                <a:ext uri="{FF2B5EF4-FFF2-40B4-BE49-F238E27FC236}">
                  <a16:creationId xmlns:a16="http://schemas.microsoft.com/office/drawing/2014/main" id="{FA30398A-C5CC-317C-EB46-553ABD0AF06C}"/>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6" name="Freeform 152">
              <a:extLst>
                <a:ext uri="{FF2B5EF4-FFF2-40B4-BE49-F238E27FC236}">
                  <a16:creationId xmlns:a16="http://schemas.microsoft.com/office/drawing/2014/main" id="{B00D82FC-48DB-2834-4967-A190A44B891D}"/>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7" name="Freeform 153">
              <a:extLst>
                <a:ext uri="{FF2B5EF4-FFF2-40B4-BE49-F238E27FC236}">
                  <a16:creationId xmlns:a16="http://schemas.microsoft.com/office/drawing/2014/main" id="{063B124E-6E38-1893-FC16-602D9225E45F}"/>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68B6"/>
                </a:solidFill>
                <a:effectLst/>
                <a:uLnTx/>
                <a:uFillTx/>
                <a:latin typeface="GOTHAM-BOOK"/>
                <a:ea typeface="+mn-ea"/>
                <a:cs typeface="+mn-cs"/>
              </a:endParaRPr>
            </a:p>
          </p:txBody>
        </p:sp>
        <p:sp>
          <p:nvSpPr>
            <p:cNvPr id="498" name="Freeform 154">
              <a:extLst>
                <a:ext uri="{FF2B5EF4-FFF2-40B4-BE49-F238E27FC236}">
                  <a16:creationId xmlns:a16="http://schemas.microsoft.com/office/drawing/2014/main" id="{C4EE34DA-AAB5-05B5-25EA-B2620563C39C}"/>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9" name="Freeform 155">
              <a:extLst>
                <a:ext uri="{FF2B5EF4-FFF2-40B4-BE49-F238E27FC236}">
                  <a16:creationId xmlns:a16="http://schemas.microsoft.com/office/drawing/2014/main" id="{B7A4F64E-EBBA-1E75-D937-F15DA7D83AB4}"/>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0" name="Freeform 156">
              <a:extLst>
                <a:ext uri="{FF2B5EF4-FFF2-40B4-BE49-F238E27FC236}">
                  <a16:creationId xmlns:a16="http://schemas.microsoft.com/office/drawing/2014/main" id="{C592F383-8C06-5751-65C2-0202685AFEC8}"/>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1" name="Freeform 157">
              <a:extLst>
                <a:ext uri="{FF2B5EF4-FFF2-40B4-BE49-F238E27FC236}">
                  <a16:creationId xmlns:a16="http://schemas.microsoft.com/office/drawing/2014/main" id="{35B06076-5C58-6028-0F86-9F0282A65023}"/>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2" name="Freeform 158">
              <a:extLst>
                <a:ext uri="{FF2B5EF4-FFF2-40B4-BE49-F238E27FC236}">
                  <a16:creationId xmlns:a16="http://schemas.microsoft.com/office/drawing/2014/main" id="{5B4EE751-7A48-B80E-B07E-1AE86B4064B4}"/>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3" name="Freeform 159">
              <a:extLst>
                <a:ext uri="{FF2B5EF4-FFF2-40B4-BE49-F238E27FC236}">
                  <a16:creationId xmlns:a16="http://schemas.microsoft.com/office/drawing/2014/main" id="{170DF83B-EB44-4F41-1B28-214000FC053F}"/>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4" name="Freeform 160">
              <a:extLst>
                <a:ext uri="{FF2B5EF4-FFF2-40B4-BE49-F238E27FC236}">
                  <a16:creationId xmlns:a16="http://schemas.microsoft.com/office/drawing/2014/main" id="{AE286090-BB1A-1940-B3FA-5E10E10E568B}"/>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5" name="Freeform 161">
              <a:extLst>
                <a:ext uri="{FF2B5EF4-FFF2-40B4-BE49-F238E27FC236}">
                  <a16:creationId xmlns:a16="http://schemas.microsoft.com/office/drawing/2014/main" id="{0C57B490-E184-65A1-18AA-D0EB7FDEA651}"/>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506" name="Freeform 162">
              <a:extLst>
                <a:ext uri="{FF2B5EF4-FFF2-40B4-BE49-F238E27FC236}">
                  <a16:creationId xmlns:a16="http://schemas.microsoft.com/office/drawing/2014/main" id="{EECADC94-7551-4177-C5D4-43D0533E8310}"/>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7" name="Freeform 163">
              <a:extLst>
                <a:ext uri="{FF2B5EF4-FFF2-40B4-BE49-F238E27FC236}">
                  <a16:creationId xmlns:a16="http://schemas.microsoft.com/office/drawing/2014/main" id="{5833BBB0-8912-2C68-0ACA-0BD11D2539DF}"/>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8" name="Freeform 164">
              <a:extLst>
                <a:ext uri="{FF2B5EF4-FFF2-40B4-BE49-F238E27FC236}">
                  <a16:creationId xmlns:a16="http://schemas.microsoft.com/office/drawing/2014/main" id="{AF34580B-A2F5-F54F-E4D1-48B909B5FCE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9" name="Freeform 165">
              <a:extLst>
                <a:ext uri="{FF2B5EF4-FFF2-40B4-BE49-F238E27FC236}">
                  <a16:creationId xmlns:a16="http://schemas.microsoft.com/office/drawing/2014/main" id="{E36D5202-9A8F-A399-5580-34C6765F2FE0}"/>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0" name="Freeform 166">
              <a:extLst>
                <a:ext uri="{FF2B5EF4-FFF2-40B4-BE49-F238E27FC236}">
                  <a16:creationId xmlns:a16="http://schemas.microsoft.com/office/drawing/2014/main" id="{5EB2568B-0935-92FA-E612-D2D1A6238646}"/>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1" name="Freeform 167">
              <a:extLst>
                <a:ext uri="{FF2B5EF4-FFF2-40B4-BE49-F238E27FC236}">
                  <a16:creationId xmlns:a16="http://schemas.microsoft.com/office/drawing/2014/main" id="{716C2BB3-32B5-07D8-4A42-19AED3D9AAAF}"/>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2" name="Freeform 168">
              <a:extLst>
                <a:ext uri="{FF2B5EF4-FFF2-40B4-BE49-F238E27FC236}">
                  <a16:creationId xmlns:a16="http://schemas.microsoft.com/office/drawing/2014/main" id="{C44E5BD8-7803-1ADF-58AA-68A0C48CB56B}"/>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3" name="Freeform 169">
              <a:extLst>
                <a:ext uri="{FF2B5EF4-FFF2-40B4-BE49-F238E27FC236}">
                  <a16:creationId xmlns:a16="http://schemas.microsoft.com/office/drawing/2014/main" id="{55F1949C-F04F-91B1-184D-E077CD77BD1F}"/>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514" name="Freeform 170">
              <a:extLst>
                <a:ext uri="{FF2B5EF4-FFF2-40B4-BE49-F238E27FC236}">
                  <a16:creationId xmlns:a16="http://schemas.microsoft.com/office/drawing/2014/main" id="{3C78C3F5-AC63-7642-B775-7BED980CECE0}"/>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5" name="Freeform 171">
              <a:extLst>
                <a:ext uri="{FF2B5EF4-FFF2-40B4-BE49-F238E27FC236}">
                  <a16:creationId xmlns:a16="http://schemas.microsoft.com/office/drawing/2014/main" id="{4149B65B-451D-6ACA-B34C-A6615A1CBF98}"/>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6" name="Freeform 172">
              <a:extLst>
                <a:ext uri="{FF2B5EF4-FFF2-40B4-BE49-F238E27FC236}">
                  <a16:creationId xmlns:a16="http://schemas.microsoft.com/office/drawing/2014/main" id="{19838662-A6F0-F32C-FDD8-EAAC2BBFA496}"/>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7" name="Freeform 173">
              <a:extLst>
                <a:ext uri="{FF2B5EF4-FFF2-40B4-BE49-F238E27FC236}">
                  <a16:creationId xmlns:a16="http://schemas.microsoft.com/office/drawing/2014/main" id="{B7184112-1A9D-62CB-F78B-15DEE1C16E69}"/>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8" name="Freeform 174">
              <a:extLst>
                <a:ext uri="{FF2B5EF4-FFF2-40B4-BE49-F238E27FC236}">
                  <a16:creationId xmlns:a16="http://schemas.microsoft.com/office/drawing/2014/main" id="{5A69BA38-5B40-4E7D-510B-3960FC2DB234}"/>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9" name="Freeform 175">
              <a:extLst>
                <a:ext uri="{FF2B5EF4-FFF2-40B4-BE49-F238E27FC236}">
                  <a16:creationId xmlns:a16="http://schemas.microsoft.com/office/drawing/2014/main" id="{EFECF03B-635F-C304-115D-6DDF760E0D1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0" name="Freeform 176">
              <a:extLst>
                <a:ext uri="{FF2B5EF4-FFF2-40B4-BE49-F238E27FC236}">
                  <a16:creationId xmlns:a16="http://schemas.microsoft.com/office/drawing/2014/main" id="{C940894B-95A3-68B5-E191-856FBE27BF1F}"/>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1" name="Freeform 177">
              <a:extLst>
                <a:ext uri="{FF2B5EF4-FFF2-40B4-BE49-F238E27FC236}">
                  <a16:creationId xmlns:a16="http://schemas.microsoft.com/office/drawing/2014/main" id="{75180AD1-AC7E-A2ED-46FD-3E8533F84CFD}"/>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2" name="Freeform 178">
              <a:extLst>
                <a:ext uri="{FF2B5EF4-FFF2-40B4-BE49-F238E27FC236}">
                  <a16:creationId xmlns:a16="http://schemas.microsoft.com/office/drawing/2014/main" id="{54CEC60A-67C4-31E3-C2B7-5704695FA5EB}"/>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3" name="Freeform 179">
              <a:extLst>
                <a:ext uri="{FF2B5EF4-FFF2-40B4-BE49-F238E27FC236}">
                  <a16:creationId xmlns:a16="http://schemas.microsoft.com/office/drawing/2014/main" id="{0707C55D-16A8-0145-D42B-BBF71984E417}"/>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4" name="Freeform 180">
              <a:extLst>
                <a:ext uri="{FF2B5EF4-FFF2-40B4-BE49-F238E27FC236}">
                  <a16:creationId xmlns:a16="http://schemas.microsoft.com/office/drawing/2014/main" id="{598422A7-A627-FD58-26CB-D3FA206C2ED4}"/>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5" name="Freeform 181">
              <a:extLst>
                <a:ext uri="{FF2B5EF4-FFF2-40B4-BE49-F238E27FC236}">
                  <a16:creationId xmlns:a16="http://schemas.microsoft.com/office/drawing/2014/main" id="{3A3EF770-F16F-6165-0B83-ABCBB07F2EFF}"/>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6" name="Freeform 182">
              <a:extLst>
                <a:ext uri="{FF2B5EF4-FFF2-40B4-BE49-F238E27FC236}">
                  <a16:creationId xmlns:a16="http://schemas.microsoft.com/office/drawing/2014/main" id="{9343A5BB-897A-C634-5380-00BC525DFE4D}"/>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7" name="Freeform 183">
              <a:extLst>
                <a:ext uri="{FF2B5EF4-FFF2-40B4-BE49-F238E27FC236}">
                  <a16:creationId xmlns:a16="http://schemas.microsoft.com/office/drawing/2014/main" id="{F03F4448-4129-6C9A-0466-3A672C881B0C}"/>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8" name="Freeform 184">
              <a:extLst>
                <a:ext uri="{FF2B5EF4-FFF2-40B4-BE49-F238E27FC236}">
                  <a16:creationId xmlns:a16="http://schemas.microsoft.com/office/drawing/2014/main" id="{7B0E64A7-8D33-6B6C-870B-7E5117C30BB3}"/>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9" name="Freeform 185">
              <a:extLst>
                <a:ext uri="{FF2B5EF4-FFF2-40B4-BE49-F238E27FC236}">
                  <a16:creationId xmlns:a16="http://schemas.microsoft.com/office/drawing/2014/main" id="{51B60317-1E6F-03F8-372D-BC40658701CE}"/>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0" name="Freeform 186">
              <a:extLst>
                <a:ext uri="{FF2B5EF4-FFF2-40B4-BE49-F238E27FC236}">
                  <a16:creationId xmlns:a16="http://schemas.microsoft.com/office/drawing/2014/main" id="{AF88FF11-1DB3-D49A-4307-594B8F16A732}"/>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531" name="Freeform 187">
              <a:extLst>
                <a:ext uri="{FF2B5EF4-FFF2-40B4-BE49-F238E27FC236}">
                  <a16:creationId xmlns:a16="http://schemas.microsoft.com/office/drawing/2014/main" id="{8566E0CD-FA7A-FBB2-3F18-708471FC746D}"/>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2" name="Freeform 188">
              <a:extLst>
                <a:ext uri="{FF2B5EF4-FFF2-40B4-BE49-F238E27FC236}">
                  <a16:creationId xmlns:a16="http://schemas.microsoft.com/office/drawing/2014/main" id="{964CF220-A065-FC92-8C61-8594341176A0}"/>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3" name="Freeform 189">
              <a:extLst>
                <a:ext uri="{FF2B5EF4-FFF2-40B4-BE49-F238E27FC236}">
                  <a16:creationId xmlns:a16="http://schemas.microsoft.com/office/drawing/2014/main" id="{6B0FC957-C50A-756D-F64A-83A2434128CF}"/>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4" name="Freeform 190">
              <a:extLst>
                <a:ext uri="{FF2B5EF4-FFF2-40B4-BE49-F238E27FC236}">
                  <a16:creationId xmlns:a16="http://schemas.microsoft.com/office/drawing/2014/main" id="{EA55C9D1-4D4C-0D42-EDFD-0DA6E108CD29}"/>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5" name="Rectangle 191">
              <a:extLst>
                <a:ext uri="{FF2B5EF4-FFF2-40B4-BE49-F238E27FC236}">
                  <a16:creationId xmlns:a16="http://schemas.microsoft.com/office/drawing/2014/main" id="{72D30EC0-9293-5151-DFBF-9B5EF344481F}"/>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6" name="Freeform 192">
              <a:extLst>
                <a:ext uri="{FF2B5EF4-FFF2-40B4-BE49-F238E27FC236}">
                  <a16:creationId xmlns:a16="http://schemas.microsoft.com/office/drawing/2014/main" id="{D674EF32-4285-51D5-A76B-21F599785949}"/>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7" name="Freeform 193">
              <a:extLst>
                <a:ext uri="{FF2B5EF4-FFF2-40B4-BE49-F238E27FC236}">
                  <a16:creationId xmlns:a16="http://schemas.microsoft.com/office/drawing/2014/main" id="{ECCA2D5A-3224-5BA2-02EB-CA87AC6D12DB}"/>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8" name="Freeform 194">
              <a:extLst>
                <a:ext uri="{FF2B5EF4-FFF2-40B4-BE49-F238E27FC236}">
                  <a16:creationId xmlns:a16="http://schemas.microsoft.com/office/drawing/2014/main" id="{AFFA31BB-38A2-9574-5E75-FADA131B613B}"/>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9" name="Freeform 195">
              <a:extLst>
                <a:ext uri="{FF2B5EF4-FFF2-40B4-BE49-F238E27FC236}">
                  <a16:creationId xmlns:a16="http://schemas.microsoft.com/office/drawing/2014/main" id="{EFE79BFD-73F6-1AC0-25E8-E59A642A1B61}"/>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0" name="Freeform 196">
              <a:extLst>
                <a:ext uri="{FF2B5EF4-FFF2-40B4-BE49-F238E27FC236}">
                  <a16:creationId xmlns:a16="http://schemas.microsoft.com/office/drawing/2014/main" id="{9649FDC6-7DDF-5240-7AFC-A971ECC47BB8}"/>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1" name="Freeform 197">
              <a:extLst>
                <a:ext uri="{FF2B5EF4-FFF2-40B4-BE49-F238E27FC236}">
                  <a16:creationId xmlns:a16="http://schemas.microsoft.com/office/drawing/2014/main" id="{6CA58D05-F663-80E2-4E9C-8F9BBF10EAB0}"/>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2" name="Freeform 198">
              <a:extLst>
                <a:ext uri="{FF2B5EF4-FFF2-40B4-BE49-F238E27FC236}">
                  <a16:creationId xmlns:a16="http://schemas.microsoft.com/office/drawing/2014/main" id="{2088B7AE-4F27-122E-0317-FC91E7D3AF04}"/>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3" name="Freeform 199">
              <a:extLst>
                <a:ext uri="{FF2B5EF4-FFF2-40B4-BE49-F238E27FC236}">
                  <a16:creationId xmlns:a16="http://schemas.microsoft.com/office/drawing/2014/main" id="{5FE01981-D92F-7590-C61A-5FF64C71A1D2}"/>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4" name="Freeform 200">
              <a:extLst>
                <a:ext uri="{FF2B5EF4-FFF2-40B4-BE49-F238E27FC236}">
                  <a16:creationId xmlns:a16="http://schemas.microsoft.com/office/drawing/2014/main" id="{86D3FD36-EC73-34E3-89B1-A83EB20343C5}"/>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5" name="Freeform 201">
              <a:extLst>
                <a:ext uri="{FF2B5EF4-FFF2-40B4-BE49-F238E27FC236}">
                  <a16:creationId xmlns:a16="http://schemas.microsoft.com/office/drawing/2014/main" id="{30605D41-F525-C6A1-5804-E9379B4D2686}"/>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6" name="Freeform 202">
              <a:extLst>
                <a:ext uri="{FF2B5EF4-FFF2-40B4-BE49-F238E27FC236}">
                  <a16:creationId xmlns:a16="http://schemas.microsoft.com/office/drawing/2014/main" id="{D888E83A-2769-70A8-E6C5-CE635342446D}"/>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7" name="Freeform 203">
              <a:extLst>
                <a:ext uri="{FF2B5EF4-FFF2-40B4-BE49-F238E27FC236}">
                  <a16:creationId xmlns:a16="http://schemas.microsoft.com/office/drawing/2014/main" id="{A3413771-D90B-C0AA-0430-8E33B8C07AA0}"/>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8" name="Freeform 204">
              <a:extLst>
                <a:ext uri="{FF2B5EF4-FFF2-40B4-BE49-F238E27FC236}">
                  <a16:creationId xmlns:a16="http://schemas.microsoft.com/office/drawing/2014/main" id="{2F1778B8-E862-3E06-B165-8B125ED503B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9" name="Freeform 206">
              <a:extLst>
                <a:ext uri="{FF2B5EF4-FFF2-40B4-BE49-F238E27FC236}">
                  <a16:creationId xmlns:a16="http://schemas.microsoft.com/office/drawing/2014/main" id="{8125D87D-F85A-96CF-B13F-509EEBCE4D9A}"/>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0" name="Freeform 207">
              <a:extLst>
                <a:ext uri="{FF2B5EF4-FFF2-40B4-BE49-F238E27FC236}">
                  <a16:creationId xmlns:a16="http://schemas.microsoft.com/office/drawing/2014/main" id="{C08F70BF-F00A-150D-ECE9-10AF4532063B}"/>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1" name="Freeform 208">
              <a:extLst>
                <a:ext uri="{FF2B5EF4-FFF2-40B4-BE49-F238E27FC236}">
                  <a16:creationId xmlns:a16="http://schemas.microsoft.com/office/drawing/2014/main" id="{029A6CFC-A2EC-2BD5-D29C-65220168B94C}"/>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2" name="Freeform 209">
              <a:extLst>
                <a:ext uri="{FF2B5EF4-FFF2-40B4-BE49-F238E27FC236}">
                  <a16:creationId xmlns:a16="http://schemas.microsoft.com/office/drawing/2014/main" id="{72403677-FDAB-E0D8-3F2D-F4160B70EE71}"/>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3" name="Freeform 210">
              <a:extLst>
                <a:ext uri="{FF2B5EF4-FFF2-40B4-BE49-F238E27FC236}">
                  <a16:creationId xmlns:a16="http://schemas.microsoft.com/office/drawing/2014/main" id="{8EF23382-ED02-F70D-FF96-C6588A63145C}"/>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4" name="Freeform 211">
              <a:extLst>
                <a:ext uri="{FF2B5EF4-FFF2-40B4-BE49-F238E27FC236}">
                  <a16:creationId xmlns:a16="http://schemas.microsoft.com/office/drawing/2014/main" id="{6C7462E3-1221-9DE1-3EAC-C299ECD7099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5" name="Freeform 212">
              <a:extLst>
                <a:ext uri="{FF2B5EF4-FFF2-40B4-BE49-F238E27FC236}">
                  <a16:creationId xmlns:a16="http://schemas.microsoft.com/office/drawing/2014/main" id="{8465CCEE-DD3B-42E5-F00C-69B97B56F9ED}"/>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556" name="Freeform 213">
              <a:extLst>
                <a:ext uri="{FF2B5EF4-FFF2-40B4-BE49-F238E27FC236}">
                  <a16:creationId xmlns:a16="http://schemas.microsoft.com/office/drawing/2014/main" id="{88E5CABD-A12D-A948-D3EB-C35AD29ED1ED}"/>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7" name="Freeform 214">
              <a:extLst>
                <a:ext uri="{FF2B5EF4-FFF2-40B4-BE49-F238E27FC236}">
                  <a16:creationId xmlns:a16="http://schemas.microsoft.com/office/drawing/2014/main" id="{F20BD11E-2B63-7805-C4B7-8AD0360ADC4F}"/>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8" name="Freeform 215">
              <a:extLst>
                <a:ext uri="{FF2B5EF4-FFF2-40B4-BE49-F238E27FC236}">
                  <a16:creationId xmlns:a16="http://schemas.microsoft.com/office/drawing/2014/main" id="{4A310101-AAAE-6412-2974-A964F5C56AE4}"/>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9" name="Freeform 216">
              <a:extLst>
                <a:ext uri="{FF2B5EF4-FFF2-40B4-BE49-F238E27FC236}">
                  <a16:creationId xmlns:a16="http://schemas.microsoft.com/office/drawing/2014/main" id="{29148BE6-A9F7-84F4-9D50-C4CD591D8DD7}"/>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0" name="Freeform 217">
              <a:extLst>
                <a:ext uri="{FF2B5EF4-FFF2-40B4-BE49-F238E27FC236}">
                  <a16:creationId xmlns:a16="http://schemas.microsoft.com/office/drawing/2014/main" id="{6B8F11D0-A329-8815-3A9B-0229F883956E}"/>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1" name="Freeform 218">
              <a:extLst>
                <a:ext uri="{FF2B5EF4-FFF2-40B4-BE49-F238E27FC236}">
                  <a16:creationId xmlns:a16="http://schemas.microsoft.com/office/drawing/2014/main" id="{DADC4099-BB0C-C8DF-C7DC-3EAB53042502}"/>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2" name="Freeform 219">
              <a:extLst>
                <a:ext uri="{FF2B5EF4-FFF2-40B4-BE49-F238E27FC236}">
                  <a16:creationId xmlns:a16="http://schemas.microsoft.com/office/drawing/2014/main" id="{3DDE95F0-4711-5C5D-E2C0-2037E64EDF5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3" name="Freeform 220">
              <a:extLst>
                <a:ext uri="{FF2B5EF4-FFF2-40B4-BE49-F238E27FC236}">
                  <a16:creationId xmlns:a16="http://schemas.microsoft.com/office/drawing/2014/main" id="{F47CD1EF-8D46-096B-D590-BDFC1F02D32C}"/>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4" name="Freeform 221">
              <a:extLst>
                <a:ext uri="{FF2B5EF4-FFF2-40B4-BE49-F238E27FC236}">
                  <a16:creationId xmlns:a16="http://schemas.microsoft.com/office/drawing/2014/main" id="{63212771-0247-9E0F-3B9C-2D8194B0E3DF}"/>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5" name="Freeform 222">
              <a:extLst>
                <a:ext uri="{FF2B5EF4-FFF2-40B4-BE49-F238E27FC236}">
                  <a16:creationId xmlns:a16="http://schemas.microsoft.com/office/drawing/2014/main" id="{0B346888-BA03-1A40-4650-C1B2D24BC505}"/>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6" name="Freeform 223">
              <a:extLst>
                <a:ext uri="{FF2B5EF4-FFF2-40B4-BE49-F238E27FC236}">
                  <a16:creationId xmlns:a16="http://schemas.microsoft.com/office/drawing/2014/main" id="{017F1DF6-B468-24A7-BA35-0A8DD8D7BA3F}"/>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7" name="Freeform 224">
              <a:extLst>
                <a:ext uri="{FF2B5EF4-FFF2-40B4-BE49-F238E27FC236}">
                  <a16:creationId xmlns:a16="http://schemas.microsoft.com/office/drawing/2014/main" id="{15658119-0EF1-7EB5-D959-CF72B74849D4}"/>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8" name="Freeform 225">
              <a:extLst>
                <a:ext uri="{FF2B5EF4-FFF2-40B4-BE49-F238E27FC236}">
                  <a16:creationId xmlns:a16="http://schemas.microsoft.com/office/drawing/2014/main" id="{A83374AE-4CC2-FD72-7F9D-F6F90435C019}"/>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9" name="Freeform 226">
              <a:extLst>
                <a:ext uri="{FF2B5EF4-FFF2-40B4-BE49-F238E27FC236}">
                  <a16:creationId xmlns:a16="http://schemas.microsoft.com/office/drawing/2014/main" id="{C4860B4D-51C6-74E0-4E15-E7FE7F0E9CA9}"/>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0" name="Freeform 227">
              <a:extLst>
                <a:ext uri="{FF2B5EF4-FFF2-40B4-BE49-F238E27FC236}">
                  <a16:creationId xmlns:a16="http://schemas.microsoft.com/office/drawing/2014/main" id="{EABD7A09-B5CF-1720-6268-8FA49C64C318}"/>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1" name="Freeform 228">
              <a:extLst>
                <a:ext uri="{FF2B5EF4-FFF2-40B4-BE49-F238E27FC236}">
                  <a16:creationId xmlns:a16="http://schemas.microsoft.com/office/drawing/2014/main" id="{7FA10006-A7FC-63C8-F353-B816CF07AAD7}"/>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2" name="Freeform 229">
              <a:extLst>
                <a:ext uri="{FF2B5EF4-FFF2-40B4-BE49-F238E27FC236}">
                  <a16:creationId xmlns:a16="http://schemas.microsoft.com/office/drawing/2014/main" id="{9E7F4DE1-101A-F39D-9358-F79DF1409F16}"/>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3" name="Freeform 230">
              <a:extLst>
                <a:ext uri="{FF2B5EF4-FFF2-40B4-BE49-F238E27FC236}">
                  <a16:creationId xmlns:a16="http://schemas.microsoft.com/office/drawing/2014/main" id="{3F53C3D1-F0B9-AC8F-6AB7-1D461219AFE2}"/>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4" name="Freeform 231">
              <a:extLst>
                <a:ext uri="{FF2B5EF4-FFF2-40B4-BE49-F238E27FC236}">
                  <a16:creationId xmlns:a16="http://schemas.microsoft.com/office/drawing/2014/main" id="{F5150098-8BE9-A842-A2CD-1649318DA4EC}"/>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5" name="Freeform 232">
              <a:extLst>
                <a:ext uri="{FF2B5EF4-FFF2-40B4-BE49-F238E27FC236}">
                  <a16:creationId xmlns:a16="http://schemas.microsoft.com/office/drawing/2014/main" id="{ABC814A0-BC5D-49CB-4515-3C27351E5BE9}"/>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6" name="Freeform 233">
              <a:extLst>
                <a:ext uri="{FF2B5EF4-FFF2-40B4-BE49-F238E27FC236}">
                  <a16:creationId xmlns:a16="http://schemas.microsoft.com/office/drawing/2014/main" id="{D368D8CD-E0CC-1183-4BEE-3EBDDEC2B9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7" name="Freeform 234">
              <a:extLst>
                <a:ext uri="{FF2B5EF4-FFF2-40B4-BE49-F238E27FC236}">
                  <a16:creationId xmlns:a16="http://schemas.microsoft.com/office/drawing/2014/main" id="{FD2E2B05-2D2E-DF4B-ECB4-EAA233759148}"/>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8" name="Freeform 235">
              <a:extLst>
                <a:ext uri="{FF2B5EF4-FFF2-40B4-BE49-F238E27FC236}">
                  <a16:creationId xmlns:a16="http://schemas.microsoft.com/office/drawing/2014/main" id="{6EF4B772-9085-76B4-DF92-2BC5B898F6E4}"/>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9" name="Freeform 236">
              <a:extLst>
                <a:ext uri="{FF2B5EF4-FFF2-40B4-BE49-F238E27FC236}">
                  <a16:creationId xmlns:a16="http://schemas.microsoft.com/office/drawing/2014/main" id="{9892DDA9-3D2A-DB8D-E229-FAB1C4CEF736}"/>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0" name="Freeform 237">
              <a:extLst>
                <a:ext uri="{FF2B5EF4-FFF2-40B4-BE49-F238E27FC236}">
                  <a16:creationId xmlns:a16="http://schemas.microsoft.com/office/drawing/2014/main" id="{E40C1822-9EAE-AB77-81FC-874954437A34}"/>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1" name="Freeform 238">
              <a:extLst>
                <a:ext uri="{FF2B5EF4-FFF2-40B4-BE49-F238E27FC236}">
                  <a16:creationId xmlns:a16="http://schemas.microsoft.com/office/drawing/2014/main" id="{E89290A1-33AC-A47B-EE99-96FC115FDAFA}"/>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2" name="Freeform 239">
              <a:extLst>
                <a:ext uri="{FF2B5EF4-FFF2-40B4-BE49-F238E27FC236}">
                  <a16:creationId xmlns:a16="http://schemas.microsoft.com/office/drawing/2014/main" id="{F04093D2-131A-DBB2-5387-D28F9589AF91}"/>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3" name="Freeform 240">
              <a:extLst>
                <a:ext uri="{FF2B5EF4-FFF2-40B4-BE49-F238E27FC236}">
                  <a16:creationId xmlns:a16="http://schemas.microsoft.com/office/drawing/2014/main" id="{9B66D201-D0DB-E003-62F1-28500619915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4" name="Freeform 241">
              <a:extLst>
                <a:ext uri="{FF2B5EF4-FFF2-40B4-BE49-F238E27FC236}">
                  <a16:creationId xmlns:a16="http://schemas.microsoft.com/office/drawing/2014/main" id="{70ABA0DC-D097-6B90-F52C-26EE183F06E2}"/>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5" name="Freeform 242">
              <a:extLst>
                <a:ext uri="{FF2B5EF4-FFF2-40B4-BE49-F238E27FC236}">
                  <a16:creationId xmlns:a16="http://schemas.microsoft.com/office/drawing/2014/main" id="{A5D549AD-2044-3385-8F97-D8888B3D1371}"/>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6" name="Freeform 243">
              <a:extLst>
                <a:ext uri="{FF2B5EF4-FFF2-40B4-BE49-F238E27FC236}">
                  <a16:creationId xmlns:a16="http://schemas.microsoft.com/office/drawing/2014/main" id="{9F790C16-4987-F5CF-5C93-800921F1A70A}"/>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7" name="Freeform 244">
              <a:extLst>
                <a:ext uri="{FF2B5EF4-FFF2-40B4-BE49-F238E27FC236}">
                  <a16:creationId xmlns:a16="http://schemas.microsoft.com/office/drawing/2014/main" id="{0D0431E2-8E0D-E01E-751C-E75B38BD4B50}"/>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8" name="Freeform 245">
              <a:extLst>
                <a:ext uri="{FF2B5EF4-FFF2-40B4-BE49-F238E27FC236}">
                  <a16:creationId xmlns:a16="http://schemas.microsoft.com/office/drawing/2014/main" id="{DD1C3DD8-7F94-5855-C7C8-6E3DEDF38DB5}"/>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9" name="Freeform 246">
              <a:extLst>
                <a:ext uri="{FF2B5EF4-FFF2-40B4-BE49-F238E27FC236}">
                  <a16:creationId xmlns:a16="http://schemas.microsoft.com/office/drawing/2014/main" id="{FA2E5EF5-4BBA-DF04-8421-18D82E58AC74}"/>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0" name="Freeform 247">
              <a:extLst>
                <a:ext uri="{FF2B5EF4-FFF2-40B4-BE49-F238E27FC236}">
                  <a16:creationId xmlns:a16="http://schemas.microsoft.com/office/drawing/2014/main" id="{964A37CE-1975-5509-086A-93D2A1A11E1C}"/>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1" name="Freeform 248">
              <a:extLst>
                <a:ext uri="{FF2B5EF4-FFF2-40B4-BE49-F238E27FC236}">
                  <a16:creationId xmlns:a16="http://schemas.microsoft.com/office/drawing/2014/main" id="{82978FAC-0596-FAC3-50FB-7B09BE0EEE1A}"/>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2" name="Freeform 249">
              <a:extLst>
                <a:ext uri="{FF2B5EF4-FFF2-40B4-BE49-F238E27FC236}">
                  <a16:creationId xmlns:a16="http://schemas.microsoft.com/office/drawing/2014/main" id="{6583789E-5265-849A-9286-1A9039CEE90C}"/>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3" name="Freeform 250">
              <a:extLst>
                <a:ext uri="{FF2B5EF4-FFF2-40B4-BE49-F238E27FC236}">
                  <a16:creationId xmlns:a16="http://schemas.microsoft.com/office/drawing/2014/main" id="{F7002792-ECF1-DCD5-7473-1CCB304BBDE8}"/>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OTHAM-BOOK"/>
                <a:ea typeface="+mn-ea"/>
                <a:cs typeface="+mn-cs"/>
              </a:endParaRPr>
            </a:p>
          </p:txBody>
        </p:sp>
        <p:sp>
          <p:nvSpPr>
            <p:cNvPr id="594" name="Freeform 251">
              <a:extLst>
                <a:ext uri="{FF2B5EF4-FFF2-40B4-BE49-F238E27FC236}">
                  <a16:creationId xmlns:a16="http://schemas.microsoft.com/office/drawing/2014/main" id="{CAB3E93E-0141-BC94-E126-8A3A2F431166}"/>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5" name="Freeform 252">
              <a:extLst>
                <a:ext uri="{FF2B5EF4-FFF2-40B4-BE49-F238E27FC236}">
                  <a16:creationId xmlns:a16="http://schemas.microsoft.com/office/drawing/2014/main" id="{D328D657-DA39-DACC-9EAC-0201D7150AF4}"/>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6" name="Freeform 253">
              <a:extLst>
                <a:ext uri="{FF2B5EF4-FFF2-40B4-BE49-F238E27FC236}">
                  <a16:creationId xmlns:a16="http://schemas.microsoft.com/office/drawing/2014/main" id="{A4E902EC-95C5-577C-7683-EA58E8AC937E}"/>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7" name="Freeform 254">
              <a:extLst>
                <a:ext uri="{FF2B5EF4-FFF2-40B4-BE49-F238E27FC236}">
                  <a16:creationId xmlns:a16="http://schemas.microsoft.com/office/drawing/2014/main" id="{9416D170-2FC4-9D8E-04A4-1D4ABA97F089}"/>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8" name="Freeform 255">
              <a:extLst>
                <a:ext uri="{FF2B5EF4-FFF2-40B4-BE49-F238E27FC236}">
                  <a16:creationId xmlns:a16="http://schemas.microsoft.com/office/drawing/2014/main" id="{C714A7E6-AD7B-4A12-B1C1-3DE470487D4B}"/>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9" name="Freeform 256">
              <a:extLst>
                <a:ext uri="{FF2B5EF4-FFF2-40B4-BE49-F238E27FC236}">
                  <a16:creationId xmlns:a16="http://schemas.microsoft.com/office/drawing/2014/main" id="{E2764B65-A669-9932-961D-C34AEDCE8924}"/>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0" name="Freeform 257">
              <a:extLst>
                <a:ext uri="{FF2B5EF4-FFF2-40B4-BE49-F238E27FC236}">
                  <a16:creationId xmlns:a16="http://schemas.microsoft.com/office/drawing/2014/main" id="{0E124D39-830A-0023-20E0-8E27C1A3609A}"/>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1" name="Freeform 258">
              <a:extLst>
                <a:ext uri="{FF2B5EF4-FFF2-40B4-BE49-F238E27FC236}">
                  <a16:creationId xmlns:a16="http://schemas.microsoft.com/office/drawing/2014/main" id="{CF831FEE-C1AA-8C2C-ACC4-B50CBD3133C6}"/>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2" name="Freeform 259">
              <a:extLst>
                <a:ext uri="{FF2B5EF4-FFF2-40B4-BE49-F238E27FC236}">
                  <a16:creationId xmlns:a16="http://schemas.microsoft.com/office/drawing/2014/main" id="{47BD3F84-361E-8F70-47B9-A10D49FFD046}"/>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3" name="Freeform 260">
              <a:extLst>
                <a:ext uri="{FF2B5EF4-FFF2-40B4-BE49-F238E27FC236}">
                  <a16:creationId xmlns:a16="http://schemas.microsoft.com/office/drawing/2014/main" id="{35BED57C-E8B1-6EB3-F0DC-4F2120164D0E}"/>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4" name="Freeform 261">
              <a:extLst>
                <a:ext uri="{FF2B5EF4-FFF2-40B4-BE49-F238E27FC236}">
                  <a16:creationId xmlns:a16="http://schemas.microsoft.com/office/drawing/2014/main" id="{55A9E074-FFD8-1ED0-E1F4-E032DB821A95}"/>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5" name="Freeform 262">
              <a:extLst>
                <a:ext uri="{FF2B5EF4-FFF2-40B4-BE49-F238E27FC236}">
                  <a16:creationId xmlns:a16="http://schemas.microsoft.com/office/drawing/2014/main" id="{36F657FE-EEE4-8BE5-C517-F18298718EF6}"/>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6" name="Freeform 263">
              <a:extLst>
                <a:ext uri="{FF2B5EF4-FFF2-40B4-BE49-F238E27FC236}">
                  <a16:creationId xmlns:a16="http://schemas.microsoft.com/office/drawing/2014/main" id="{3C6278A7-E0D3-4D43-BFC2-E7C0CFCC9223}"/>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7" name="Freeform 264">
              <a:extLst>
                <a:ext uri="{FF2B5EF4-FFF2-40B4-BE49-F238E27FC236}">
                  <a16:creationId xmlns:a16="http://schemas.microsoft.com/office/drawing/2014/main" id="{1C3EDD7B-FEFE-CE06-CAC2-0A3A920AECB2}"/>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8" name="Freeform 265">
              <a:extLst>
                <a:ext uri="{FF2B5EF4-FFF2-40B4-BE49-F238E27FC236}">
                  <a16:creationId xmlns:a16="http://schemas.microsoft.com/office/drawing/2014/main" id="{5C9349C3-06CE-0190-7700-B7510B541C41}"/>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9" name="Freeform 266">
              <a:extLst>
                <a:ext uri="{FF2B5EF4-FFF2-40B4-BE49-F238E27FC236}">
                  <a16:creationId xmlns:a16="http://schemas.microsoft.com/office/drawing/2014/main" id="{A8C86D3A-CE8A-8F98-0951-C3BC6D6D627F}"/>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0" name="Rectangle 609">
              <a:extLst>
                <a:ext uri="{FF2B5EF4-FFF2-40B4-BE49-F238E27FC236}">
                  <a16:creationId xmlns:a16="http://schemas.microsoft.com/office/drawing/2014/main" id="{A949B43A-C441-8372-A160-E924F185594F}"/>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1" name="Freeform 268">
              <a:extLst>
                <a:ext uri="{FF2B5EF4-FFF2-40B4-BE49-F238E27FC236}">
                  <a16:creationId xmlns:a16="http://schemas.microsoft.com/office/drawing/2014/main" id="{77202A83-95C7-4EB4-775F-DBDBC24584E7}"/>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2" name="Freeform 269">
              <a:extLst>
                <a:ext uri="{FF2B5EF4-FFF2-40B4-BE49-F238E27FC236}">
                  <a16:creationId xmlns:a16="http://schemas.microsoft.com/office/drawing/2014/main" id="{6EBAAEE9-8EE9-3F92-AA07-4EA067BFB481}"/>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3" name="Freeform 270">
              <a:extLst>
                <a:ext uri="{FF2B5EF4-FFF2-40B4-BE49-F238E27FC236}">
                  <a16:creationId xmlns:a16="http://schemas.microsoft.com/office/drawing/2014/main" id="{57BA6D23-DCD7-8A30-58C2-CDE5EAE53AEB}"/>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4" name="Freeform 271">
              <a:extLst>
                <a:ext uri="{FF2B5EF4-FFF2-40B4-BE49-F238E27FC236}">
                  <a16:creationId xmlns:a16="http://schemas.microsoft.com/office/drawing/2014/main" id="{408076C8-C3BC-42C4-DEC5-9BCEFBB9E15A}"/>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5" name="Freeform 272">
              <a:extLst>
                <a:ext uri="{FF2B5EF4-FFF2-40B4-BE49-F238E27FC236}">
                  <a16:creationId xmlns:a16="http://schemas.microsoft.com/office/drawing/2014/main" id="{50E1B8D7-3B39-C1E8-5E86-1EC8829F3D9A}"/>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6" name="Freeform 273">
              <a:extLst>
                <a:ext uri="{FF2B5EF4-FFF2-40B4-BE49-F238E27FC236}">
                  <a16:creationId xmlns:a16="http://schemas.microsoft.com/office/drawing/2014/main" id="{F143D079-3308-14C0-D4E3-3F7EE3818CA3}"/>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7" name="Freeform 274">
              <a:extLst>
                <a:ext uri="{FF2B5EF4-FFF2-40B4-BE49-F238E27FC236}">
                  <a16:creationId xmlns:a16="http://schemas.microsoft.com/office/drawing/2014/main" id="{EF7BAAE9-33F3-8EFF-3F98-C1E9636FBF0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8" name="Freeform 275">
              <a:extLst>
                <a:ext uri="{FF2B5EF4-FFF2-40B4-BE49-F238E27FC236}">
                  <a16:creationId xmlns:a16="http://schemas.microsoft.com/office/drawing/2014/main" id="{AF0CFA67-72A4-3F3A-1086-4936B6B835BB}"/>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9" name="Freeform 276">
              <a:extLst>
                <a:ext uri="{FF2B5EF4-FFF2-40B4-BE49-F238E27FC236}">
                  <a16:creationId xmlns:a16="http://schemas.microsoft.com/office/drawing/2014/main" id="{31074072-5C58-06D4-BFA9-2CEB29590816}"/>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0" name="Freeform 277">
              <a:extLst>
                <a:ext uri="{FF2B5EF4-FFF2-40B4-BE49-F238E27FC236}">
                  <a16:creationId xmlns:a16="http://schemas.microsoft.com/office/drawing/2014/main" id="{F455C41A-46F2-C365-1F30-A0D6A86C12A9}"/>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1" name="Freeform 278">
              <a:extLst>
                <a:ext uri="{FF2B5EF4-FFF2-40B4-BE49-F238E27FC236}">
                  <a16:creationId xmlns:a16="http://schemas.microsoft.com/office/drawing/2014/main" id="{7F5DF996-DB1C-0740-33D0-C27AF451356F}"/>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2" name="Freeform 279">
              <a:extLst>
                <a:ext uri="{FF2B5EF4-FFF2-40B4-BE49-F238E27FC236}">
                  <a16:creationId xmlns:a16="http://schemas.microsoft.com/office/drawing/2014/main" id="{83BC5A30-9F74-6E63-CE61-52117D801D41}"/>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3" name="Freeform 280">
              <a:extLst>
                <a:ext uri="{FF2B5EF4-FFF2-40B4-BE49-F238E27FC236}">
                  <a16:creationId xmlns:a16="http://schemas.microsoft.com/office/drawing/2014/main" id="{3DAE0B31-02D5-3D5E-ACA5-3BFD3D93C811}"/>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4" name="Freeform 281">
              <a:extLst>
                <a:ext uri="{FF2B5EF4-FFF2-40B4-BE49-F238E27FC236}">
                  <a16:creationId xmlns:a16="http://schemas.microsoft.com/office/drawing/2014/main" id="{42AFE7CC-218A-FBD3-83C2-1CC1C257AA91}"/>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5" name="Freeform 282">
              <a:extLst>
                <a:ext uri="{FF2B5EF4-FFF2-40B4-BE49-F238E27FC236}">
                  <a16:creationId xmlns:a16="http://schemas.microsoft.com/office/drawing/2014/main" id="{82AD457D-B279-1BAF-E0BF-85D4634091E7}"/>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6" name="Freeform 283">
              <a:extLst>
                <a:ext uri="{FF2B5EF4-FFF2-40B4-BE49-F238E27FC236}">
                  <a16:creationId xmlns:a16="http://schemas.microsoft.com/office/drawing/2014/main" id="{3B70F9CA-BFCC-B17F-9DA9-CA6D3A77C580}"/>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7" name="Freeform 284">
              <a:extLst>
                <a:ext uri="{FF2B5EF4-FFF2-40B4-BE49-F238E27FC236}">
                  <a16:creationId xmlns:a16="http://schemas.microsoft.com/office/drawing/2014/main" id="{3FDEE724-1ED0-44A3-29BE-C140BD7CBBE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8" name="Freeform 285">
              <a:extLst>
                <a:ext uri="{FF2B5EF4-FFF2-40B4-BE49-F238E27FC236}">
                  <a16:creationId xmlns:a16="http://schemas.microsoft.com/office/drawing/2014/main" id="{53DF2EA6-9887-4D0F-9CC9-D6C145B89450}"/>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9" name="Freeform 286">
              <a:extLst>
                <a:ext uri="{FF2B5EF4-FFF2-40B4-BE49-F238E27FC236}">
                  <a16:creationId xmlns:a16="http://schemas.microsoft.com/office/drawing/2014/main" id="{42C85B11-A395-F856-4D8D-82A3FE6E5A3B}"/>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0" name="Freeform 287">
              <a:extLst>
                <a:ext uri="{FF2B5EF4-FFF2-40B4-BE49-F238E27FC236}">
                  <a16:creationId xmlns:a16="http://schemas.microsoft.com/office/drawing/2014/main" id="{B4A3FAB4-03D8-A530-C22D-8947F0366FD4}"/>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1" name="Freeform 288">
              <a:extLst>
                <a:ext uri="{FF2B5EF4-FFF2-40B4-BE49-F238E27FC236}">
                  <a16:creationId xmlns:a16="http://schemas.microsoft.com/office/drawing/2014/main" id="{BF7E0EA0-8721-7A1D-D23B-1D6A16D0A7CD}"/>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2" name="Freeform 289">
              <a:extLst>
                <a:ext uri="{FF2B5EF4-FFF2-40B4-BE49-F238E27FC236}">
                  <a16:creationId xmlns:a16="http://schemas.microsoft.com/office/drawing/2014/main" id="{75690B33-A8A5-B9A4-12C6-3C06F7EC1DEB}"/>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3" name="Freeform 290">
              <a:extLst>
                <a:ext uri="{FF2B5EF4-FFF2-40B4-BE49-F238E27FC236}">
                  <a16:creationId xmlns:a16="http://schemas.microsoft.com/office/drawing/2014/main" id="{697CB5C8-6826-0EED-2C68-232EF52E94F0}"/>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4" name="Freeform 291">
              <a:extLst>
                <a:ext uri="{FF2B5EF4-FFF2-40B4-BE49-F238E27FC236}">
                  <a16:creationId xmlns:a16="http://schemas.microsoft.com/office/drawing/2014/main" id="{4BAD49DF-C972-AF46-D1F4-6FB2011EFF25}"/>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5" name="Rectangle 634">
              <a:extLst>
                <a:ext uri="{FF2B5EF4-FFF2-40B4-BE49-F238E27FC236}">
                  <a16:creationId xmlns:a16="http://schemas.microsoft.com/office/drawing/2014/main" id="{6D5F4C5C-E143-069D-B38C-9E9603202859}"/>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6" name="Freeform 293">
              <a:extLst>
                <a:ext uri="{FF2B5EF4-FFF2-40B4-BE49-F238E27FC236}">
                  <a16:creationId xmlns:a16="http://schemas.microsoft.com/office/drawing/2014/main" id="{EB0DEF54-2C7A-DCE4-447F-60D3BCA3ED5F}"/>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7" name="Freeform 294">
              <a:extLst>
                <a:ext uri="{FF2B5EF4-FFF2-40B4-BE49-F238E27FC236}">
                  <a16:creationId xmlns:a16="http://schemas.microsoft.com/office/drawing/2014/main" id="{7DA820FD-AA22-BD11-7085-1F7DB57EEE91}"/>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8" name="Freeform 295">
              <a:extLst>
                <a:ext uri="{FF2B5EF4-FFF2-40B4-BE49-F238E27FC236}">
                  <a16:creationId xmlns:a16="http://schemas.microsoft.com/office/drawing/2014/main" id="{1002ACED-7F3F-8010-E642-EC8009773F36}"/>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9" name="Freeform 296">
              <a:extLst>
                <a:ext uri="{FF2B5EF4-FFF2-40B4-BE49-F238E27FC236}">
                  <a16:creationId xmlns:a16="http://schemas.microsoft.com/office/drawing/2014/main" id="{2C24D896-2E63-DFE2-5A99-9A2D5CF40BEA}"/>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0" name="Freeform 297">
              <a:extLst>
                <a:ext uri="{FF2B5EF4-FFF2-40B4-BE49-F238E27FC236}">
                  <a16:creationId xmlns:a16="http://schemas.microsoft.com/office/drawing/2014/main" id="{9D2A3757-AC4D-E0AE-925D-E572AD8BFBC3}"/>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1" name="Freeform 298">
              <a:extLst>
                <a:ext uri="{FF2B5EF4-FFF2-40B4-BE49-F238E27FC236}">
                  <a16:creationId xmlns:a16="http://schemas.microsoft.com/office/drawing/2014/main" id="{A25E1F2B-1434-5E01-6D64-C73709E64339}"/>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2" name="Freeform 299">
              <a:extLst>
                <a:ext uri="{FF2B5EF4-FFF2-40B4-BE49-F238E27FC236}">
                  <a16:creationId xmlns:a16="http://schemas.microsoft.com/office/drawing/2014/main" id="{7B28238C-815F-0E4D-C9F6-18D561BDD59D}"/>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3" name="Freeform 300">
              <a:extLst>
                <a:ext uri="{FF2B5EF4-FFF2-40B4-BE49-F238E27FC236}">
                  <a16:creationId xmlns:a16="http://schemas.microsoft.com/office/drawing/2014/main" id="{2E8FD8AB-926B-0DE8-4912-3159F7116BE0}"/>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4" name="Freeform 301">
              <a:extLst>
                <a:ext uri="{FF2B5EF4-FFF2-40B4-BE49-F238E27FC236}">
                  <a16:creationId xmlns:a16="http://schemas.microsoft.com/office/drawing/2014/main" id="{FF8BBB68-C9FD-92C0-85A2-EB328D630D64}"/>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5" name="Freeform 302">
              <a:extLst>
                <a:ext uri="{FF2B5EF4-FFF2-40B4-BE49-F238E27FC236}">
                  <a16:creationId xmlns:a16="http://schemas.microsoft.com/office/drawing/2014/main" id="{FDDE6888-B7CD-0916-72D7-B370C8B7CF42}"/>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6" name="Freeform 303">
              <a:extLst>
                <a:ext uri="{FF2B5EF4-FFF2-40B4-BE49-F238E27FC236}">
                  <a16:creationId xmlns:a16="http://schemas.microsoft.com/office/drawing/2014/main" id="{A4E8A4D6-D809-0929-A950-4F40BD5282E2}"/>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7" name="Freeform 304">
              <a:extLst>
                <a:ext uri="{FF2B5EF4-FFF2-40B4-BE49-F238E27FC236}">
                  <a16:creationId xmlns:a16="http://schemas.microsoft.com/office/drawing/2014/main" id="{831FAD7D-52B5-6377-F2A1-2F6A5AC92D44}"/>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8" name="Freeform 305">
              <a:extLst>
                <a:ext uri="{FF2B5EF4-FFF2-40B4-BE49-F238E27FC236}">
                  <a16:creationId xmlns:a16="http://schemas.microsoft.com/office/drawing/2014/main" id="{B5B42507-DD73-318C-E87E-B63E2FA61EEE}"/>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9" name="Freeform 306">
              <a:extLst>
                <a:ext uri="{FF2B5EF4-FFF2-40B4-BE49-F238E27FC236}">
                  <a16:creationId xmlns:a16="http://schemas.microsoft.com/office/drawing/2014/main" id="{BA37C8CF-415A-999C-5AC7-0AB08235A7D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0" name="Freeform 307">
              <a:extLst>
                <a:ext uri="{FF2B5EF4-FFF2-40B4-BE49-F238E27FC236}">
                  <a16:creationId xmlns:a16="http://schemas.microsoft.com/office/drawing/2014/main" id="{DEFF1C28-51A8-236C-6536-64A6F0599708}"/>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1" name="Freeform 308">
              <a:extLst>
                <a:ext uri="{FF2B5EF4-FFF2-40B4-BE49-F238E27FC236}">
                  <a16:creationId xmlns:a16="http://schemas.microsoft.com/office/drawing/2014/main" id="{975699E5-2D3F-5D77-0758-23026BC0C10D}"/>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2" name="Freeform 309">
              <a:extLst>
                <a:ext uri="{FF2B5EF4-FFF2-40B4-BE49-F238E27FC236}">
                  <a16:creationId xmlns:a16="http://schemas.microsoft.com/office/drawing/2014/main" id="{BB77ABFA-CEDB-D933-BC5F-0E440FD175B3}"/>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3" name="Freeform 310">
              <a:extLst>
                <a:ext uri="{FF2B5EF4-FFF2-40B4-BE49-F238E27FC236}">
                  <a16:creationId xmlns:a16="http://schemas.microsoft.com/office/drawing/2014/main" id="{87047E98-8F95-4F05-D508-A7DEB0FB660D}"/>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4" name="Freeform 311">
              <a:extLst>
                <a:ext uri="{FF2B5EF4-FFF2-40B4-BE49-F238E27FC236}">
                  <a16:creationId xmlns:a16="http://schemas.microsoft.com/office/drawing/2014/main" id="{E18C368A-58C7-0FEE-B706-FBF428F0F6CD}"/>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5" name="Freeform 312">
              <a:extLst>
                <a:ext uri="{FF2B5EF4-FFF2-40B4-BE49-F238E27FC236}">
                  <a16:creationId xmlns:a16="http://schemas.microsoft.com/office/drawing/2014/main" id="{9FE5C9AE-8B16-AEBB-2E7A-791E7ED4D87E}"/>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6" name="Freeform 313">
              <a:extLst>
                <a:ext uri="{FF2B5EF4-FFF2-40B4-BE49-F238E27FC236}">
                  <a16:creationId xmlns:a16="http://schemas.microsoft.com/office/drawing/2014/main" id="{DC14DF40-669A-0CC7-DDD3-7CF6E32979F8}"/>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7" name="Freeform 314">
              <a:extLst>
                <a:ext uri="{FF2B5EF4-FFF2-40B4-BE49-F238E27FC236}">
                  <a16:creationId xmlns:a16="http://schemas.microsoft.com/office/drawing/2014/main" id="{CAFDA726-BB58-FD74-65AA-229BFE19A81B}"/>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8" name="Freeform 315">
              <a:extLst>
                <a:ext uri="{FF2B5EF4-FFF2-40B4-BE49-F238E27FC236}">
                  <a16:creationId xmlns:a16="http://schemas.microsoft.com/office/drawing/2014/main" id="{6198A5AE-56AB-3A04-83F9-4F2CDF827A78}"/>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9" name="Freeform 316">
              <a:extLst>
                <a:ext uri="{FF2B5EF4-FFF2-40B4-BE49-F238E27FC236}">
                  <a16:creationId xmlns:a16="http://schemas.microsoft.com/office/drawing/2014/main" id="{FD053F75-C590-DEDD-FBAA-E3CFE7FFB414}"/>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0" name="Freeform 317">
              <a:extLst>
                <a:ext uri="{FF2B5EF4-FFF2-40B4-BE49-F238E27FC236}">
                  <a16:creationId xmlns:a16="http://schemas.microsoft.com/office/drawing/2014/main" id="{FDA9A613-8508-6D0C-8B08-B50ABEC745F0}"/>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1" name="Freeform 318">
              <a:extLst>
                <a:ext uri="{FF2B5EF4-FFF2-40B4-BE49-F238E27FC236}">
                  <a16:creationId xmlns:a16="http://schemas.microsoft.com/office/drawing/2014/main" id="{1049C0A7-496E-79C3-DDE5-E3379660A3C4}"/>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2" name="Freeform 319">
              <a:extLst>
                <a:ext uri="{FF2B5EF4-FFF2-40B4-BE49-F238E27FC236}">
                  <a16:creationId xmlns:a16="http://schemas.microsoft.com/office/drawing/2014/main" id="{A36D4F9B-ED75-CA9E-5EA0-932964CFD21C}"/>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3" name="Freeform 320">
              <a:extLst>
                <a:ext uri="{FF2B5EF4-FFF2-40B4-BE49-F238E27FC236}">
                  <a16:creationId xmlns:a16="http://schemas.microsoft.com/office/drawing/2014/main" id="{194DC782-F64C-E56A-032E-E27D39FC59AC}"/>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4" name="Freeform 321">
              <a:extLst>
                <a:ext uri="{FF2B5EF4-FFF2-40B4-BE49-F238E27FC236}">
                  <a16:creationId xmlns:a16="http://schemas.microsoft.com/office/drawing/2014/main" id="{2F6F8DCF-1CC4-6A57-FF16-7B9BFDF81DBF}"/>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5" name="Freeform 322">
              <a:extLst>
                <a:ext uri="{FF2B5EF4-FFF2-40B4-BE49-F238E27FC236}">
                  <a16:creationId xmlns:a16="http://schemas.microsoft.com/office/drawing/2014/main" id="{02CD95C0-65B9-676A-3388-8E79164380F6}"/>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6" name="Freeform 323">
              <a:extLst>
                <a:ext uri="{FF2B5EF4-FFF2-40B4-BE49-F238E27FC236}">
                  <a16:creationId xmlns:a16="http://schemas.microsoft.com/office/drawing/2014/main" id="{7BF6B4F3-E856-F352-69C8-1E5909FE2334}"/>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7" name="Freeform 324">
              <a:extLst>
                <a:ext uri="{FF2B5EF4-FFF2-40B4-BE49-F238E27FC236}">
                  <a16:creationId xmlns:a16="http://schemas.microsoft.com/office/drawing/2014/main" id="{D7037489-0D90-AC00-D568-AE38AEFA4C6E}"/>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8" name="Freeform 325">
              <a:extLst>
                <a:ext uri="{FF2B5EF4-FFF2-40B4-BE49-F238E27FC236}">
                  <a16:creationId xmlns:a16="http://schemas.microsoft.com/office/drawing/2014/main" id="{BD2D1940-3229-12CB-354C-A6DEF54E47EA}"/>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9" name="Freeform 326">
              <a:extLst>
                <a:ext uri="{FF2B5EF4-FFF2-40B4-BE49-F238E27FC236}">
                  <a16:creationId xmlns:a16="http://schemas.microsoft.com/office/drawing/2014/main" id="{4D7EAB76-82D2-3E56-5D61-7607632F98A6}"/>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0" name="Freeform 327">
              <a:extLst>
                <a:ext uri="{FF2B5EF4-FFF2-40B4-BE49-F238E27FC236}">
                  <a16:creationId xmlns:a16="http://schemas.microsoft.com/office/drawing/2014/main" id="{7576046E-755B-8583-BFE4-D22839E3159D}"/>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1" name="Freeform 328">
              <a:extLst>
                <a:ext uri="{FF2B5EF4-FFF2-40B4-BE49-F238E27FC236}">
                  <a16:creationId xmlns:a16="http://schemas.microsoft.com/office/drawing/2014/main" id="{F08CACFF-2789-7CE6-6E38-60F9DFE8FD54}"/>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2" name="Freeform 329">
              <a:extLst>
                <a:ext uri="{FF2B5EF4-FFF2-40B4-BE49-F238E27FC236}">
                  <a16:creationId xmlns:a16="http://schemas.microsoft.com/office/drawing/2014/main" id="{F56EF7EB-8C93-A504-FE10-47377703D1E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3" name="Freeform 330">
              <a:extLst>
                <a:ext uri="{FF2B5EF4-FFF2-40B4-BE49-F238E27FC236}">
                  <a16:creationId xmlns:a16="http://schemas.microsoft.com/office/drawing/2014/main" id="{3202877A-B083-0961-EBA3-AF54696D56A2}"/>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4" name="Freeform 331">
              <a:extLst>
                <a:ext uri="{FF2B5EF4-FFF2-40B4-BE49-F238E27FC236}">
                  <a16:creationId xmlns:a16="http://schemas.microsoft.com/office/drawing/2014/main" id="{001041FC-4739-A6D2-3BBE-C2F650FFEE37}"/>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5" name="Freeform 332">
              <a:extLst>
                <a:ext uri="{FF2B5EF4-FFF2-40B4-BE49-F238E27FC236}">
                  <a16:creationId xmlns:a16="http://schemas.microsoft.com/office/drawing/2014/main" id="{D11EB838-C70E-EFCB-C303-23453704740D}"/>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6" name="Freeform 333">
              <a:extLst>
                <a:ext uri="{FF2B5EF4-FFF2-40B4-BE49-F238E27FC236}">
                  <a16:creationId xmlns:a16="http://schemas.microsoft.com/office/drawing/2014/main" id="{B96F5245-E264-7ED1-03D9-FEF6FCFFE134}"/>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7" name="Freeform 334">
              <a:extLst>
                <a:ext uri="{FF2B5EF4-FFF2-40B4-BE49-F238E27FC236}">
                  <a16:creationId xmlns:a16="http://schemas.microsoft.com/office/drawing/2014/main" id="{F3F73093-BE30-79EE-C200-9CFFB26C3521}"/>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8" name="Freeform 335">
              <a:extLst>
                <a:ext uri="{FF2B5EF4-FFF2-40B4-BE49-F238E27FC236}">
                  <a16:creationId xmlns:a16="http://schemas.microsoft.com/office/drawing/2014/main" id="{FCFE1AD3-DCBB-48B7-FFFD-A28E386BF0B7}"/>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9" name="Freeform 336">
              <a:extLst>
                <a:ext uri="{FF2B5EF4-FFF2-40B4-BE49-F238E27FC236}">
                  <a16:creationId xmlns:a16="http://schemas.microsoft.com/office/drawing/2014/main" id="{5976C8AE-15A8-4820-3923-828B5E15DDAD}"/>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0" name="Freeform 337">
              <a:extLst>
                <a:ext uri="{FF2B5EF4-FFF2-40B4-BE49-F238E27FC236}">
                  <a16:creationId xmlns:a16="http://schemas.microsoft.com/office/drawing/2014/main" id="{48E759F9-03FC-3506-521E-99536115BE42}"/>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1" name="Freeform 338">
              <a:extLst>
                <a:ext uri="{FF2B5EF4-FFF2-40B4-BE49-F238E27FC236}">
                  <a16:creationId xmlns:a16="http://schemas.microsoft.com/office/drawing/2014/main" id="{82C4942A-A8C5-416A-A32A-E656428F42DC}"/>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sp>
        <p:nvSpPr>
          <p:cNvPr id="10" name="Slide Number Placeholder 1">
            <a:extLst>
              <a:ext uri="{FF2B5EF4-FFF2-40B4-BE49-F238E27FC236}">
                <a16:creationId xmlns:a16="http://schemas.microsoft.com/office/drawing/2014/main" id="{FE5953E4-CD12-00E5-6A6D-1AFDC0421E73}"/>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190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897A-85D3-080A-94A2-31F2B741D1F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B80AE2C6-3D4E-488A-6F85-7F7121B5D8E5}"/>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2E40EAD7-E6D5-7EF0-BA3F-C8A1CEACA88C}"/>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B765696-ED86-9D43-D1D7-6230336F93E5}"/>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POWER PLANT SINGAPORE</a:t>
            </a:r>
          </a:p>
        </p:txBody>
      </p:sp>
      <p:sp>
        <p:nvSpPr>
          <p:cNvPr id="2" name="object 6">
            <a:extLst>
              <a:ext uri="{FF2B5EF4-FFF2-40B4-BE49-F238E27FC236}">
                <a16:creationId xmlns:a16="http://schemas.microsoft.com/office/drawing/2014/main" id="{9E21A2F2-DFEE-C9FB-D8AD-5AE89E67BEC7}"/>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E86EF07-4CCE-BEA6-6810-544264B3F511}"/>
              </a:ext>
            </a:extLst>
          </p:cNvPr>
          <p:cNvSpPr txBox="1">
            <a:spLocks noGrp="1" noRot="1" noMove="1" noResize="1" noEditPoints="1" noAdjustHandles="1" noChangeArrowheads="1" noChangeShapeType="1"/>
          </p:cNvSpPr>
          <p:nvPr/>
        </p:nvSpPr>
        <p:spPr>
          <a:xfrm>
            <a:off x="1338033" y="2296435"/>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To receive cargo along side ship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5F049699-F934-FAE0-5459-443D8BE0C7D4}"/>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44 packages / 6,594 CBM / 774 MT </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Singapore port</a:t>
            </a:r>
          </a:p>
        </p:txBody>
      </p:sp>
      <p:pic>
        <p:nvPicPr>
          <p:cNvPr id="5" name="Picture 4">
            <a:extLst>
              <a:ext uri="{FF2B5EF4-FFF2-40B4-BE49-F238E27FC236}">
                <a16:creationId xmlns:a16="http://schemas.microsoft.com/office/drawing/2014/main" id="{076A38DE-E03F-D0CE-9FD0-4834252C1D54}"/>
              </a:ext>
            </a:extLst>
          </p:cNvPr>
          <p:cNvPicPr>
            <a:picLocks noGrp="1" noRot="1" noMove="1" noResize="1" noEditPoints="1" noAdjustHandles="1" noChangeArrowheads="1" noChangeShapeType="1" noCrop="1"/>
          </p:cNvPicPr>
          <p:nvPr/>
        </p:nvPicPr>
        <p:blipFill>
          <a:blip r:embed="rId2"/>
          <a:stretch>
            <a:fillRect/>
          </a:stretch>
        </p:blipFill>
        <p:spPr>
          <a:xfrm flipH="1">
            <a:off x="9107424" y="1621847"/>
            <a:ext cx="2995218" cy="2164569"/>
          </a:xfrm>
          <a:prstGeom prst="rect">
            <a:avLst/>
          </a:prstGeom>
        </p:spPr>
      </p:pic>
      <p:pic>
        <p:nvPicPr>
          <p:cNvPr id="6" name="Picture 5">
            <a:extLst>
              <a:ext uri="{FF2B5EF4-FFF2-40B4-BE49-F238E27FC236}">
                <a16:creationId xmlns:a16="http://schemas.microsoft.com/office/drawing/2014/main" id="{86FEECB6-0DA2-CE82-73D5-0557D238DDA3}"/>
              </a:ext>
            </a:extLst>
          </p:cNvPr>
          <p:cNvPicPr>
            <a:picLocks noGrp="1" noRot="1" noMove="1" noResize="1" noEditPoints="1" noAdjustHandles="1" noChangeArrowheads="1" noChangeShapeType="1" noCrop="1"/>
          </p:cNvPicPr>
          <p:nvPr/>
        </p:nvPicPr>
        <p:blipFill>
          <a:blip r:embed="rId3"/>
          <a:stretch>
            <a:fillRect/>
          </a:stretch>
        </p:blipFill>
        <p:spPr>
          <a:xfrm>
            <a:off x="3825717" y="3976959"/>
            <a:ext cx="2628446" cy="2104733"/>
          </a:xfrm>
          <a:prstGeom prst="rect">
            <a:avLst/>
          </a:prstGeom>
        </p:spPr>
      </p:pic>
      <p:pic>
        <p:nvPicPr>
          <p:cNvPr id="12" name="Picture 11">
            <a:extLst>
              <a:ext uri="{FF2B5EF4-FFF2-40B4-BE49-F238E27FC236}">
                <a16:creationId xmlns:a16="http://schemas.microsoft.com/office/drawing/2014/main" id="{0D23190F-8102-3C0E-ADD7-1400D19DFC11}"/>
              </a:ext>
            </a:extLst>
          </p:cNvPr>
          <p:cNvPicPr>
            <a:picLocks noGrp="1" noRot="1" noMove="1" noResize="1" noEditPoints="1" noAdjustHandles="1" noChangeArrowheads="1" noChangeShapeType="1" noCrop="1"/>
          </p:cNvPicPr>
          <p:nvPr/>
        </p:nvPicPr>
        <p:blipFill>
          <a:blip r:embed="rId4"/>
          <a:stretch>
            <a:fillRect/>
          </a:stretch>
        </p:blipFill>
        <p:spPr>
          <a:xfrm>
            <a:off x="6602009" y="3967940"/>
            <a:ext cx="2817876" cy="2104733"/>
          </a:xfrm>
          <a:prstGeom prst="rect">
            <a:avLst/>
          </a:prstGeom>
        </p:spPr>
      </p:pic>
      <p:pic>
        <p:nvPicPr>
          <p:cNvPr id="14" name="Picture 13">
            <a:extLst>
              <a:ext uri="{FF2B5EF4-FFF2-40B4-BE49-F238E27FC236}">
                <a16:creationId xmlns:a16="http://schemas.microsoft.com/office/drawing/2014/main" id="{0CF9285C-9917-55DC-CA8F-8835C206C68B}"/>
              </a:ext>
            </a:extLst>
          </p:cNvPr>
          <p:cNvPicPr>
            <a:picLocks noGrp="1" noRot="1" noMove="1" noResize="1" noEditPoints="1" noAdjustHandles="1" noChangeArrowheads="1" noChangeShapeType="1" noCrop="1"/>
          </p:cNvPicPr>
          <p:nvPr/>
        </p:nvPicPr>
        <p:blipFill>
          <a:blip r:embed="rId5"/>
          <a:stretch>
            <a:fillRect/>
          </a:stretch>
        </p:blipFill>
        <p:spPr>
          <a:xfrm>
            <a:off x="941516" y="3976960"/>
            <a:ext cx="2736355" cy="2104733"/>
          </a:xfrm>
          <a:prstGeom prst="rect">
            <a:avLst/>
          </a:prstGeom>
        </p:spPr>
      </p:pic>
      <p:pic>
        <p:nvPicPr>
          <p:cNvPr id="16" name="Picture 15">
            <a:extLst>
              <a:ext uri="{FF2B5EF4-FFF2-40B4-BE49-F238E27FC236}">
                <a16:creationId xmlns:a16="http://schemas.microsoft.com/office/drawing/2014/main" id="{947D834D-D0C4-016C-A527-0BEAE6B15117}"/>
              </a:ext>
            </a:extLst>
          </p:cNvPr>
          <p:cNvPicPr>
            <a:picLocks noGrp="1" noRot="1" noMove="1" noResize="1" noEditPoints="1" noAdjustHandles="1" noChangeArrowheads="1" noChangeShapeType="1" noCrop="1"/>
          </p:cNvPicPr>
          <p:nvPr/>
        </p:nvPicPr>
        <p:blipFill>
          <a:blip r:embed="rId6"/>
          <a:stretch>
            <a:fillRect/>
          </a:stretch>
        </p:blipFill>
        <p:spPr>
          <a:xfrm>
            <a:off x="5897879" y="1621847"/>
            <a:ext cx="3124985" cy="2164570"/>
          </a:xfrm>
          <a:prstGeom prst="rect">
            <a:avLst/>
          </a:prstGeom>
        </p:spPr>
      </p:pic>
      <p:pic>
        <p:nvPicPr>
          <p:cNvPr id="17" name="Picture 16">
            <a:extLst>
              <a:ext uri="{FF2B5EF4-FFF2-40B4-BE49-F238E27FC236}">
                <a16:creationId xmlns:a16="http://schemas.microsoft.com/office/drawing/2014/main" id="{A91C8A13-6172-32FA-BDE4-4CE90EFC189D}"/>
              </a:ext>
            </a:extLst>
          </p:cNvPr>
          <p:cNvPicPr>
            <a:picLocks noGrp="1" noRot="1" noMove="1" noResize="1" noEditPoints="1" noAdjustHandles="1" noChangeArrowheads="1" noChangeShapeType="1" noCrop="1"/>
          </p:cNvPicPr>
          <p:nvPr/>
        </p:nvPicPr>
        <p:blipFill>
          <a:blip r:embed="rId7"/>
          <a:stretch>
            <a:fillRect/>
          </a:stretch>
        </p:blipFill>
        <p:spPr>
          <a:xfrm>
            <a:off x="9567731" y="3962921"/>
            <a:ext cx="2536412" cy="2104732"/>
          </a:xfrm>
          <a:prstGeom prst="rect">
            <a:avLst/>
          </a:prstGeom>
        </p:spPr>
      </p:pic>
      <p:sp>
        <p:nvSpPr>
          <p:cNvPr id="8" name="Slide Number Placeholder 1">
            <a:extLst>
              <a:ext uri="{FF2B5EF4-FFF2-40B4-BE49-F238E27FC236}">
                <a16:creationId xmlns:a16="http://schemas.microsoft.com/office/drawing/2014/main" id="{2F813D1C-68CA-A959-B421-839C5E4CFEDA}"/>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20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818C-2833-7DC7-4AF4-42B5068592C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7033E0B-4FBD-6CE6-5B72-BF9991B1146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1" name="object 6">
            <a:extLst>
              <a:ext uri="{FF2B5EF4-FFF2-40B4-BE49-F238E27FC236}">
                <a16:creationId xmlns:a16="http://schemas.microsoft.com/office/drawing/2014/main" id="{B8728132-A1CD-CDBC-6EC9-8DE21D0DA6B2}"/>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CD5C294-1510-4CAD-657C-13DF0301E502}"/>
              </a:ext>
            </a:extLst>
          </p:cNvPr>
          <p:cNvSpPr txBox="1">
            <a:spLocks noGrp="1" noRot="1" noMove="1" noResize="1" noEditPoints="1" noAdjustHandles="1" noChangeArrowheads="1" noChangeShapeType="1"/>
          </p:cNvSpPr>
          <p:nvPr/>
        </p:nvSpPr>
        <p:spPr>
          <a:xfrm>
            <a:off x="1250828" y="2690637"/>
            <a:ext cx="4070980" cy="25135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a suitable geared multi-purpose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of the FAS delivery (Roll-out onto barge via SPMT’s)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and securing the cargo board of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Subsea installation  in Australia  incl. all customs  and quarantine formalities, as well as divers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Extended scope: Use of the ships dynamic positioning (DP2) system, to discharge from deck under water onto the foundation</a:t>
            </a:r>
          </a:p>
        </p:txBody>
      </p:sp>
      <p:sp>
        <p:nvSpPr>
          <p:cNvPr id="27" name="Title 8">
            <a:extLst>
              <a:ext uri="{FF2B5EF4-FFF2-40B4-BE49-F238E27FC236}">
                <a16:creationId xmlns:a16="http://schemas.microsoft.com/office/drawing/2014/main" id="{5EA626F9-D990-1C05-E237-407C2022AF1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42BE4-57A0-6546-AD98-149C370D973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BIOPOWER UNIT</a:t>
            </a:r>
          </a:p>
        </p:txBody>
      </p:sp>
      <p:pic>
        <p:nvPicPr>
          <p:cNvPr id="3" name="Google Shape;105;p1">
            <a:extLst>
              <a:ext uri="{FF2B5EF4-FFF2-40B4-BE49-F238E27FC236}">
                <a16:creationId xmlns:a16="http://schemas.microsoft.com/office/drawing/2014/main" id="{CDE6B933-6EB4-47E2-D239-B6067F9FAA77}"/>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5321808" y="4410962"/>
            <a:ext cx="3371566" cy="1818214"/>
          </a:xfrm>
          <a:prstGeom prst="rect">
            <a:avLst/>
          </a:prstGeom>
          <a:noFill/>
          <a:ln>
            <a:noFill/>
          </a:ln>
        </p:spPr>
      </p:pic>
      <p:pic>
        <p:nvPicPr>
          <p:cNvPr id="5" name="Google Shape;107;p1">
            <a:extLst>
              <a:ext uri="{FF2B5EF4-FFF2-40B4-BE49-F238E27FC236}">
                <a16:creationId xmlns:a16="http://schemas.microsoft.com/office/drawing/2014/main" id="{E8CC596D-7A5E-E2A1-879B-86F6F1B5F214}"/>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8716793" y="698218"/>
            <a:ext cx="3385880" cy="1729020"/>
          </a:xfrm>
          <a:prstGeom prst="rect">
            <a:avLst/>
          </a:prstGeom>
          <a:noFill/>
          <a:ln>
            <a:noFill/>
          </a:ln>
        </p:spPr>
      </p:pic>
      <p:pic>
        <p:nvPicPr>
          <p:cNvPr id="8" name="Google Shape;109;p1">
            <a:extLst>
              <a:ext uri="{FF2B5EF4-FFF2-40B4-BE49-F238E27FC236}">
                <a16:creationId xmlns:a16="http://schemas.microsoft.com/office/drawing/2014/main" id="{0FFD0116-490C-29E8-A8F7-6B1DEFD51F0A}"/>
              </a:ext>
            </a:extLst>
          </p:cNvPr>
          <p:cNvPicPr preferRelativeResize="0">
            <a:picLocks noGrp="1" noRot="1" noMove="1" noResize="1" noEditPoints="1" noAdjustHandles="1" noChangeArrowheads="1" noChangeShapeType="1" noCrop="1"/>
          </p:cNvPicPr>
          <p:nvPr/>
        </p:nvPicPr>
        <p:blipFill rotWithShape="1">
          <a:blip r:embed="rId4">
            <a:alphaModFix/>
          </a:blip>
          <a:srcRect/>
          <a:stretch/>
        </p:blipFill>
        <p:spPr>
          <a:xfrm>
            <a:off x="8716792" y="2504104"/>
            <a:ext cx="3385880" cy="1818214"/>
          </a:xfrm>
          <a:prstGeom prst="rect">
            <a:avLst/>
          </a:prstGeom>
          <a:noFill/>
          <a:ln>
            <a:noFill/>
          </a:ln>
        </p:spPr>
      </p:pic>
      <p:pic>
        <p:nvPicPr>
          <p:cNvPr id="9" name="Google Shape;110;p1">
            <a:extLst>
              <a:ext uri="{FF2B5EF4-FFF2-40B4-BE49-F238E27FC236}">
                <a16:creationId xmlns:a16="http://schemas.microsoft.com/office/drawing/2014/main" id="{0CB1524F-1E56-9043-E6D6-3B0EE3635952}"/>
              </a:ext>
            </a:extLst>
          </p:cNvPr>
          <p:cNvPicPr preferRelativeResize="0">
            <a:picLocks noGrp="1" noRot="1" noMove="1" noResize="1" noEditPoints="1" noAdjustHandles="1" noChangeArrowheads="1" noChangeShapeType="1" noCrop="1"/>
          </p:cNvPicPr>
          <p:nvPr/>
        </p:nvPicPr>
        <p:blipFill rotWithShape="1">
          <a:blip r:embed="rId5">
            <a:alphaModFix/>
          </a:blip>
          <a:srcRect/>
          <a:stretch/>
        </p:blipFill>
        <p:spPr>
          <a:xfrm>
            <a:off x="8716792" y="4410962"/>
            <a:ext cx="3371567" cy="1818214"/>
          </a:xfrm>
          <a:prstGeom prst="rect">
            <a:avLst/>
          </a:prstGeom>
          <a:noFill/>
          <a:ln>
            <a:noFill/>
          </a:ln>
        </p:spPr>
      </p:pic>
      <p:sp>
        <p:nvSpPr>
          <p:cNvPr id="12" name="object 5">
            <a:extLst>
              <a:ext uri="{FF2B5EF4-FFF2-40B4-BE49-F238E27FC236}">
                <a16:creationId xmlns:a16="http://schemas.microsoft.com/office/drawing/2014/main" id="{CF37C482-D873-B1BF-93C2-788DFE651D7C}"/>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err="1">
                <a:latin typeface="Gotham" pitchFamily="50" charset="0"/>
                <a:cs typeface="Gotham" pitchFamily="50" charset="0"/>
              </a:rPr>
              <a:t>BioPower</a:t>
            </a:r>
            <a:r>
              <a:rPr lang="en-GB" sz="1200" dirty="0">
                <a:latin typeface="Gotham" pitchFamily="50" charset="0"/>
                <a:cs typeface="Gotham" pitchFamily="50" charset="0"/>
              </a:rPr>
              <a:t> Unit</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Unit 1: 36 x 18.3 x 8.3 M / 700 MT</a:t>
            </a:r>
          </a:p>
          <a:p>
            <a:pPr marL="12700" lvl="0">
              <a:spcBef>
                <a:spcPts val="100"/>
              </a:spcBef>
              <a:defRPr/>
            </a:pPr>
            <a:r>
              <a:rPr lang="en-GB" sz="1200" dirty="0">
                <a:latin typeface="Gotham" pitchFamily="50" charset="0"/>
                <a:cs typeface="Gotham" pitchFamily="50" charset="0"/>
              </a:rPr>
              <a:t>		Unit 2: 13.2 x 9.2 x 5.56 M / 61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Renewable Energy System Vung Tau Anchorage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Australia</a:t>
            </a:r>
          </a:p>
        </p:txBody>
      </p:sp>
      <p:sp>
        <p:nvSpPr>
          <p:cNvPr id="2" name="Slide Number Placeholder 1">
            <a:extLst>
              <a:ext uri="{FF2B5EF4-FFF2-40B4-BE49-F238E27FC236}">
                <a16:creationId xmlns:a16="http://schemas.microsoft.com/office/drawing/2014/main" id="{95F3D63A-8C6B-9CC2-E95D-5F25B9E4D0DA}"/>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65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48FC-EF05-CFE5-C0C3-2AD7697529E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34D94F96-8F84-EC2E-7120-45BC072C98C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F22A667D-062B-A2A6-AC01-04EFAB74F90E}"/>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Surge bin</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Height: 24 M / 350 MT; </a:t>
            </a:r>
          </a:p>
          <a:p>
            <a:pPr marL="12700" lvl="0">
              <a:spcBef>
                <a:spcPts val="100"/>
              </a:spcBef>
              <a:defRPr/>
            </a:pPr>
            <a:r>
              <a:rPr lang="en-GB" sz="1200" dirty="0">
                <a:solidFill>
                  <a:srgbClr val="0070C0"/>
                </a:solidFill>
                <a:latin typeface="Gotham Medium" pitchFamily="2" charset="0"/>
                <a:cs typeface="Gotham Medium" pitchFamily="2" charset="0"/>
              </a:rPr>
              <a:t>		</a:t>
            </a:r>
            <a:r>
              <a:rPr lang="en-GB" sz="1200" dirty="0">
                <a:latin typeface="Gotham" pitchFamily="50" charset="0"/>
                <a:cs typeface="Gotham" pitchFamily="50" charset="0"/>
              </a:rPr>
              <a:t>Unit 2: 13.2 x 9.2 x 5.56 M / 61 MT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Surge bin for coal export terminal</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Phu My,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Gladstone, Australia </a:t>
            </a:r>
          </a:p>
        </p:txBody>
      </p:sp>
      <p:sp>
        <p:nvSpPr>
          <p:cNvPr id="21" name="object 6">
            <a:extLst>
              <a:ext uri="{FF2B5EF4-FFF2-40B4-BE49-F238E27FC236}">
                <a16:creationId xmlns:a16="http://schemas.microsoft.com/office/drawing/2014/main" id="{8EDBEF30-DB3B-F336-850A-C3E3E87213B2}"/>
              </a:ext>
            </a:extLst>
          </p:cNvPr>
          <p:cNvSpPr txBox="1">
            <a:spLocks/>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65D2EAC-47DF-8E2D-71CD-A9E47CEE4B9C}"/>
              </a:ext>
            </a:extLst>
          </p:cNvPr>
          <p:cNvSpPr txBox="1">
            <a:spLocks/>
          </p:cNvSpPr>
          <p:nvPr/>
        </p:nvSpPr>
        <p:spPr>
          <a:xfrm>
            <a:off x="1250828" y="2690637"/>
            <a:ext cx="4845171"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ex shipper’s jetty up to port via barge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Organizing and loading onto vessel + ocean transport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and securing  the cargo on the vessel</a:t>
            </a:r>
          </a:p>
        </p:txBody>
      </p:sp>
      <p:sp>
        <p:nvSpPr>
          <p:cNvPr id="27" name="Title 8">
            <a:extLst>
              <a:ext uri="{FF2B5EF4-FFF2-40B4-BE49-F238E27FC236}">
                <a16:creationId xmlns:a16="http://schemas.microsoft.com/office/drawing/2014/main" id="{AB5BD290-FC3D-CAA7-805C-8DE546604E3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DAD1FBF-9120-D549-C9A3-DBA51523186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SURGE BIN</a:t>
            </a:r>
          </a:p>
        </p:txBody>
      </p:sp>
      <p:pic>
        <p:nvPicPr>
          <p:cNvPr id="2" name="Picture 1">
            <a:extLst>
              <a:ext uri="{FF2B5EF4-FFF2-40B4-BE49-F238E27FC236}">
                <a16:creationId xmlns:a16="http://schemas.microsoft.com/office/drawing/2014/main" id="{3FF91CAB-0FDE-9BFE-57C8-05970D4D76E3}"/>
              </a:ext>
            </a:extLst>
          </p:cNvPr>
          <p:cNvPicPr>
            <a:picLocks noGrp="1" noRot="1" noMove="1" noResize="1" noEditPoints="1" noAdjustHandles="1" noChangeArrowheads="1" noChangeShapeType="1" noCrop="1"/>
          </p:cNvPicPr>
          <p:nvPr/>
        </p:nvPicPr>
        <p:blipFill>
          <a:blip r:embed="rId2"/>
          <a:srcRect t="1" b="9501"/>
          <a:stretch/>
        </p:blipFill>
        <p:spPr>
          <a:xfrm>
            <a:off x="3877444" y="1063980"/>
            <a:ext cx="8188954" cy="4395248"/>
          </a:xfrm>
          <a:prstGeom prst="rect">
            <a:avLst/>
          </a:prstGeom>
        </p:spPr>
      </p:pic>
      <p:sp>
        <p:nvSpPr>
          <p:cNvPr id="3" name="Slide Number Placeholder 1">
            <a:extLst>
              <a:ext uri="{FF2B5EF4-FFF2-40B4-BE49-F238E27FC236}">
                <a16:creationId xmlns:a16="http://schemas.microsoft.com/office/drawing/2014/main" id="{2D09D4D8-76ED-B421-735F-7203AA2F048F}"/>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835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0B2E-94DE-52B1-B18B-DB6B1CE5FFF6}"/>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74770514-CE6E-245D-455A-91FCF6F549FF}"/>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a:t>
            </a:r>
            <a:r>
              <a:rPr lang="fr-FR" sz="2200" cap="all" dirty="0">
                <a:solidFill>
                  <a:srgbClr val="3DB465"/>
                </a:solidFill>
                <a:latin typeface="Gotham Medium" pitchFamily="50" charset="0"/>
                <a:cs typeface="Gotham Medium" pitchFamily="50" charset="0"/>
              </a:rPr>
              <a:t>800 TON RIVER </a:t>
            </a:r>
            <a:r>
              <a:rPr lang="fr-FR" sz="2200" cap="all" dirty="0" err="1">
                <a:solidFill>
                  <a:srgbClr val="3DB465"/>
                </a:solidFill>
                <a:latin typeface="Gotham Medium" pitchFamily="50" charset="0"/>
                <a:cs typeface="Gotham Medium" pitchFamily="50" charset="0"/>
              </a:rPr>
              <a:t>cruise</a:t>
            </a:r>
            <a:r>
              <a:rPr lang="fr-FR" sz="2200" cap="all" dirty="0">
                <a:solidFill>
                  <a:srgbClr val="3DB465"/>
                </a:solidFill>
                <a:latin typeface="Gotham Medium" pitchFamily="50" charset="0"/>
                <a:cs typeface="Gotham Medium" pitchFamily="50" charset="0"/>
              </a:rPr>
              <a:t> boat</a:t>
            </a:r>
            <a:endParaRPr lang="en-US" sz="2200" cap="all" dirty="0">
              <a:solidFill>
                <a:srgbClr val="3DB465"/>
              </a:solidFill>
              <a:latin typeface="Gotham Medium" pitchFamily="50" charset="0"/>
              <a:cs typeface="Gotham Medium" pitchFamily="50" charset="0"/>
            </a:endParaRPr>
          </a:p>
        </p:txBody>
      </p:sp>
      <p:sp>
        <p:nvSpPr>
          <p:cNvPr id="14" name="Title 8">
            <a:extLst>
              <a:ext uri="{FF2B5EF4-FFF2-40B4-BE49-F238E27FC236}">
                <a16:creationId xmlns:a16="http://schemas.microsoft.com/office/drawing/2014/main" id="{5AD5F92D-E173-5387-A752-C72C2215CA6C}"/>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AAA208F9-7165-B173-CD3D-46CD42F82745}"/>
              </a:ext>
            </a:extLst>
          </p:cNvPr>
          <p:cNvSpPr txBox="1"/>
          <p:nvPr/>
        </p:nvSpPr>
        <p:spPr>
          <a:xfrm>
            <a:off x="661338" y="1179261"/>
            <a:ext cx="5282262"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kern="0" dirty="0">
                <a:solidFill>
                  <a:srgbClr val="1D1D1B"/>
                </a:solidFill>
                <a:latin typeface="Gotham" pitchFamily="2" charset="0"/>
                <a:cs typeface="Gotham" pitchFamily="2" charset="0"/>
              </a:rPr>
              <a:t>63 x 12 x 14 M – 800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Fully Equipped Amazon River Cruise Boat</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kern="0" dirty="0">
                <a:solidFill>
                  <a:srgbClr val="1D1D1B"/>
                </a:solidFill>
                <a:latin typeface="Gotham" pitchFamily="2" charset="0"/>
                <a:cs typeface="Gotham" pitchFamily="2" charset="0"/>
              </a:rPr>
              <a:t>Amazon Delta, Brazil</a:t>
            </a:r>
          </a:p>
        </p:txBody>
      </p:sp>
      <p:sp>
        <p:nvSpPr>
          <p:cNvPr id="5" name="Content Placeholder 5">
            <a:extLst>
              <a:ext uri="{FF2B5EF4-FFF2-40B4-BE49-F238E27FC236}">
                <a16:creationId xmlns:a16="http://schemas.microsoft.com/office/drawing/2014/main" id="{036D0C47-909F-8DB9-0722-5FF6B82C4399}"/>
              </a:ext>
            </a:extLst>
          </p:cNvPr>
          <p:cNvSpPr txBox="1">
            <a:spLocks/>
          </p:cNvSpPr>
          <p:nvPr/>
        </p:nvSpPr>
        <p:spPr>
          <a:xfrm>
            <a:off x="609599" y="2116245"/>
            <a:ext cx="4105440" cy="30126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Chartering of heavy lift vessel with sufficient lifting capacity</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Divers for positioning of slings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In-house stevedores to conduct hooking-on </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Protection of Valuable In-/exterior </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Loading Supervision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Lift Studies</a:t>
            </a:r>
          </a:p>
        </p:txBody>
      </p:sp>
      <p:pic>
        <p:nvPicPr>
          <p:cNvPr id="4" name="Picture 3" descr="A small boat in a body of water&#10;&#10;Description automatically generated">
            <a:extLst>
              <a:ext uri="{FF2B5EF4-FFF2-40B4-BE49-F238E27FC236}">
                <a16:creationId xmlns:a16="http://schemas.microsoft.com/office/drawing/2014/main" id="{C617EBB1-10F7-4D74-AABB-AAC1EE20F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6048" y="2690006"/>
            <a:ext cx="5723450" cy="3473903"/>
          </a:xfrm>
          <a:prstGeom prst="rect">
            <a:avLst/>
          </a:prstGeom>
          <a:ln w="38100">
            <a:solidFill>
              <a:srgbClr val="FFFFFF"/>
            </a:solidFill>
          </a:ln>
        </p:spPr>
      </p:pic>
      <p:pic>
        <p:nvPicPr>
          <p:cNvPr id="6" name="Picture 5" descr="A large ship in the water&#10;&#10;Description automatically generated">
            <a:extLst>
              <a:ext uri="{FF2B5EF4-FFF2-40B4-BE49-F238E27FC236}">
                <a16:creationId xmlns:a16="http://schemas.microsoft.com/office/drawing/2014/main" id="{37C8E670-CC46-42A8-69E0-CE25DF1787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1699" y="3631480"/>
            <a:ext cx="3352800" cy="2514600"/>
          </a:xfrm>
          <a:prstGeom prst="rect">
            <a:avLst/>
          </a:prstGeom>
          <a:ln w="38100">
            <a:solidFill>
              <a:srgbClr val="FFFFFF"/>
            </a:solidFill>
          </a:ln>
        </p:spPr>
      </p:pic>
      <p:pic>
        <p:nvPicPr>
          <p:cNvPr id="7" name="Picture 6" descr="A picture containing outdoor, water, green, train&#10;&#10;Description automatically generated">
            <a:extLst>
              <a:ext uri="{FF2B5EF4-FFF2-40B4-BE49-F238E27FC236}">
                <a16:creationId xmlns:a16="http://schemas.microsoft.com/office/drawing/2014/main" id="{34CE6BC3-0C67-F8E8-E5F1-8F32CA869D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8704" y="559354"/>
            <a:ext cx="2065515" cy="3113782"/>
          </a:xfrm>
          <a:prstGeom prst="rect">
            <a:avLst/>
          </a:prstGeom>
          <a:ln w="38100">
            <a:solidFill>
              <a:srgbClr val="FFFFFF"/>
            </a:solidFill>
          </a:ln>
        </p:spPr>
      </p:pic>
      <p:sp>
        <p:nvSpPr>
          <p:cNvPr id="2" name="Slide Number Placeholder 1">
            <a:extLst>
              <a:ext uri="{FF2B5EF4-FFF2-40B4-BE49-F238E27FC236}">
                <a16:creationId xmlns:a16="http://schemas.microsoft.com/office/drawing/2014/main" id="{B1DF2E9E-B62C-5DC9-1D66-AD9BAA3A74BB}"/>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4300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C18A9-B097-33BF-C90A-1C07A90DA57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64FA4830-A37D-E0B3-AEC2-65EA7103917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9609D4FF-733E-CC56-A3E2-E7152875A1D0}"/>
              </a:ext>
            </a:extLst>
          </p:cNvPr>
          <p:cNvSpPr txBox="1">
            <a:spLocks noGrp="1" noRot="1" noMove="1" noResize="1" noEditPoints="1" noAdjustHandles="1" noChangeArrowheads="1" noChangeShapeType="1"/>
          </p:cNvSpPr>
          <p:nvPr/>
        </p:nvSpPr>
        <p:spPr>
          <a:xfrm>
            <a:off x="661338" y="1179261"/>
            <a:ext cx="4785360" cy="176458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NAG Baytown Refinery</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MES, </a:t>
            </a:r>
            <a:r>
              <a:rPr lang="en-GB" sz="1200" err="1">
                <a:latin typeface="Gotham" pitchFamily="50" charset="0"/>
                <a:cs typeface="Gotham" pitchFamily="50" charset="0"/>
              </a:rPr>
              <a:t>Heurtey</a:t>
            </a:r>
            <a:r>
              <a:rPr lang="en-GB" sz="1200">
                <a:latin typeface="Gotham" pitchFamily="50" charset="0"/>
                <a:cs typeface="Gotham" pitchFamily="50" charset="0"/>
              </a:rPr>
              <a:t> Petrochem</a:t>
            </a:r>
          </a:p>
          <a:p>
            <a:pPr marL="12700" lvl="0">
              <a:spcBef>
                <a:spcPts val="100"/>
              </a:spcBef>
              <a:defRPr/>
            </a:pPr>
            <a:r>
              <a:rPr lang="en-GB" sz="1200">
                <a:solidFill>
                  <a:srgbClr val="0070C0"/>
                </a:solidFill>
                <a:latin typeface="Gotham Medium" pitchFamily="2" charset="0"/>
                <a:cs typeface="Gotham Medium" pitchFamily="2" charset="0"/>
              </a:rPr>
              <a:t>Project Owner:	</a:t>
            </a:r>
            <a:r>
              <a:rPr lang="en-GB" sz="1200">
                <a:latin typeface="Gotham" pitchFamily="50" charset="0"/>
                <a:cs typeface="Gotham" pitchFamily="50" charset="0"/>
              </a:rPr>
              <a:t>Exxon Mobile</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 225,000 FRT</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Equipment for a petrochemical plant, </a:t>
            </a:r>
          </a:p>
          <a:p>
            <a:pPr marL="12700" lvl="0">
              <a:spcBef>
                <a:spcPts val="100"/>
              </a:spcBef>
              <a:defRPr/>
            </a:pPr>
            <a:r>
              <a:rPr lang="en-GB" sz="1200">
                <a:latin typeface="Gotham" pitchFamily="50" charset="0"/>
                <a:cs typeface="Gotham" pitchFamily="50" charset="0"/>
              </a:rPr>
              <a:t>	 	incl. 164 modules</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Worldwide</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Houston</a:t>
            </a:r>
          </a:p>
          <a:p>
            <a:pPr marL="12700" lvl="0">
              <a:spcBef>
                <a:spcPts val="100"/>
              </a:spcBef>
              <a:defRPr/>
            </a:pPr>
            <a:r>
              <a:rPr lang="en-GB" sz="1200">
                <a:solidFill>
                  <a:srgbClr val="0070C0"/>
                </a:solidFill>
                <a:latin typeface="Gotham Medium" pitchFamily="2" charset="0"/>
                <a:cs typeface="Gotham Medium" pitchFamily="2" charset="0"/>
              </a:rPr>
              <a:t>Project duration:	</a:t>
            </a:r>
            <a:r>
              <a:rPr lang="en-GB" sz="1200">
                <a:latin typeface="Gotham" pitchFamily="50" charset="0"/>
                <a:cs typeface="Gotham" pitchFamily="50" charset="0"/>
              </a:rPr>
              <a:t>2015 – 2017</a:t>
            </a:r>
          </a:p>
        </p:txBody>
      </p:sp>
      <p:sp>
        <p:nvSpPr>
          <p:cNvPr id="27" name="Title 8">
            <a:extLst>
              <a:ext uri="{FF2B5EF4-FFF2-40B4-BE49-F238E27FC236}">
                <a16:creationId xmlns:a16="http://schemas.microsoft.com/office/drawing/2014/main" id="{11901650-C5F6-3A8D-C07D-5AE8AABE8752}"/>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ED219FA2-C594-90D2-3367-38D66637F6FE}"/>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BAYTOWN REFINERY Project</a:t>
            </a:r>
          </a:p>
        </p:txBody>
      </p:sp>
      <p:sp>
        <p:nvSpPr>
          <p:cNvPr id="2" name="object 6">
            <a:extLst>
              <a:ext uri="{FF2B5EF4-FFF2-40B4-BE49-F238E27FC236}">
                <a16:creationId xmlns:a16="http://schemas.microsoft.com/office/drawing/2014/main" id="{20A5BB99-BE3C-2AB5-E279-F63BD4B72245}"/>
              </a:ext>
            </a:extLst>
          </p:cNvPr>
          <p:cNvSpPr txBox="1">
            <a:spLocks noGrp="1" noRot="1" noMove="1" noResize="1" noEditPoints="1" noAdjustHandles="1" noChangeArrowheads="1" noChangeShapeType="1"/>
          </p:cNvSpPr>
          <p:nvPr/>
        </p:nvSpPr>
        <p:spPr>
          <a:xfrm>
            <a:off x="661338" y="3185858"/>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1A869924-4A17-5CBF-D9E2-176088385030}"/>
              </a:ext>
            </a:extLst>
          </p:cNvPr>
          <p:cNvSpPr txBox="1">
            <a:spLocks noGrp="1" noRot="1" noMove="1" noResize="1" noEditPoints="1" noAdjustHandles="1" noChangeArrowheads="1" noChangeShapeType="1"/>
          </p:cNvSpPr>
          <p:nvPr/>
        </p:nvSpPr>
        <p:spPr>
          <a:xfrm>
            <a:off x="1338033" y="3226180"/>
            <a:ext cx="3997827" cy="308802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Surveys and selection of storage facility close to fabrication yard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fabrication yard to storage area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of modules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storage area to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Stowage planning and scheduling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Shipping modules from Sattahip, Thailand and Shanghai, China to Houston, USA on 13 full charter vessels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Surveys and selection of suitable jetty location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Barging from Houston Port to jetty with 28 Barge trips </a:t>
            </a:r>
            <a:br>
              <a:rPr lang="en-US" sz="1200" kern="0">
                <a:solidFill>
                  <a:srgbClr val="1D1D1B"/>
                </a:solidFill>
                <a:latin typeface="Gotham" pitchFamily="2" charset="0"/>
                <a:cs typeface="Gotham" pitchFamily="2" charset="0"/>
              </a:rPr>
            </a:br>
            <a:r>
              <a:rPr lang="en-US" sz="1200" kern="0">
                <a:solidFill>
                  <a:srgbClr val="1D1D1B"/>
                </a:solidFill>
                <a:latin typeface="Gotham" pitchFamily="2" charset="0"/>
                <a:cs typeface="Gotham" pitchFamily="2" charset="0"/>
              </a:rPr>
              <a:t>Trucking from jetty to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local authorities for permits</a:t>
            </a:r>
          </a:p>
        </p:txBody>
      </p:sp>
      <p:pic>
        <p:nvPicPr>
          <p:cNvPr id="5" name="Picture 4">
            <a:extLst>
              <a:ext uri="{FF2B5EF4-FFF2-40B4-BE49-F238E27FC236}">
                <a16:creationId xmlns:a16="http://schemas.microsoft.com/office/drawing/2014/main" id="{0CA63CB5-D9A2-DE2B-A0EB-8D3ABD62CD6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6499802" y="1293443"/>
            <a:ext cx="4405059" cy="1891607"/>
          </a:xfrm>
          <a:prstGeom prst="rect">
            <a:avLst/>
          </a:prstGeom>
        </p:spPr>
      </p:pic>
      <p:pic>
        <p:nvPicPr>
          <p:cNvPr id="6" name="Picture 5">
            <a:extLst>
              <a:ext uri="{FF2B5EF4-FFF2-40B4-BE49-F238E27FC236}">
                <a16:creationId xmlns:a16="http://schemas.microsoft.com/office/drawing/2014/main" id="{58E862F1-7486-F241-6B66-5664CD28DDB8}"/>
              </a:ext>
            </a:extLst>
          </p:cNvPr>
          <p:cNvPicPr>
            <a:picLocks noGrp="1" noRot="1" noChangeAspect="1" noMove="1" noResize="1" noEditPoints="1" noAdjustHandles="1" noChangeArrowheads="1" noChangeShapeType="1" noCrop="1"/>
          </p:cNvPicPr>
          <p:nvPr/>
        </p:nvPicPr>
        <p:blipFill rotWithShape="1">
          <a:blip r:embed="rId3" cstate="screen">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rcRect/>
          <a:stretch/>
        </p:blipFill>
        <p:spPr>
          <a:xfrm>
            <a:off x="6499802" y="4722545"/>
            <a:ext cx="4405058" cy="1393775"/>
          </a:xfrm>
          <a:prstGeom prst="rect">
            <a:avLst/>
          </a:prstGeom>
          <a:ln w="19050">
            <a:solidFill>
              <a:schemeClr val="bg1"/>
            </a:solidFill>
          </a:ln>
        </p:spPr>
      </p:pic>
      <p:pic>
        <p:nvPicPr>
          <p:cNvPr id="7" name="Picture 6">
            <a:extLst>
              <a:ext uri="{FF2B5EF4-FFF2-40B4-BE49-F238E27FC236}">
                <a16:creationId xmlns:a16="http://schemas.microsoft.com/office/drawing/2014/main" id="{02EDB793-A492-A031-14AC-B656696BAAAF}"/>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b="1152"/>
          <a:stretch/>
        </p:blipFill>
        <p:spPr>
          <a:xfrm>
            <a:off x="8703311" y="3226553"/>
            <a:ext cx="2196442" cy="1447067"/>
          </a:xfrm>
          <a:prstGeom prst="rect">
            <a:avLst/>
          </a:prstGeom>
          <a:ln w="19050">
            <a:solidFill>
              <a:schemeClr val="bg1"/>
            </a:solidFill>
          </a:ln>
        </p:spPr>
      </p:pic>
      <p:pic>
        <p:nvPicPr>
          <p:cNvPr id="12" name="Picture 11">
            <a:extLst>
              <a:ext uri="{FF2B5EF4-FFF2-40B4-BE49-F238E27FC236}">
                <a16:creationId xmlns:a16="http://schemas.microsoft.com/office/drawing/2014/main" id="{67B5A5B7-A7C6-1600-70A1-9DE4889A2D50}"/>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499802" y="3226553"/>
            <a:ext cx="2171144" cy="1447067"/>
          </a:xfrm>
          <a:prstGeom prst="rect">
            <a:avLst/>
          </a:prstGeom>
          <a:ln w="19050">
            <a:solidFill>
              <a:schemeClr val="bg1"/>
            </a:solidFill>
          </a:ln>
        </p:spPr>
      </p:pic>
      <p:sp>
        <p:nvSpPr>
          <p:cNvPr id="8" name="Slide Number Placeholder 1">
            <a:extLst>
              <a:ext uri="{FF2B5EF4-FFF2-40B4-BE49-F238E27FC236}">
                <a16:creationId xmlns:a16="http://schemas.microsoft.com/office/drawing/2014/main" id="{41268DD0-36EB-D5FB-E85C-391B7C89D43A}"/>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8036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a:bodyPr>
          <a:lstStyle/>
          <a:p>
            <a:r>
              <a:rPr lang="en-US">
                <a:latin typeface="CONTHRAX HEAVY" panose="020B0907020201080204" pitchFamily="34" charset="0"/>
              </a:rPr>
              <a:t>PROJECT REFERENCES</a:t>
            </a:r>
            <a:endParaRPr lang="en-GB"/>
          </a:p>
        </p:txBody>
      </p:sp>
      <p:pic>
        <p:nvPicPr>
          <p:cNvPr id="2" name="Picture 1">
            <a:extLst>
              <a:ext uri="{FF2B5EF4-FFF2-40B4-BE49-F238E27FC236}">
                <a16:creationId xmlns:a16="http://schemas.microsoft.com/office/drawing/2014/main" id="{85610F9A-2075-417E-7CD9-FB0E496C02C1}"/>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116"/>
          <a:stretch/>
        </p:blipFill>
        <p:spPr>
          <a:xfrm>
            <a:off x="641822" y="2838246"/>
            <a:ext cx="2591415" cy="1669262"/>
          </a:xfrm>
          <a:prstGeom prst="rect">
            <a:avLst/>
          </a:prstGeom>
        </p:spPr>
      </p:pic>
      <p:pic>
        <p:nvPicPr>
          <p:cNvPr id="11" name="Picture 10">
            <a:extLst>
              <a:ext uri="{FF2B5EF4-FFF2-40B4-BE49-F238E27FC236}">
                <a16:creationId xmlns:a16="http://schemas.microsoft.com/office/drawing/2014/main" id="{B5EE5C4A-A9B5-70FB-B299-322AE3693793}"/>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640132" y="1130201"/>
            <a:ext cx="2593105" cy="1689757"/>
          </a:xfrm>
          <a:prstGeom prst="rect">
            <a:avLst/>
          </a:prstGeom>
        </p:spPr>
      </p:pic>
      <p:pic>
        <p:nvPicPr>
          <p:cNvPr id="12" name="Picture 11">
            <a:extLst>
              <a:ext uri="{FF2B5EF4-FFF2-40B4-BE49-F238E27FC236}">
                <a16:creationId xmlns:a16="http://schemas.microsoft.com/office/drawing/2014/main" id="{5ECF767B-E284-2358-9F05-E218CEE8A5F8}"/>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640132" y="4533193"/>
            <a:ext cx="2593106" cy="1559579"/>
          </a:xfrm>
          <a:prstGeom prst="rect">
            <a:avLst/>
          </a:prstGeom>
        </p:spPr>
      </p:pic>
      <p:pic>
        <p:nvPicPr>
          <p:cNvPr id="13" name="Picture 12">
            <a:extLst>
              <a:ext uri="{FF2B5EF4-FFF2-40B4-BE49-F238E27FC236}">
                <a16:creationId xmlns:a16="http://schemas.microsoft.com/office/drawing/2014/main" id="{643A3FA0-A555-A7F9-6860-91E1804E77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87028" y="1257083"/>
            <a:ext cx="3540443" cy="5006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DC22B8EC-6B2D-986E-5289-038AFEE0D0D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15526" y="1257082"/>
            <a:ext cx="4078808" cy="50060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 Placeholder 2">
            <a:extLst>
              <a:ext uri="{FF2B5EF4-FFF2-40B4-BE49-F238E27FC236}">
                <a16:creationId xmlns:a16="http://schemas.microsoft.com/office/drawing/2014/main" id="{BE7961DD-6879-6697-DB69-9474D4C66CF9}"/>
              </a:ext>
            </a:extLst>
          </p:cNvPr>
          <p:cNvSpPr txBox="1"/>
          <p:nvPr/>
        </p:nvSpPr>
        <p:spPr>
          <a:xfrm>
            <a:off x="609600" y="698218"/>
            <a:ext cx="10515600" cy="365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all" spc="0" normalizeH="0" baseline="0" noProof="0">
                <a:ln>
                  <a:noFill/>
                </a:ln>
                <a:solidFill>
                  <a:srgbClr val="3DB465"/>
                </a:solidFill>
                <a:effectLst/>
                <a:uLnTx/>
                <a:uFillTx/>
                <a:latin typeface="Gotham Medium" pitchFamily="50" charset="0"/>
                <a:ea typeface="+mn-ea"/>
                <a:cs typeface="Gotham Medium" pitchFamily="50" charset="0"/>
              </a:rPr>
              <a:t>CASE STUDY  -  letter of recommendation </a:t>
            </a:r>
          </a:p>
        </p:txBody>
      </p:sp>
      <p:sp>
        <p:nvSpPr>
          <p:cNvPr id="4" name="Slide Number Placeholder 1">
            <a:extLst>
              <a:ext uri="{FF2B5EF4-FFF2-40B4-BE49-F238E27FC236}">
                <a16:creationId xmlns:a16="http://schemas.microsoft.com/office/drawing/2014/main" id="{B510A8B7-A07F-CD9B-F66B-0E1D82B24E61}"/>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894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4" name="Slide Number Placeholder 1">
            <a:extLst>
              <a:ext uri="{FF2B5EF4-FFF2-40B4-BE49-F238E27FC236}">
                <a16:creationId xmlns:a16="http://schemas.microsoft.com/office/drawing/2014/main" id="{81EC5F24-2A48-EEEE-3C0C-D5192685905B}"/>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250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ChangeAspect="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dirty="0">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dirty="0">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dirty="0">
                <a:solidFill>
                  <a:srgbClr val="4AC470"/>
                </a:solidFill>
                <a:latin typeface="Gotham Medium" panose="02000604030000020004" pitchFamily="2" charset="0"/>
              </a:rPr>
              <a:t>PROJECTS: </a:t>
            </a:r>
            <a:r>
              <a:rPr lang="en-US" sz="1200" dirty="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dirty="0">
                <a:solidFill>
                  <a:srgbClr val="4AC470"/>
                </a:solidFill>
                <a:latin typeface="Gotham Medium" panose="02000604030000020004" pitchFamily="2" charset="0"/>
              </a:rPr>
              <a:t>LOGISTICS:</a:t>
            </a:r>
            <a:r>
              <a:rPr lang="en-US" sz="1200" dirty="0">
                <a:solidFill>
                  <a:srgbClr val="4AC470"/>
                </a:solidFill>
                <a:latin typeface="Gotham" panose="02000604040000020004" pitchFamily="2" charset="0"/>
              </a:rPr>
              <a:t> </a:t>
            </a:r>
            <a:r>
              <a:rPr lang="en-US" sz="1200" dirty="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dirty="0">
                <a:solidFill>
                  <a:srgbClr val="4AC470"/>
                </a:solidFill>
                <a:latin typeface="Gotham Medium" panose="02000604030000020004" pitchFamily="2" charset="0"/>
              </a:rPr>
              <a:t>WAREHOUSING: </a:t>
            </a:r>
            <a:r>
              <a:rPr lang="en-US" sz="1200" dirty="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dirty="0">
                <a:solidFill>
                  <a:srgbClr val="4AC470"/>
                </a:solidFill>
                <a:latin typeface="Gotham Medium" panose="02000604030000020004" pitchFamily="2" charset="0"/>
              </a:rPr>
              <a:t>TRADING: </a:t>
            </a:r>
            <a:r>
              <a:rPr lang="en-US" sz="1200" dirty="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dirty="0">
                <a:solidFill>
                  <a:srgbClr val="4AC470"/>
                </a:solidFill>
                <a:latin typeface="CONTHRAX HEAVY" panose="020B0907020201080204" pitchFamily="34" charset="0"/>
              </a:rPr>
              <a:t>OUR VISION:</a:t>
            </a:r>
            <a:endParaRPr lang="en-US" sz="1800" cap="all" dirty="0">
              <a:solidFill>
                <a:srgbClr val="4AC470"/>
              </a:solidFill>
              <a:latin typeface="Gotham Bold" panose="02000504050000020004" pitchFamily="2" charset="0"/>
            </a:endParaRPr>
          </a:p>
          <a:p>
            <a:pPr algn="just">
              <a:lnSpc>
                <a:spcPct val="120000"/>
              </a:lnSpc>
              <a:spcBef>
                <a:spcPts val="1800"/>
              </a:spcBef>
            </a:pPr>
            <a:r>
              <a:rPr lang="en-US" sz="1200" dirty="0">
                <a:latin typeface="Gotham Bold" panose="02000504050000020004" pitchFamily="2" charset="0"/>
              </a:rPr>
              <a:t>To be recognized globally as the logistics experts who understand and empower global business leaders to dream and act big; moving the world forward. </a:t>
            </a:r>
          </a:p>
        </p:txBody>
      </p:sp>
      <p:sp>
        <p:nvSpPr>
          <p:cNvPr id="5" name="Slide Number Placeholder 1">
            <a:extLst>
              <a:ext uri="{FF2B5EF4-FFF2-40B4-BE49-F238E27FC236}">
                <a16:creationId xmlns:a16="http://schemas.microsoft.com/office/drawing/2014/main" id="{EBC506C8-75A9-08B9-44CF-290B5F9E6448}"/>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63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
        <p:nvSpPr>
          <p:cNvPr id="4" name="Slide Number Placeholder 1">
            <a:extLst>
              <a:ext uri="{FF2B5EF4-FFF2-40B4-BE49-F238E27FC236}">
                <a16:creationId xmlns:a16="http://schemas.microsoft.com/office/drawing/2014/main" id="{36C1D48E-4994-582C-AE2B-60CC167D6C2C}"/>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271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p:nvPr/>
        </p:nvSpPr>
        <p:spPr>
          <a:xfrm>
            <a:off x="1040219" y="6263126"/>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dirty="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dirty="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ChangeAspect="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ChangeAspect="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ChangeAspect="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ISO 4001:2015 CERTIFICATE</a:t>
            </a:r>
          </a:p>
        </p:txBody>
      </p:sp>
      <p:sp>
        <p:nvSpPr>
          <p:cNvPr id="2" name="Slide Number Placeholder 1">
            <a:extLst>
              <a:ext uri="{FF2B5EF4-FFF2-40B4-BE49-F238E27FC236}">
                <a16:creationId xmlns:a16="http://schemas.microsoft.com/office/drawing/2014/main" id="{4059E4F4-919E-6300-58E8-2AA86ABF4170}"/>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Google Shape;395;p44">
            <a:extLst>
              <a:ext uri="{FF2B5EF4-FFF2-40B4-BE49-F238E27FC236}">
                <a16:creationId xmlns:a16="http://schemas.microsoft.com/office/drawing/2014/main" id="{2B3EEDB7-495C-C937-1196-DB2494C034D3}"/>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Tree>
    <p:extLst>
      <p:ext uri="{BB962C8B-B14F-4D97-AF65-F5344CB8AC3E}">
        <p14:creationId xmlns:p14="http://schemas.microsoft.com/office/powerpoint/2010/main" val="1617183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2B40D-B364-37FD-ED84-88D6542D038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5FAC633-EF8F-3661-8E0D-7E270FE1D94E}"/>
              </a:ext>
            </a:extLst>
          </p:cNvPr>
          <p:cNvPicPr>
            <a:picLocks noChangeAspect="1"/>
          </p:cNvPicPr>
          <p:nvPr/>
        </p:nvPicPr>
        <p:blipFill>
          <a:blip r:embed="rId3"/>
          <a:stretch>
            <a:fillRect/>
          </a:stretch>
        </p:blipFill>
        <p:spPr>
          <a:xfrm>
            <a:off x="988434" y="1211636"/>
            <a:ext cx="2616929" cy="3216337"/>
          </a:xfrm>
          <a:prstGeom prst="rect">
            <a:avLst/>
          </a:prstGeom>
        </p:spPr>
      </p:pic>
      <p:pic>
        <p:nvPicPr>
          <p:cNvPr id="6" name="Picture 5">
            <a:extLst>
              <a:ext uri="{FF2B5EF4-FFF2-40B4-BE49-F238E27FC236}">
                <a16:creationId xmlns:a16="http://schemas.microsoft.com/office/drawing/2014/main" id="{3135E10A-1C6A-D3D8-032B-BBF0C589F24D}"/>
              </a:ext>
            </a:extLst>
          </p:cNvPr>
          <p:cNvPicPr>
            <a:picLocks noChangeAspect="1"/>
          </p:cNvPicPr>
          <p:nvPr/>
        </p:nvPicPr>
        <p:blipFill>
          <a:blip r:embed="rId4"/>
          <a:stretch>
            <a:fillRect/>
          </a:stretch>
        </p:blipFill>
        <p:spPr>
          <a:xfrm>
            <a:off x="988433" y="4427973"/>
            <a:ext cx="2616929" cy="1744643"/>
          </a:xfrm>
          <a:prstGeom prst="rect">
            <a:avLst/>
          </a:prstGeom>
        </p:spPr>
      </p:pic>
      <p:pic>
        <p:nvPicPr>
          <p:cNvPr id="8" name="Picture 7">
            <a:extLst>
              <a:ext uri="{FF2B5EF4-FFF2-40B4-BE49-F238E27FC236}">
                <a16:creationId xmlns:a16="http://schemas.microsoft.com/office/drawing/2014/main" id="{5563C52B-0CA0-1B0A-A155-295F0D66FC1D}"/>
              </a:ext>
            </a:extLst>
          </p:cNvPr>
          <p:cNvPicPr>
            <a:picLocks noChangeAspect="1"/>
          </p:cNvPicPr>
          <p:nvPr/>
        </p:nvPicPr>
        <p:blipFill>
          <a:blip r:embed="rId5"/>
          <a:stretch>
            <a:fillRect/>
          </a:stretch>
        </p:blipFill>
        <p:spPr>
          <a:xfrm>
            <a:off x="4077351" y="1211635"/>
            <a:ext cx="3792746" cy="4921884"/>
          </a:xfrm>
          <a:prstGeom prst="rect">
            <a:avLst/>
          </a:prstGeom>
        </p:spPr>
      </p:pic>
      <p:pic>
        <p:nvPicPr>
          <p:cNvPr id="9" name="Picture 8">
            <a:extLst>
              <a:ext uri="{FF2B5EF4-FFF2-40B4-BE49-F238E27FC236}">
                <a16:creationId xmlns:a16="http://schemas.microsoft.com/office/drawing/2014/main" id="{00E3B580-D76D-2B22-8513-A12A487A87AC}"/>
              </a:ext>
            </a:extLst>
          </p:cNvPr>
          <p:cNvPicPr>
            <a:picLocks noChangeAspect="1"/>
          </p:cNvPicPr>
          <p:nvPr/>
        </p:nvPicPr>
        <p:blipFill>
          <a:blip r:embed="rId6"/>
          <a:stretch>
            <a:fillRect/>
          </a:stretch>
        </p:blipFill>
        <p:spPr>
          <a:xfrm>
            <a:off x="8182599" y="1211635"/>
            <a:ext cx="3711397" cy="4921883"/>
          </a:xfrm>
          <a:prstGeom prst="rect">
            <a:avLst/>
          </a:prstGeom>
        </p:spPr>
      </p:pic>
      <p:sp>
        <p:nvSpPr>
          <p:cNvPr id="11" name="Content Placeholder 2">
            <a:extLst>
              <a:ext uri="{FF2B5EF4-FFF2-40B4-BE49-F238E27FC236}">
                <a16:creationId xmlns:a16="http://schemas.microsoft.com/office/drawing/2014/main" id="{F79159CD-B72C-87A7-DF6B-83E69898254A}"/>
              </a:ext>
            </a:extLst>
          </p:cNvPr>
          <p:cNvSpPr txBox="1">
            <a:spLocks/>
          </p:cNvSpPr>
          <p:nvPr/>
        </p:nvSpPr>
        <p:spPr>
          <a:xfrm>
            <a:off x="930059" y="6263126"/>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QOHSE</a:t>
            </a:r>
            <a:r>
              <a:rPr lang="en-US" sz="1200" b="1" dirty="0">
                <a:solidFill>
                  <a:schemeClr val="bg1"/>
                </a:solidFill>
                <a:latin typeface="Gotham" pitchFamily="2" charset="0"/>
                <a:ea typeface="+mn-ea"/>
              </a:rPr>
              <a:t> </a:t>
            </a:r>
            <a:r>
              <a:rPr lang="en-US" sz="1200" b="1" dirty="0">
                <a:solidFill>
                  <a:srgbClr val="000000"/>
                </a:solidFill>
                <a:latin typeface="Gotham" pitchFamily="2" charset="0"/>
                <a:ea typeface="+mn-ea"/>
              </a:rPr>
              <a:t>POLICY</a:t>
            </a:r>
          </a:p>
        </p:txBody>
      </p:sp>
      <p:sp>
        <p:nvSpPr>
          <p:cNvPr id="13" name="Content Placeholder 2">
            <a:extLst>
              <a:ext uri="{FF2B5EF4-FFF2-40B4-BE49-F238E27FC236}">
                <a16:creationId xmlns:a16="http://schemas.microsoft.com/office/drawing/2014/main" id="{4D74D3A8-A98C-B099-DF74-F0B3E2788292}"/>
              </a:ext>
            </a:extLst>
          </p:cNvPr>
          <p:cNvSpPr txBox="1">
            <a:spLocks/>
          </p:cNvSpPr>
          <p:nvPr/>
        </p:nvSpPr>
        <p:spPr>
          <a:xfrm>
            <a:off x="4410450" y="6198901"/>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CORPORATE COMPLIANCE POLICY</a:t>
            </a:r>
          </a:p>
        </p:txBody>
      </p:sp>
      <p:sp>
        <p:nvSpPr>
          <p:cNvPr id="14" name="Content Placeholder 2">
            <a:extLst>
              <a:ext uri="{FF2B5EF4-FFF2-40B4-BE49-F238E27FC236}">
                <a16:creationId xmlns:a16="http://schemas.microsoft.com/office/drawing/2014/main" id="{A9FB1B35-5EB1-B12F-B117-7D037C4FADE8}"/>
              </a:ext>
            </a:extLst>
          </p:cNvPr>
          <p:cNvSpPr txBox="1">
            <a:spLocks/>
          </p:cNvSpPr>
          <p:nvPr/>
        </p:nvSpPr>
        <p:spPr>
          <a:xfrm>
            <a:off x="8671459" y="6133518"/>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BUSINESS SUSTAINABILITY POLICY</a:t>
            </a:r>
          </a:p>
        </p:txBody>
      </p:sp>
      <p:sp>
        <p:nvSpPr>
          <p:cNvPr id="5" name="Slide Number Placeholder 1">
            <a:extLst>
              <a:ext uri="{FF2B5EF4-FFF2-40B4-BE49-F238E27FC236}">
                <a16:creationId xmlns:a16="http://schemas.microsoft.com/office/drawing/2014/main" id="{BB0CD89B-E081-7368-0A9B-C134D8938C0C}"/>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0" name="Google Shape;395;p44">
            <a:extLst>
              <a:ext uri="{FF2B5EF4-FFF2-40B4-BE49-F238E27FC236}">
                <a16:creationId xmlns:a16="http://schemas.microsoft.com/office/drawing/2014/main" id="{7CC75EE7-AE21-A980-568E-D1B8C8198121}"/>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Tree>
    <p:extLst>
      <p:ext uri="{BB962C8B-B14F-4D97-AF65-F5344CB8AC3E}">
        <p14:creationId xmlns:p14="http://schemas.microsoft.com/office/powerpoint/2010/main" val="2211164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2" name="Slide Number Placeholder 1">
            <a:extLst>
              <a:ext uri="{FF2B5EF4-FFF2-40B4-BE49-F238E27FC236}">
                <a16:creationId xmlns:a16="http://schemas.microsoft.com/office/drawing/2014/main" id="{3AC4765D-EFFE-52A9-4201-219EF554FDB0}"/>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827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Book"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1"/>
            <a:ext cx="9077739" cy="757945"/>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dirty="0">
                <a:latin typeface="CONTHRAX HEAVY" panose="020B0907020201080204" pitchFamily="34" charset="0"/>
                <a:ea typeface="Montserrat"/>
                <a:cs typeface="Montserrat"/>
                <a:sym typeface="Montserrat"/>
              </a:rPr>
              <a:t>OCCUPATIONAL HEALTH, SAFETY </a:t>
            </a:r>
            <a:br>
              <a:rPr lang="en-US" dirty="0">
                <a:latin typeface="CONTHRAX HEAVY" panose="020B0907020201080204" pitchFamily="34" charset="0"/>
                <a:ea typeface="Montserrat"/>
                <a:cs typeface="Montserrat"/>
                <a:sym typeface="Montserrat"/>
              </a:rPr>
            </a:br>
            <a:r>
              <a:rPr lang="en-US" dirty="0">
                <a:latin typeface="CONTHRAX HEAVY" panose="020B0907020201080204" pitchFamily="34" charset="0"/>
                <a:ea typeface="Montserrat"/>
                <a:cs typeface="Montserrat"/>
                <a:sym typeface="Montserrat"/>
              </a:rPr>
              <a:t>AND ENVIRONMENTAL POLICY</a:t>
            </a:r>
          </a:p>
        </p:txBody>
      </p:sp>
      <p:sp>
        <p:nvSpPr>
          <p:cNvPr id="2" name="Slide Number Placeholder 1">
            <a:extLst>
              <a:ext uri="{FF2B5EF4-FFF2-40B4-BE49-F238E27FC236}">
                <a16:creationId xmlns:a16="http://schemas.microsoft.com/office/drawing/2014/main" id="{FC541329-A34D-FD0D-3EF4-D00E5D5EE3D6}"/>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8228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2.xml><?xml version="1.0" encoding="utf-8"?>
<ds:datastoreItem xmlns:ds="http://schemas.openxmlformats.org/officeDocument/2006/customXml" ds:itemID="{F3A9D5DF-7F81-4B09-A94C-E11C219DD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ce67ae-afa4-4852-b6d6-1eb4b294d6da"/>
    <ds:schemaRef ds:uri="736786cf-a169-4386-b844-8a64f6dca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5958EF-C17E-4F1C-B342-898F8D3C33A9}">
  <ds:schemaRefs>
    <ds:schemaRef ds:uri="http://schemas.microsoft.com/office/2006/metadata/properties"/>
    <ds:schemaRef ds:uri="http://schemas.microsoft.com/office/infopath/2007/PartnerControls"/>
    <ds:schemaRef ds:uri="736786cf-a169-4386-b844-8a64f6dcad06"/>
    <ds:schemaRef ds:uri="76ce67ae-afa4-4852-b6d6-1eb4b294d6da"/>
  </ds:schemaRefs>
</ds:datastoreItem>
</file>

<file path=docProps/app.xml><?xml version="1.0" encoding="utf-8"?>
<Properties xmlns="http://schemas.openxmlformats.org/officeDocument/2006/extended-properties" xmlns:vt="http://schemas.openxmlformats.org/officeDocument/2006/docPropsVTypes">
  <Template/>
  <TotalTime>2903</TotalTime>
  <Words>4518</Words>
  <Application>Microsoft Macintosh PowerPoint</Application>
  <PresentationFormat>Widescreen</PresentationFormat>
  <Paragraphs>508</Paragraphs>
  <Slides>36</Slides>
  <Notes>9</Notes>
  <HiddenSlides>0</HiddenSlides>
  <MMClips>4</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36</vt:i4>
      </vt:variant>
    </vt:vector>
  </HeadingPairs>
  <TitlesOfParts>
    <vt:vector size="53" baseType="lpstr">
      <vt:lpstr>Arial</vt:lpstr>
      <vt:lpstr>Arial MT</vt:lpstr>
      <vt:lpstr>Calibri</vt:lpstr>
      <vt:lpstr>Calibri Light</vt:lpstr>
      <vt:lpstr>Conthrax Bold</vt:lpstr>
      <vt:lpstr>Conthrax Heavy</vt:lpstr>
      <vt:lpstr>Conthrax Heavy</vt:lpstr>
      <vt:lpstr>Conthrax Sb</vt:lpstr>
      <vt:lpstr>Gotham</vt:lpstr>
      <vt:lpstr>Gotham Bold</vt:lpstr>
      <vt:lpstr>Gotham Book</vt:lpstr>
      <vt:lpstr>Gotham Medium</vt:lpstr>
      <vt:lpstr>gotham-book</vt:lpstr>
      <vt:lpstr>gotham-book</vt:lpstr>
      <vt:lpstr>GOTHAM-MEDIUM</vt:lpstr>
      <vt:lpstr>Office Theme</vt:lpstr>
      <vt:lpstr>2_Office Theme</vt:lpstr>
      <vt:lpstr>FLS VIETNAM PRESENTATION</vt:lpstr>
      <vt:lpstr>INTRODUCTION</vt:lpstr>
      <vt:lpstr>INTRODUCTION</vt:lpstr>
      <vt:lpstr>WHAT ARE OUR CAPABILITIES</vt:lpstr>
      <vt:lpstr>PowerPoint Presentation</vt:lpstr>
      <vt:lpstr>PowerPoint Presentation</vt:lpstr>
      <vt:lpstr>PowerPoint Presentation</vt:lpstr>
      <vt:lpstr>PowerPoint Presentation</vt:lpstr>
      <vt:lpstr>PowerPoint Presentation</vt:lpstr>
      <vt:lpstr>WHY FLS?</vt:lpstr>
      <vt:lpstr>PowerPoint Presentation</vt:lpstr>
      <vt:lpstr>PowerPoint Presentation</vt:lpstr>
      <vt:lpstr>PowerPoint Presentation</vt:lpstr>
      <vt:lpstr>WAREHOUSE SERVICES</vt:lpstr>
      <vt:lpstr>TRANSPORTATION SERVICES</vt:lpstr>
      <vt:lpstr>TRANSPORTATION SERVICES</vt:lpstr>
      <vt:lpstr>KEY INDUSTRIES AND KEY CUSTOMERS</vt:lpstr>
      <vt:lpstr>PowerPoint Presentation</vt:lpstr>
      <vt:lpstr>PowerPoint Presentation</vt:lpstr>
      <vt:lpstr>PowerPoint Presentation</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Văn Ngọc Song Anh</cp:lastModifiedBy>
  <cp:revision>62</cp:revision>
  <cp:lastPrinted>2022-02-25T07:00:11Z</cp:lastPrinted>
  <dcterms:created xsi:type="dcterms:W3CDTF">2021-12-01T06:55:06Z</dcterms:created>
  <dcterms:modified xsi:type="dcterms:W3CDTF">2026-06-04T09:03:17Z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